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73" r:id="rId2"/>
    <p:sldId id="261" r:id="rId3"/>
    <p:sldId id="321" r:id="rId4"/>
    <p:sldId id="260" r:id="rId5"/>
    <p:sldId id="337" r:id="rId6"/>
    <p:sldId id="263" r:id="rId7"/>
    <p:sldId id="265" r:id="rId8"/>
    <p:sldId id="264" r:id="rId9"/>
    <p:sldId id="267" r:id="rId10"/>
    <p:sldId id="268" r:id="rId11"/>
    <p:sldId id="322" r:id="rId12"/>
    <p:sldId id="269" r:id="rId13"/>
    <p:sldId id="271" r:id="rId14"/>
    <p:sldId id="272" r:id="rId15"/>
    <p:sldId id="266" r:id="rId16"/>
    <p:sldId id="275" r:id="rId17"/>
    <p:sldId id="276" r:id="rId18"/>
    <p:sldId id="277" r:id="rId19"/>
    <p:sldId id="278" r:id="rId20"/>
    <p:sldId id="279" r:id="rId21"/>
    <p:sldId id="280" r:id="rId22"/>
    <p:sldId id="281" r:id="rId23"/>
    <p:sldId id="351" r:id="rId24"/>
    <p:sldId id="352" r:id="rId25"/>
    <p:sldId id="354" r:id="rId26"/>
    <p:sldId id="305" r:id="rId27"/>
    <p:sldId id="284" r:id="rId28"/>
    <p:sldId id="285" r:id="rId29"/>
    <p:sldId id="286" r:id="rId30"/>
    <p:sldId id="288" r:id="rId31"/>
    <p:sldId id="287" r:id="rId32"/>
    <p:sldId id="289" r:id="rId33"/>
    <p:sldId id="355"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56" r:id="rId47"/>
    <p:sldId id="302" r:id="rId48"/>
    <p:sldId id="303" r:id="rId49"/>
    <p:sldId id="306" r:id="rId50"/>
    <p:sldId id="335" r:id="rId51"/>
    <p:sldId id="307" r:id="rId52"/>
    <p:sldId id="308" r:id="rId53"/>
    <p:sldId id="309" r:id="rId54"/>
    <p:sldId id="310" r:id="rId55"/>
    <p:sldId id="311" r:id="rId56"/>
    <p:sldId id="336" r:id="rId57"/>
    <p:sldId id="313" r:id="rId58"/>
    <p:sldId id="312" r:id="rId59"/>
    <p:sldId id="314" r:id="rId60"/>
    <p:sldId id="315" r:id="rId61"/>
    <p:sldId id="316" r:id="rId62"/>
    <p:sldId id="317" r:id="rId63"/>
    <p:sldId id="318" r:id="rId64"/>
    <p:sldId id="319" r:id="rId65"/>
    <p:sldId id="338" r:id="rId66"/>
    <p:sldId id="340" r:id="rId67"/>
    <p:sldId id="357" r:id="rId68"/>
    <p:sldId id="342" r:id="rId69"/>
    <p:sldId id="343" r:id="rId70"/>
    <p:sldId id="349" r:id="rId71"/>
    <p:sldId id="353" r:id="rId72"/>
    <p:sldId id="326" r:id="rId73"/>
    <p:sldId id="328" r:id="rId74"/>
    <p:sldId id="329" r:id="rId75"/>
    <p:sldId id="330" r:id="rId76"/>
    <p:sldId id="332" r:id="rId77"/>
    <p:sldId id="327" r:id="rId78"/>
    <p:sldId id="333" r:id="rId79"/>
    <p:sldId id="334" r:id="rId80"/>
  </p:sldIdLst>
  <p:sldSz cx="9144000" cy="6858000" type="screen4x3"/>
  <p:notesSz cx="6797675" cy="9928225"/>
  <p:defaultTextStyle>
    <a:defPPr>
      <a:defRPr lang="pl-P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usz Dunajewski" initials="MD" lastIdx="11" clrIdx="0"/>
  <p:cmAuthor id="1" name="Małgorzata Kantor" initials="MK" lastIdx="26" clrIdx="1"/>
  <p:cmAuthor id="2" name="Magda-KMM" initial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B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Styl jasny 3 — Ak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6259" autoAdjust="0"/>
  </p:normalViewPr>
  <p:slideViewPr>
    <p:cSldViewPr>
      <p:cViewPr varScale="1">
        <p:scale>
          <a:sx n="111" d="100"/>
          <a:sy n="111" d="100"/>
        </p:scale>
        <p:origin x="161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396"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91BBA4-6E21-4B08-8D02-F7D3D801F03D}" type="datetimeFigureOut">
              <a:rPr lang="en-US"/>
              <a:pPr>
                <a:defRPr/>
              </a:pPr>
              <a:t>2/10/2017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7A259E5-897E-46C0-9E13-5FCF50E44D95}" type="slidenum">
              <a:rPr lang="en-US"/>
              <a:pPr>
                <a:defRPr/>
              </a:pPr>
              <a:t>‹#›</a:t>
            </a:fld>
            <a:endParaRPr lang="en-US"/>
          </a:p>
        </p:txBody>
      </p:sp>
    </p:spTree>
    <p:extLst>
      <p:ext uri="{BB962C8B-B14F-4D97-AF65-F5344CB8AC3E}">
        <p14:creationId xmlns:p14="http://schemas.microsoft.com/office/powerpoint/2010/main" val="2241513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A49919-CD47-4C6D-84C8-17D0CD3AA36E}" type="slidenum">
              <a:rPr lang="en-US" altLang="en-US" smtClean="0"/>
              <a:pPr fontAlgn="base">
                <a:spcBef>
                  <a:spcPct val="0"/>
                </a:spcBef>
                <a:spcAft>
                  <a:spcPct val="0"/>
                </a:spcAft>
                <a:defRPr/>
              </a:pPr>
              <a:t>1</a:t>
            </a:fld>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735FFB8-D364-4C62-9693-36A3B24E38B4}"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31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5313D5-F82D-47AA-8EFD-926DA7D65B2A}"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4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48C3AD-86A6-4739-B89C-E3D310BE4CC4}"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D60FF1-6E57-4A8C-833A-CF4D23FA209B}" type="slidenum">
              <a:rPr lang="en-US" altLang="en-US" smtClean="0"/>
              <a:pPr fontAlgn="base">
                <a:spcBef>
                  <a:spcPct val="0"/>
                </a:spcBef>
                <a:spcAft>
                  <a:spcPct val="0"/>
                </a:spcAft>
                <a:defRPr/>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26EFBB9-4B21-4B19-8AF6-69CC2DB806F9}" type="slidenum">
              <a:rPr lang="en-US" altLang="en-US" smtClean="0"/>
              <a:pPr fontAlgn="base">
                <a:spcBef>
                  <a:spcPct val="0"/>
                </a:spcBef>
                <a:spcAft>
                  <a:spcPct val="0"/>
                </a:spcAft>
                <a:defRPr/>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6A80919-C27F-4796-99D4-C18E0FAEA468}" type="slidenum">
              <a:rPr lang="en-US" altLang="en-US" smtClean="0"/>
              <a:pPr fontAlgn="base">
                <a:spcBef>
                  <a:spcPct val="0"/>
                </a:spcBef>
                <a:spcAft>
                  <a:spcPct val="0"/>
                </a:spcAft>
                <a:defRPr/>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7459A6-E4F4-43B9-8DEE-87B335B2BA93}" type="slidenum">
              <a:rPr lang="en-US" altLang="en-US" smtClean="0"/>
              <a:pPr fontAlgn="base">
                <a:spcBef>
                  <a:spcPct val="0"/>
                </a:spcBef>
                <a:spcAft>
                  <a:spcPct val="0"/>
                </a:spcAft>
                <a:defRPr/>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B63161F-2B0F-4727-8C73-B896F2E5182A}" type="slidenum">
              <a:rPr lang="en-US" altLang="en-US" smtClean="0"/>
              <a:pPr fontAlgn="base">
                <a:spcBef>
                  <a:spcPct val="0"/>
                </a:spcBef>
                <a:spcAft>
                  <a:spcPct val="0"/>
                </a:spcAft>
                <a:defRPr/>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2E1E01-A1B7-4E7E-82D0-116C471A58DB}" type="slidenum">
              <a:rPr lang="en-US" altLang="en-US" smtClean="0"/>
              <a:pPr fontAlgn="base">
                <a:spcBef>
                  <a:spcPct val="0"/>
                </a:spcBef>
                <a:spcAft>
                  <a:spcPct val="0"/>
                </a:spcAft>
                <a:defRPr/>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13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EB2216D-650B-4418-95D7-6158DEAB896C}" type="slidenum">
              <a:rPr lang="en-US" altLang="en-US" smtClean="0"/>
              <a:pPr fontAlgn="base">
                <a:spcBef>
                  <a:spcPct val="0"/>
                </a:spcBef>
                <a:spcAft>
                  <a:spcPct val="0"/>
                </a:spcAft>
                <a:defRPr/>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3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89BC04E-2431-462E-97AB-9DF4B860C1D3}" type="slidenum">
              <a:rPr lang="en-US" altLang="en-US" smtClean="0"/>
              <a:pPr fontAlgn="base">
                <a:spcBef>
                  <a:spcPct val="0"/>
                </a:spcBef>
                <a:spcAft>
                  <a:spcPct val="0"/>
                </a:spcAft>
                <a:defRPr/>
              </a:pPr>
              <a:t>2</a:t>
            </a:fld>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2FAEAA8-AEC8-4C93-BA1A-231E7B19A354}" type="slidenum">
              <a:rPr lang="en-US" altLang="en-US" smtClean="0"/>
              <a:pPr fontAlgn="base">
                <a:spcBef>
                  <a:spcPct val="0"/>
                </a:spcBef>
                <a:spcAft>
                  <a:spcPct val="0"/>
                </a:spcAft>
                <a:defRPr/>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1141CAA-0BC1-4C04-B020-CF1006395921}" type="slidenum">
              <a:rPr lang="en-US" altLang="en-US" smtClean="0"/>
              <a:pPr fontAlgn="base">
                <a:spcBef>
                  <a:spcPct val="0"/>
                </a:spcBef>
                <a:spcAft>
                  <a:spcPct val="0"/>
                </a:spcAft>
                <a:defRPr/>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28349F9-0C1E-413F-B045-C893154B2709}" type="slidenum">
              <a:rPr lang="en-US" altLang="en-US" smtClean="0"/>
              <a:pPr fontAlgn="base">
                <a:spcBef>
                  <a:spcPct val="0"/>
                </a:spcBef>
                <a:spcAft>
                  <a:spcPct val="0"/>
                </a:spcAft>
                <a:defRPr/>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39A1358-53D4-4C98-AAF5-52646CE31788}" type="slidenum">
              <a:rPr lang="en-US" altLang="en-US" smtClean="0"/>
              <a:pPr fontAlgn="base">
                <a:spcBef>
                  <a:spcPct val="0"/>
                </a:spcBef>
                <a:spcAft>
                  <a:spcPct val="0"/>
                </a:spcAft>
                <a:defRPr/>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67442C-A141-48AA-A500-E241F792A4D2}" type="slidenum">
              <a:rPr lang="en-US" altLang="en-US" smtClean="0"/>
              <a:pPr fontAlgn="base">
                <a:spcBef>
                  <a:spcPct val="0"/>
                </a:spcBef>
                <a:spcAft>
                  <a:spcPct val="0"/>
                </a:spcAft>
                <a:defRPr/>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4D08AD6-08D1-4A32-921A-A395E7647910}" type="slidenum">
              <a:rPr lang="en-US" altLang="en-US" smtClean="0"/>
              <a:pPr fontAlgn="base">
                <a:spcBef>
                  <a:spcPct val="0"/>
                </a:spcBef>
                <a:spcAft>
                  <a:spcPct val="0"/>
                </a:spcAft>
                <a:defRPr/>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461AAE-E098-4114-B66C-FEAA90A0CA65}" type="slidenum">
              <a:rPr lang="en-US" altLang="en-US" smtClean="0"/>
              <a:pPr fontAlgn="base">
                <a:spcBef>
                  <a:spcPct val="0"/>
                </a:spcBef>
                <a:spcAft>
                  <a:spcPct val="0"/>
                </a:spcAft>
                <a:defRPr/>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C56BC07-AAB5-4754-8535-804CB7632E80}" type="slidenum">
              <a:rPr lang="en-US" altLang="en-US" smtClean="0"/>
              <a:pPr fontAlgn="base">
                <a:spcBef>
                  <a:spcPct val="0"/>
                </a:spcBef>
                <a:spcAft>
                  <a:spcPct val="0"/>
                </a:spcAft>
                <a:defRPr/>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0504BA-00C5-4024-A685-99324BC42DF8}" type="slidenum">
              <a:rPr lang="en-US" altLang="en-US" smtClean="0"/>
              <a:pPr fontAlgn="base">
                <a:spcBef>
                  <a:spcPct val="0"/>
                </a:spcBef>
                <a:spcAft>
                  <a:spcPct val="0"/>
                </a:spcAft>
                <a:defRPr/>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39B835A-8650-48E2-865A-07C27C498EF3}" type="slidenum">
              <a:rPr lang="en-US" altLang="en-US" smtClean="0"/>
              <a:pPr fontAlgn="base">
                <a:spcBef>
                  <a:spcPct val="0"/>
                </a:spcBef>
                <a:spcAft>
                  <a:spcPct val="0"/>
                </a:spcAft>
                <a:defRPr/>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74DC4F-A080-4319-B9B7-DF10264321DE}" type="slidenum">
              <a:rPr lang="en-US" altLang="en-US" smtClean="0"/>
              <a:pPr fontAlgn="base">
                <a:spcBef>
                  <a:spcPct val="0"/>
                </a:spcBef>
                <a:spcAft>
                  <a:spcPct val="0"/>
                </a:spcAft>
                <a:defRPr/>
              </a:pPr>
              <a:t>3</a:t>
            </a:fld>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0BDD90-7D3E-450C-AFA9-9FF0A6283775}" type="slidenum">
              <a:rPr lang="en-US" altLang="en-US" smtClean="0"/>
              <a:pPr fontAlgn="base">
                <a:spcBef>
                  <a:spcPct val="0"/>
                </a:spcBef>
                <a:spcAft>
                  <a:spcPct val="0"/>
                </a:spcAft>
                <a:defRPr/>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1ED88A9-7F82-4CC6-B879-ED40DD96BED5}" type="slidenum">
              <a:rPr lang="en-US" altLang="en-US" smtClean="0"/>
              <a:pPr fontAlgn="base">
                <a:spcBef>
                  <a:spcPct val="0"/>
                </a:spcBef>
                <a:spcAft>
                  <a:spcPct val="0"/>
                </a:spcAft>
                <a:defRPr/>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E12F523-8B35-438B-BFEC-8BE1CB9CCCF8}" type="slidenum">
              <a:rPr lang="en-US" altLang="en-US" smtClean="0"/>
              <a:pPr fontAlgn="base">
                <a:spcBef>
                  <a:spcPct val="0"/>
                </a:spcBef>
                <a:spcAft>
                  <a:spcPct val="0"/>
                </a:spcAft>
                <a:defRPr/>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0693070-1A21-49D0-99A4-0BE0DE8038D9}" type="slidenum">
              <a:rPr lang="en-US" altLang="en-US" smtClean="0"/>
              <a:pPr fontAlgn="base">
                <a:spcBef>
                  <a:spcPct val="0"/>
                </a:spcBef>
                <a:spcAft>
                  <a:spcPct val="0"/>
                </a:spcAft>
                <a:defRPr/>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A7481F8-E9E4-4A2D-9EC7-5450CBAF008D}" type="slidenum">
              <a:rPr lang="en-US" altLang="en-US" smtClean="0"/>
              <a:pPr fontAlgn="base">
                <a:spcBef>
                  <a:spcPct val="0"/>
                </a:spcBef>
                <a:spcAft>
                  <a:spcPct val="0"/>
                </a:spcAft>
                <a:defRPr/>
              </a:pPr>
              <a:t>34</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166F91B-601F-4DD0-A36B-842C0FC7A653}" type="slidenum">
              <a:rPr lang="en-US" altLang="en-US" smtClean="0"/>
              <a:pPr fontAlgn="base">
                <a:spcBef>
                  <a:spcPct val="0"/>
                </a:spcBef>
                <a:spcAft>
                  <a:spcPct val="0"/>
                </a:spcAft>
                <a:defRPr/>
              </a:pPr>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87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9FF58BF-11BE-4195-BA1E-A9693C49F8C2}" type="slidenum">
              <a:rPr lang="en-US" altLang="en-US" smtClean="0"/>
              <a:pPr fontAlgn="base">
                <a:spcBef>
                  <a:spcPct val="0"/>
                </a:spcBef>
                <a:spcAft>
                  <a:spcPct val="0"/>
                </a:spcAft>
                <a:defRPr/>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420F95-A4BD-4680-A3FF-44B317CB887C}" type="slidenum">
              <a:rPr lang="en-US" altLang="en-US" smtClean="0"/>
              <a:pPr fontAlgn="base">
                <a:spcBef>
                  <a:spcPct val="0"/>
                </a:spcBef>
                <a:spcAft>
                  <a:spcPct val="0"/>
                </a:spcAft>
                <a:defRPr/>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E3AD58-8576-40A3-84B7-A59B88EE484A}" type="slidenum">
              <a:rPr lang="en-US" altLang="en-US" smtClean="0"/>
              <a:pPr fontAlgn="base">
                <a:spcBef>
                  <a:spcPct val="0"/>
                </a:spcBef>
                <a:spcAft>
                  <a:spcPct val="0"/>
                </a:spcAft>
                <a:defRPr/>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E9304D-AD30-493B-9866-C2A72244C769}" type="slidenum">
              <a:rPr lang="en-US" altLang="en-US" smtClean="0"/>
              <a:pPr fontAlgn="base">
                <a:spcBef>
                  <a:spcPct val="0"/>
                </a:spcBef>
                <a:spcAft>
                  <a:spcPct val="0"/>
                </a:spcAft>
                <a:defRPr/>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E05AE-0230-4706-B030-8255667D4ADA}" type="slidenum">
              <a:rPr lang="en-US" altLang="en-US" smtClean="0"/>
              <a:pPr fontAlgn="base">
                <a:spcBef>
                  <a:spcPct val="0"/>
                </a:spcBef>
                <a:spcAft>
                  <a:spcPct val="0"/>
                </a:spcAft>
                <a:defRPr/>
              </a:pPr>
              <a:t>4</a:t>
            </a:fld>
            <a:endParaRPr lang="en-US" alt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0AA183E-5F75-4216-A882-AD72604ECA19}" type="slidenum">
              <a:rPr lang="en-US" altLang="en-US" smtClean="0"/>
              <a:pPr fontAlgn="base">
                <a:spcBef>
                  <a:spcPct val="0"/>
                </a:spcBef>
                <a:spcAft>
                  <a:spcPct val="0"/>
                </a:spcAft>
                <a:defRPr/>
              </a:pPr>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21AB1A-83F9-4257-B84A-F45EC328D115}" type="slidenum">
              <a:rPr lang="en-US" altLang="en-US" smtClean="0"/>
              <a:pPr fontAlgn="base">
                <a:spcBef>
                  <a:spcPct val="0"/>
                </a:spcBef>
                <a:spcAft>
                  <a:spcPct val="0"/>
                </a:spcAft>
                <a:defRPr/>
              </a:pPr>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9C89266-A5FD-4856-A995-9F090E917E35}" type="slidenum">
              <a:rPr lang="en-US" altLang="en-US" smtClean="0"/>
              <a:pPr fontAlgn="base">
                <a:spcBef>
                  <a:spcPct val="0"/>
                </a:spcBef>
                <a:spcAft>
                  <a:spcPct val="0"/>
                </a:spcAft>
                <a:defRPr/>
              </a:pPr>
              <a:t>42</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4C5928B-A6A2-46B0-8385-BB49E05A0B5C}" type="slidenum">
              <a:rPr lang="en-US" altLang="en-US" smtClean="0"/>
              <a:pPr fontAlgn="base">
                <a:spcBef>
                  <a:spcPct val="0"/>
                </a:spcBef>
                <a:spcAft>
                  <a:spcPct val="0"/>
                </a:spcAft>
                <a:defRPr/>
              </a:pPr>
              <a:t>43</a:t>
            </a:fld>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7B9C189-5939-4414-858B-067F4EB22002}" type="slidenum">
              <a:rPr lang="en-US" altLang="en-US" smtClean="0"/>
              <a:pPr fontAlgn="base">
                <a:spcBef>
                  <a:spcPct val="0"/>
                </a:spcBef>
                <a:spcAft>
                  <a:spcPct val="0"/>
                </a:spcAft>
                <a:defRPr/>
              </a:pPr>
              <a:t>44</a:t>
            </a:fld>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80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7034EE-5634-46CC-8DC4-8812A84CBE33}" type="slidenum">
              <a:rPr lang="en-US" altLang="en-US" smtClean="0"/>
              <a:pPr fontAlgn="base">
                <a:spcBef>
                  <a:spcPct val="0"/>
                </a:spcBef>
                <a:spcAft>
                  <a:spcPct val="0"/>
                </a:spcAft>
                <a:defRPr/>
              </a:pPr>
              <a:t>45</a:t>
            </a:fld>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5A963AB-C2AF-4D73-AFF7-7E224AFDA803}" type="slidenum">
              <a:rPr lang="en-US" altLang="en-US" smtClean="0"/>
              <a:pPr fontAlgn="base">
                <a:spcBef>
                  <a:spcPct val="0"/>
                </a:spcBef>
                <a:spcAft>
                  <a:spcPct val="0"/>
                </a:spcAft>
                <a:defRPr/>
              </a:pPr>
              <a:t>46</a:t>
            </a:fld>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02A86DB-5799-4A96-A1B7-8BB9C495B7E0}" type="slidenum">
              <a:rPr lang="en-US" altLang="en-US" smtClean="0"/>
              <a:pPr fontAlgn="base">
                <a:spcBef>
                  <a:spcPct val="0"/>
                </a:spcBef>
                <a:spcAft>
                  <a:spcPct val="0"/>
                </a:spcAft>
                <a:defRPr/>
              </a:pPr>
              <a:t>47</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DBA770-C0A1-42AA-811E-69C0DBDE0333}" type="slidenum">
              <a:rPr lang="en-US" altLang="en-US" smtClean="0"/>
              <a:pPr fontAlgn="base">
                <a:spcBef>
                  <a:spcPct val="0"/>
                </a:spcBef>
                <a:spcAft>
                  <a:spcPct val="0"/>
                </a:spcAft>
                <a:defRPr/>
              </a:pPr>
              <a:t>48</a:t>
            </a:fld>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2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3D66E46-8520-41F7-8F75-81A2014149BB}" type="slidenum">
              <a:rPr lang="en-US" altLang="en-US" smtClean="0"/>
              <a:pPr fontAlgn="base">
                <a:spcBef>
                  <a:spcPct val="0"/>
                </a:spcBef>
                <a:spcAft>
                  <a:spcPct val="0"/>
                </a:spcAft>
                <a:defRPr/>
              </a:pPr>
              <a:t>49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0381D6-63C5-4381-AFE6-24551C47089D}" type="slidenum">
              <a:rPr lang="en-US" altLang="en-US" smtClean="0"/>
              <a:pPr fontAlgn="base">
                <a:spcBef>
                  <a:spcPct val="0"/>
                </a:spcBef>
                <a:spcAft>
                  <a:spcPct val="0"/>
                </a:spcAft>
                <a:defRPr/>
              </a:pPr>
              <a:t>5</a:t>
            </a:fld>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8D26B6F-03A8-4426-8650-4C794BCAA515}" type="slidenum">
              <a:rPr lang="en-US" altLang="en-US" smtClean="0"/>
              <a:pPr fontAlgn="base">
                <a:spcBef>
                  <a:spcPct val="0"/>
                </a:spcBef>
                <a:spcAft>
                  <a:spcPct val="0"/>
                </a:spcAft>
                <a:defRPr/>
              </a:pPr>
              <a:t>50</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4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BA6AA78-CB91-4F70-8E2A-CF39BA9EE09A}" type="slidenum">
              <a:rPr lang="en-US" altLang="en-US" smtClean="0"/>
              <a:pPr fontAlgn="base">
                <a:spcBef>
                  <a:spcPct val="0"/>
                </a:spcBef>
                <a:spcAft>
                  <a:spcPct val="0"/>
                </a:spcAft>
                <a:defRPr/>
              </a:pPr>
              <a:t>51</a:t>
            </a:fld>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8DE9FDF-C201-498F-BAB4-3E6CB31DAC5D}" type="slidenum">
              <a:rPr lang="en-US" altLang="en-US" smtClean="0"/>
              <a:pPr fontAlgn="base">
                <a:spcBef>
                  <a:spcPct val="0"/>
                </a:spcBef>
                <a:spcAft>
                  <a:spcPct val="0"/>
                </a:spcAft>
                <a:defRPr/>
              </a:pPr>
              <a:t>52</a:t>
            </a:fld>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ADAAB6B-A61B-4E09-8E5B-35B1A224C4D7}" type="slidenum">
              <a:rPr lang="en-US" altLang="en-US" smtClean="0"/>
              <a:pPr fontAlgn="base">
                <a:spcBef>
                  <a:spcPct val="0"/>
                </a:spcBef>
                <a:spcAft>
                  <a:spcPct val="0"/>
                </a:spcAft>
                <a:defRPr/>
              </a:pPr>
              <a:t>53</a:t>
            </a:fld>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CAD6D7-4A58-4C9B-831E-6810DEBDCEB4}" type="slidenum">
              <a:rPr lang="en-US" altLang="en-US" smtClean="0"/>
              <a:pPr fontAlgn="base">
                <a:spcBef>
                  <a:spcPct val="0"/>
                </a:spcBef>
                <a:spcAft>
                  <a:spcPct val="0"/>
                </a:spcAft>
                <a:defRPr/>
              </a:pPr>
              <a:t>54</a:t>
            </a:fld>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FC11402-81AF-4F73-98F4-B0A473BF96CB}" type="slidenum">
              <a:rPr lang="en-US" altLang="en-US" smtClean="0"/>
              <a:pPr fontAlgn="base">
                <a:spcBef>
                  <a:spcPct val="0"/>
                </a:spcBef>
                <a:spcAft>
                  <a:spcPct val="0"/>
                </a:spcAft>
                <a:defRPr/>
              </a:pPr>
              <a:t>55</a:t>
            </a:fld>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92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750810C-EEAE-4D16-97F9-AAE4D1F065E7}" type="slidenum">
              <a:rPr lang="en-US" altLang="en-US" smtClean="0"/>
              <a:pPr fontAlgn="base">
                <a:spcBef>
                  <a:spcPct val="0"/>
                </a:spcBef>
                <a:spcAft>
                  <a:spcPct val="0"/>
                </a:spcAft>
                <a:defRPr/>
              </a:pPr>
              <a:t>56</a:t>
            </a:fld>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0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98A1C9-7649-4B87-997C-7088F9001CFB}" type="slidenum">
              <a:rPr lang="en-US" altLang="en-US" smtClean="0"/>
              <a:pPr fontAlgn="base">
                <a:spcBef>
                  <a:spcPct val="0"/>
                </a:spcBef>
                <a:spcAft>
                  <a:spcPct val="0"/>
                </a:spcAft>
                <a:defRPr/>
              </a:pPr>
              <a:t>57</a:t>
            </a:fld>
            <a:endParaRPr lang="en-US" alt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CEF10FB-7664-4537-991E-131E5B5BD63E}" type="slidenum">
              <a:rPr lang="en-US" altLang="en-US" smtClean="0"/>
              <a:pPr fontAlgn="base">
                <a:spcBef>
                  <a:spcPct val="0"/>
                </a:spcBef>
                <a:spcAft>
                  <a:spcPct val="0"/>
                </a:spcAft>
                <a:defRPr/>
              </a:pPr>
              <a:t>58</a:t>
            </a:fld>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A29778-E40F-4254-BD2C-E6CF9DF270F0}" type="slidenum">
              <a:rPr lang="en-US" altLang="en-US" smtClean="0"/>
              <a:pPr fontAlgn="base">
                <a:spcBef>
                  <a:spcPct val="0"/>
                </a:spcBef>
                <a:spcAft>
                  <a:spcPct val="0"/>
                </a:spcAft>
                <a:defRPr/>
              </a:pPr>
              <a:t>59</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2AF2308-24F6-4307-A28E-E12F14063B2C}" type="slidenum">
              <a:rPr lang="en-US" altLang="en-US" smtClean="0"/>
              <a:pPr fontAlgn="base">
                <a:spcBef>
                  <a:spcPct val="0"/>
                </a:spcBef>
                <a:spcAft>
                  <a:spcPct val="0"/>
                </a:spcAft>
                <a:defRPr/>
              </a:pPr>
              <a:t>6</a:t>
            </a:fld>
            <a:endParaRPr lang="en-US" alt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EDF9C3-C2C9-4289-A620-1B1AFFA51A83}" type="slidenum">
              <a:rPr lang="en-US" altLang="en-US" smtClean="0"/>
              <a:pPr fontAlgn="base">
                <a:spcBef>
                  <a:spcPct val="0"/>
                </a:spcBef>
                <a:spcAft>
                  <a:spcPct val="0"/>
                </a:spcAft>
                <a:defRPr/>
              </a:pPr>
              <a:t>60</a:t>
            </a:fld>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4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0881BDF-EC17-40BE-AF5E-A4320EFC9516}" type="slidenum">
              <a:rPr lang="en-US" altLang="en-US" smtClean="0"/>
              <a:pPr fontAlgn="base">
                <a:spcBef>
                  <a:spcPct val="0"/>
                </a:spcBef>
                <a:spcAft>
                  <a:spcPct val="0"/>
                </a:spcAft>
                <a:defRPr/>
              </a:pPr>
              <a:t>61</a:t>
            </a:fld>
            <a:endParaRPr lang="en-US"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54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553915-1919-4D2B-9A30-864E8DC38B03}" type="slidenum">
              <a:rPr lang="en-US" altLang="en-US" smtClean="0"/>
              <a:pPr fontAlgn="base">
                <a:spcBef>
                  <a:spcPct val="0"/>
                </a:spcBef>
                <a:spcAft>
                  <a:spcPct val="0"/>
                </a:spcAft>
                <a:defRPr/>
              </a:pPr>
              <a:t>62</a:t>
            </a:fld>
            <a:endParaRPr lang="en-US"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6ECACF7-43B5-45F1-A299-CE7D0FC6C3F2}" type="slidenum">
              <a:rPr lang="en-US" altLang="en-US" smtClean="0"/>
              <a:pPr fontAlgn="base">
                <a:spcBef>
                  <a:spcPct val="0"/>
                </a:spcBef>
                <a:spcAft>
                  <a:spcPct val="0"/>
                </a:spcAft>
                <a:defRPr/>
              </a:pPr>
              <a:t>63</a:t>
            </a:fld>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7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3BFC155-6B6D-42A1-9F4E-4A00C07B280C}" type="slidenum">
              <a:rPr lang="en-US" altLang="en-US" smtClean="0"/>
              <a:pPr fontAlgn="base">
                <a:spcBef>
                  <a:spcPct val="0"/>
                </a:spcBef>
                <a:spcAft>
                  <a:spcPct val="0"/>
                </a:spcAft>
                <a:defRPr/>
              </a:pPr>
              <a:t>64</a:t>
            </a:fld>
            <a:endParaRPr lang="en-US"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8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DCA7B3-B34D-4D23-BE8F-A56371E858AB}" type="slidenum">
              <a:rPr lang="en-US" altLang="en-US" smtClean="0"/>
              <a:pPr fontAlgn="base">
                <a:spcBef>
                  <a:spcPct val="0"/>
                </a:spcBef>
                <a:spcAft>
                  <a:spcPct val="0"/>
                </a:spcAft>
                <a:defRPr/>
              </a:pPr>
              <a:t>65</a:t>
            </a:fld>
            <a:endParaRPr lang="en-US"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534AC6-3D01-49D5-B509-9D5374D643D6}" type="slidenum">
              <a:rPr lang="en-US" altLang="en-US" smtClean="0"/>
              <a:pPr fontAlgn="base">
                <a:spcBef>
                  <a:spcPct val="0"/>
                </a:spcBef>
                <a:spcAft>
                  <a:spcPct val="0"/>
                </a:spcAft>
                <a:defRPr/>
              </a:pPr>
              <a:t>66</a:t>
            </a:fld>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95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534AC6-3D01-49D5-B509-9D5374D643D6}" type="slidenum">
              <a:rPr lang="en-US" altLang="en-US" smtClean="0"/>
              <a:pPr fontAlgn="base">
                <a:spcBef>
                  <a:spcPct val="0"/>
                </a:spcBef>
                <a:spcAft>
                  <a:spcPct val="0"/>
                </a:spcAft>
                <a:defRPr/>
              </a:pPr>
              <a:t>67</a:t>
            </a:fld>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0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ED6910B-28C7-406C-B0CC-B939AC878E87}" type="slidenum">
              <a:rPr lang="en-US" altLang="en-US" smtClean="0"/>
              <a:pPr fontAlgn="base">
                <a:spcBef>
                  <a:spcPct val="0"/>
                </a:spcBef>
                <a:spcAft>
                  <a:spcPct val="0"/>
                </a:spcAft>
                <a:defRPr/>
              </a:pPr>
              <a:t>68</a:t>
            </a:fld>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15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88A0547-F99A-4E21-81D8-3D058626B07A}" type="slidenum">
              <a:rPr lang="en-US" altLang="en-US" smtClean="0"/>
              <a:pPr fontAlgn="base">
                <a:spcBef>
                  <a:spcPct val="0"/>
                </a:spcBef>
                <a:spcAft>
                  <a:spcPct val="0"/>
                </a:spcAft>
                <a:defRPr/>
              </a:pPr>
              <a:t>69</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277FB54-261A-4437-B42F-6E8131C2275F}" type="slidenum">
              <a:rPr lang="en-US" altLang="en-US" smtClean="0"/>
              <a:pPr fontAlgn="base">
                <a:spcBef>
                  <a:spcPct val="0"/>
                </a:spcBef>
                <a:spcAft>
                  <a:spcPct val="0"/>
                </a:spcAft>
                <a:defRPr/>
              </a:pPr>
              <a:t>7</a:t>
            </a:fld>
            <a:endParaRPr lang="en-US" alt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25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EDB8A45-8FFB-4C2C-B5A8-4659080B9643}" type="slidenum">
              <a:rPr lang="en-US" altLang="en-US" smtClean="0"/>
              <a:pPr fontAlgn="base">
                <a:spcBef>
                  <a:spcPct val="0"/>
                </a:spcBef>
                <a:spcAft>
                  <a:spcPct val="0"/>
                </a:spcAft>
                <a:defRPr/>
              </a:pPr>
              <a:t>70</a:t>
            </a:fld>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8B1708-F340-4707-9F86-A9A74B3BEB16}" type="slidenum">
              <a:rPr lang="en-US" altLang="en-US" smtClean="0"/>
              <a:pPr fontAlgn="base">
                <a:spcBef>
                  <a:spcPct val="0"/>
                </a:spcBef>
                <a:spcAft>
                  <a:spcPct val="0"/>
                </a:spcAft>
                <a:defRPr/>
              </a:pPr>
              <a:t>71</a:t>
            </a:fld>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4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6B1E0D5-6F1C-443B-927B-F9D782713067}" type="slidenum">
              <a:rPr lang="en-US" altLang="en-US" smtClean="0"/>
              <a:pPr fontAlgn="base">
                <a:spcBef>
                  <a:spcPct val="0"/>
                </a:spcBef>
                <a:spcAft>
                  <a:spcPct val="0"/>
                </a:spcAft>
                <a:defRPr/>
              </a:pPr>
              <a:t>72</a:t>
            </a:fld>
            <a:endParaRPr lang="en-US" alt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5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30FB41E-9C8B-4563-A506-CB83E7139043}" type="slidenum">
              <a:rPr lang="en-US" altLang="en-US" smtClean="0"/>
              <a:pPr fontAlgn="base">
                <a:spcBef>
                  <a:spcPct val="0"/>
                </a:spcBef>
                <a:spcAft>
                  <a:spcPct val="0"/>
                </a:spcAft>
                <a:defRPr/>
              </a:pPr>
              <a:t>73</a:t>
            </a:fld>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6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4D30FE6-2294-4BA2-BAD4-DF20B73DB911}" type="slidenum">
              <a:rPr lang="en-US" altLang="en-US" smtClean="0"/>
              <a:pPr fontAlgn="base">
                <a:spcBef>
                  <a:spcPct val="0"/>
                </a:spcBef>
                <a:spcAft>
                  <a:spcPct val="0"/>
                </a:spcAft>
                <a:defRPr/>
              </a:pPr>
              <a:t>74</a:t>
            </a:fld>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7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EF01FC5-84C3-4903-B12E-5AA9D309AF8C}" type="slidenum">
              <a:rPr lang="en-US" altLang="en-US" smtClean="0"/>
              <a:pPr fontAlgn="base">
                <a:spcBef>
                  <a:spcPct val="0"/>
                </a:spcBef>
                <a:spcAft>
                  <a:spcPct val="0"/>
                </a:spcAft>
                <a:defRPr/>
              </a:pPr>
              <a:t>75</a:t>
            </a:fld>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8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35EC50B-C314-4C73-A82B-7907196329D7}" type="slidenum">
              <a:rPr lang="en-US" altLang="en-US" smtClean="0"/>
              <a:pPr fontAlgn="base">
                <a:spcBef>
                  <a:spcPct val="0"/>
                </a:spcBef>
                <a:spcAft>
                  <a:spcPct val="0"/>
                </a:spcAft>
                <a:defRPr/>
              </a:pPr>
              <a:t>76</a:t>
            </a:fld>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9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11B265D-FF9F-409F-AB6A-94C9A0379AA9}" type="slidenum">
              <a:rPr lang="en-US" altLang="en-US" smtClean="0"/>
              <a:pPr fontAlgn="base">
                <a:spcBef>
                  <a:spcPct val="0"/>
                </a:spcBef>
                <a:spcAft>
                  <a:spcPct val="0"/>
                </a:spcAft>
                <a:defRPr/>
              </a:pPr>
              <a:t>77</a:t>
            </a:fld>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0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A091BFE-5927-4C1C-8205-4C9EA405B258}" type="slidenum">
              <a:rPr lang="en-US" altLang="en-US" smtClean="0"/>
              <a:pPr fontAlgn="base">
                <a:spcBef>
                  <a:spcPct val="0"/>
                </a:spcBef>
                <a:spcAft>
                  <a:spcPct val="0"/>
                </a:spcAft>
                <a:defRPr/>
              </a:pPr>
              <a:t>78</a:t>
            </a:fld>
            <a:endParaRPr lang="en-US"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1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8F38427-5D18-48B0-9B3E-39411FE49BA9}" type="slidenum">
              <a:rPr lang="en-US" altLang="en-US" smtClean="0"/>
              <a:pPr fontAlgn="base">
                <a:spcBef>
                  <a:spcPct val="0"/>
                </a:spcBef>
                <a:spcAft>
                  <a:spcPct val="0"/>
                </a:spcAft>
                <a:defRPr/>
              </a:pPr>
              <a:t>79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1CC945E-3C4D-4754-8ECF-B0EC6EDCD7B8}"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F22817-B52E-4152-A0E5-030C5433E933}"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BC7F995F-B1B7-4B5E-A057-F923EE318721}" type="datetimeFigureOut">
              <a:rPr lang="pl-PL"/>
              <a:pPr>
                <a:defRPr/>
              </a:pPr>
              <a:t>2017-02-10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FEE2671-8C05-4A45-8064-D80408028CBD}" type="slidenum">
              <a:rPr lang="pl-PL"/>
              <a:pPr>
                <a:defRPr/>
              </a:pPr>
              <a:t>‹#›</a:t>
            </a:fld>
            <a:endParaRPr lang="pl-PL"/>
          </a:p>
        </p:txBody>
      </p:sp>
    </p:spTree>
    <p:extLst>
      <p:ext uri="{BB962C8B-B14F-4D97-AF65-F5344CB8AC3E}">
        <p14:creationId xmlns:p14="http://schemas.microsoft.com/office/powerpoint/2010/main" val="208536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080D231D-8B4C-4430-B7D2-A66A501C34F5}" type="datetimeFigureOut">
              <a:rPr lang="pl-PL"/>
              <a:pPr>
                <a:defRPr/>
              </a:pPr>
              <a:t>2017-02-10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CFB4425-10F0-45AF-8411-F1E43497C55E}" type="slidenum">
              <a:rPr lang="pl-PL"/>
              <a:pPr>
                <a:defRPr/>
              </a:pPr>
              <a:t>‹#›</a:t>
            </a:fld>
            <a:endParaRPr lang="pl-PL"/>
          </a:p>
        </p:txBody>
      </p:sp>
    </p:spTree>
    <p:extLst>
      <p:ext uri="{BB962C8B-B14F-4D97-AF65-F5344CB8AC3E}">
        <p14:creationId xmlns:p14="http://schemas.microsoft.com/office/powerpoint/2010/main" val="138230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254C39AA-4EA2-473A-B80B-EE404DE615DB}" type="datetimeFigureOut">
              <a:rPr lang="pl-PL"/>
              <a:pPr>
                <a:defRPr/>
              </a:pPr>
              <a:t>2017-02-10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30C0B612-8F2D-4DE4-BD72-6E833729C6E5}" type="slidenum">
              <a:rPr lang="pl-PL"/>
              <a:pPr>
                <a:defRPr/>
              </a:pPr>
              <a:t>‹#›</a:t>
            </a:fld>
            <a:endParaRPr lang="pl-PL"/>
          </a:p>
        </p:txBody>
      </p:sp>
    </p:spTree>
    <p:extLst>
      <p:ext uri="{BB962C8B-B14F-4D97-AF65-F5344CB8AC3E}">
        <p14:creationId xmlns:p14="http://schemas.microsoft.com/office/powerpoint/2010/main" val="2762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B0589EBB-0C6C-4B58-A177-EF62F01097FF}" type="datetimeFigureOut">
              <a:rPr lang="pl-PL"/>
              <a:pPr>
                <a:defRPr/>
              </a:pPr>
              <a:t>2017-02-10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40AE8E4-52B9-419A-8F31-8594B3F165FE}" type="slidenum">
              <a:rPr lang="pl-PL"/>
              <a:pPr>
                <a:defRPr/>
              </a:pPr>
              <a:t>‹#›</a:t>
            </a:fld>
            <a:endParaRPr lang="pl-PL"/>
          </a:p>
        </p:txBody>
      </p:sp>
    </p:spTree>
    <p:extLst>
      <p:ext uri="{BB962C8B-B14F-4D97-AF65-F5344CB8AC3E}">
        <p14:creationId xmlns:p14="http://schemas.microsoft.com/office/powerpoint/2010/main" val="246756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6839721C-6DC5-45E9-A84B-7D82C654CAD9}" type="datetimeFigureOut">
              <a:rPr lang="pl-PL"/>
              <a:pPr>
                <a:defRPr/>
              </a:pPr>
              <a:t>2017-02-10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2B15CF4B-8D41-4435-A210-8EA4ABB4BBC3}" type="slidenum">
              <a:rPr lang="pl-PL"/>
              <a:pPr>
                <a:defRPr/>
              </a:pPr>
              <a:t>‹#›</a:t>
            </a:fld>
            <a:endParaRPr lang="pl-PL"/>
          </a:p>
        </p:txBody>
      </p:sp>
    </p:spTree>
    <p:extLst>
      <p:ext uri="{BB962C8B-B14F-4D97-AF65-F5344CB8AC3E}">
        <p14:creationId xmlns:p14="http://schemas.microsoft.com/office/powerpoint/2010/main" val="380565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6705CB89-641D-423C-A010-A39C9517D340}" type="datetimeFigureOut">
              <a:rPr lang="pl-PL"/>
              <a:pPr>
                <a:defRPr/>
              </a:pPr>
              <a:t>2017-02-10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CF621D96-76C2-4D58-875A-6BF4632D4F6D}" type="slidenum">
              <a:rPr lang="pl-PL"/>
              <a:pPr>
                <a:defRPr/>
              </a:pPr>
              <a:t>‹#›</a:t>
            </a:fld>
            <a:endParaRPr lang="pl-PL"/>
          </a:p>
        </p:txBody>
      </p:sp>
    </p:spTree>
    <p:extLst>
      <p:ext uri="{BB962C8B-B14F-4D97-AF65-F5344CB8AC3E}">
        <p14:creationId xmlns:p14="http://schemas.microsoft.com/office/powerpoint/2010/main" val="173737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066EF866-DE0B-4ACC-81AA-46CA4D5080D2}" type="datetimeFigureOut">
              <a:rPr lang="pl-PL"/>
              <a:pPr>
                <a:defRPr/>
              </a:pPr>
              <a:t>2017-02-10</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587B2B47-8455-4441-822F-3EDD2A50ADAA}" type="slidenum">
              <a:rPr lang="pl-PL"/>
              <a:pPr>
                <a:defRPr/>
              </a:pPr>
              <a:t>‹#›</a:t>
            </a:fld>
            <a:endParaRPr lang="pl-PL"/>
          </a:p>
        </p:txBody>
      </p:sp>
    </p:spTree>
    <p:extLst>
      <p:ext uri="{BB962C8B-B14F-4D97-AF65-F5344CB8AC3E}">
        <p14:creationId xmlns:p14="http://schemas.microsoft.com/office/powerpoint/2010/main" val="722168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78A05657-27D8-4549-8447-1CCBAD321044}" type="datetimeFigureOut">
              <a:rPr lang="pl-PL"/>
              <a:pPr>
                <a:defRPr/>
              </a:pPr>
              <a:t>2017-02-10</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2FD8E46E-8721-4C7A-92D6-22717CFD18B1}" type="slidenum">
              <a:rPr lang="pl-PL"/>
              <a:pPr>
                <a:defRPr/>
              </a:pPr>
              <a:t>‹#›</a:t>
            </a:fld>
            <a:endParaRPr lang="pl-PL"/>
          </a:p>
        </p:txBody>
      </p:sp>
    </p:spTree>
    <p:extLst>
      <p:ext uri="{BB962C8B-B14F-4D97-AF65-F5344CB8AC3E}">
        <p14:creationId xmlns:p14="http://schemas.microsoft.com/office/powerpoint/2010/main" val="269427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F408F1DF-3DD3-4B70-8354-6D2ECB03EEA4}" type="datetimeFigureOut">
              <a:rPr lang="pl-PL"/>
              <a:pPr>
                <a:defRPr/>
              </a:pPr>
              <a:t>2017-02-10</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6A0F3B80-4150-4762-9A03-F186F2F44AD9}" type="slidenum">
              <a:rPr lang="pl-PL"/>
              <a:pPr>
                <a:defRPr/>
              </a:pPr>
              <a:t>‹#›</a:t>
            </a:fld>
            <a:endParaRPr lang="pl-PL"/>
          </a:p>
        </p:txBody>
      </p:sp>
    </p:spTree>
    <p:extLst>
      <p:ext uri="{BB962C8B-B14F-4D97-AF65-F5344CB8AC3E}">
        <p14:creationId xmlns:p14="http://schemas.microsoft.com/office/powerpoint/2010/main" val="2613299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55457D5E-4C89-403C-A199-2A49C1F09677}" type="datetimeFigureOut">
              <a:rPr lang="pl-PL"/>
              <a:pPr>
                <a:defRPr/>
              </a:pPr>
              <a:t>2017-02-10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0BEB5AFA-0CF9-4240-88BD-1532BFAC36EE}" type="slidenum">
              <a:rPr lang="pl-PL"/>
              <a:pPr>
                <a:defRPr/>
              </a:pPr>
              <a:t>‹#›</a:t>
            </a:fld>
            <a:endParaRPr lang="pl-PL"/>
          </a:p>
        </p:txBody>
      </p:sp>
    </p:spTree>
    <p:extLst>
      <p:ext uri="{BB962C8B-B14F-4D97-AF65-F5344CB8AC3E}">
        <p14:creationId xmlns:p14="http://schemas.microsoft.com/office/powerpoint/2010/main" val="1765142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14B5620F-464F-44BF-9A9D-C43079AA31D7}" type="datetimeFigureOut">
              <a:rPr lang="pl-PL"/>
              <a:pPr>
                <a:defRPr/>
              </a:pPr>
              <a:t>2017-02-10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1B312EF0-593D-4B90-822D-BC3BEEB778CF}" type="slidenum">
              <a:rPr lang="pl-PL"/>
              <a:pPr>
                <a:defRPr/>
              </a:pPr>
              <a:t>‹#›</a:t>
            </a:fld>
            <a:endParaRPr lang="pl-PL"/>
          </a:p>
        </p:txBody>
      </p:sp>
    </p:spTree>
    <p:extLst>
      <p:ext uri="{BB962C8B-B14F-4D97-AF65-F5344CB8AC3E}">
        <p14:creationId xmlns:p14="http://schemas.microsoft.com/office/powerpoint/2010/main" val="308194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en-US"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en-US" smtClean="0"/>
              <a:t>Kliknij, aby edytować style wzorca tekstu</a:t>
            </a:r>
          </a:p>
          <a:p>
            <a:pPr lvl="1"/>
            <a:r>
              <a:rPr lang="pl-PL" altLang="en-US" smtClean="0"/>
              <a:t>Drugi poziom</a:t>
            </a:r>
          </a:p>
          <a:p>
            <a:pPr lvl="2"/>
            <a:r>
              <a:rPr lang="pl-PL" altLang="en-US" smtClean="0"/>
              <a:t>Trzeci poziom</a:t>
            </a:r>
          </a:p>
          <a:p>
            <a:pPr lvl="3"/>
            <a:r>
              <a:rPr lang="pl-PL" altLang="en-US" smtClean="0"/>
              <a:t>Czwarty poziom</a:t>
            </a:r>
          </a:p>
          <a:p>
            <a:pPr lvl="4"/>
            <a:r>
              <a:rPr lang="pl-PL" altLang="en-US"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DBBE442-A9A9-45A2-8125-822EC385ABD3}" type="datetimeFigureOut">
              <a:rPr lang="pl-PL"/>
              <a:pPr>
                <a:defRPr/>
              </a:pPr>
              <a:t>2017-02-10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4E52D35-A241-44A3-953A-95F09D75EF8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xml"/><Relationship Id="rId7" Type="http://schemas.openxmlformats.org/officeDocument/2006/relationships/slide" Target="slide7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 Target="slide4.xm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16.xml"/><Relationship Id="rId4" Type="http://schemas.openxmlformats.org/officeDocument/2006/relationships/slide" Target="slide2.xml"/><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7.png"/><Relationship Id="rId3" Type="http://schemas.openxmlformats.org/officeDocument/2006/relationships/slide" Target="slide2.xml"/><Relationship Id="rId7" Type="http://schemas.openxmlformats.org/officeDocument/2006/relationships/slide" Target="slide1.xml"/><Relationship Id="rId12" Type="http://schemas.openxmlformats.org/officeDocument/2006/relationships/slide" Target="slide7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slide" Target="slide6.xml"/><Relationship Id="rId5" Type="http://schemas.openxmlformats.org/officeDocument/2006/relationships/image" Target="../media/image1.png"/><Relationship Id="rId10" Type="http://schemas.openxmlformats.org/officeDocument/2006/relationships/slide" Target="slide5.xml"/><Relationship Id="rId4" Type="http://schemas.openxmlformats.org/officeDocument/2006/relationships/slide" Target="slide7.xm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xml"/><Relationship Id="rId7" Type="http://schemas.openxmlformats.org/officeDocument/2006/relationships/slide" Target="slide30.xml"/><Relationship Id="rId12"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72.xml"/><Relationship Id="rId5" Type="http://schemas.openxmlformats.org/officeDocument/2006/relationships/slide" Target="slide28.xml"/><Relationship Id="rId10" Type="http://schemas.openxmlformats.org/officeDocument/2006/relationships/slide" Target="slide4.xml"/><Relationship Id="rId4" Type="http://schemas.openxmlformats.org/officeDocument/2006/relationships/slide" Target="slide27.xm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72.xml"/><Relationship Id="rId3" Type="http://schemas.openxmlformats.org/officeDocument/2006/relationships/slide" Target="slide2.xml"/><Relationship Id="rId7" Type="http://schemas.openxmlformats.org/officeDocument/2006/relationships/slide" Target="slide11.xml"/><Relationship Id="rId12"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image" Target="../media/image1.png"/><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13.xml"/><Relationship Id="rId1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26.xml"/><Relationship Id="rId7" Type="http://schemas.openxmlformats.org/officeDocument/2006/relationships/slide" Target="slide72.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18" Type="http://schemas.openxmlformats.org/officeDocument/2006/relationships/slide" Target="slide33.xml"/><Relationship Id="rId26" Type="http://schemas.openxmlformats.org/officeDocument/2006/relationships/slide" Target="slide41.xml"/><Relationship Id="rId3" Type="http://schemas.openxmlformats.org/officeDocument/2006/relationships/slide" Target="slide2.xml"/><Relationship Id="rId21" Type="http://schemas.openxmlformats.org/officeDocument/2006/relationships/slide" Target="slide36.xml"/><Relationship Id="rId34" Type="http://schemas.openxmlformats.org/officeDocument/2006/relationships/slide" Target="slide49.xml"/><Relationship Id="rId7" Type="http://schemas.openxmlformats.org/officeDocument/2006/relationships/slide" Target="slide18.xml"/><Relationship Id="rId12" Type="http://schemas.openxmlformats.org/officeDocument/2006/relationships/slide" Target="slide23.xml"/><Relationship Id="rId17" Type="http://schemas.openxmlformats.org/officeDocument/2006/relationships/slide" Target="slide32.xml"/><Relationship Id="rId25" Type="http://schemas.openxmlformats.org/officeDocument/2006/relationships/slide" Target="slide40.xml"/><Relationship Id="rId33" Type="http://schemas.openxmlformats.org/officeDocument/2006/relationships/slide" Target="slide48.xml"/><Relationship Id="rId38"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slide" Target="slide31.xml"/><Relationship Id="rId20" Type="http://schemas.openxmlformats.org/officeDocument/2006/relationships/slide" Target="slide35.xml"/><Relationship Id="rId29" Type="http://schemas.openxmlformats.org/officeDocument/2006/relationships/slide" Target="slide44.xml"/><Relationship Id="rId1" Type="http://schemas.openxmlformats.org/officeDocument/2006/relationships/slideLayout" Target="../slideLayouts/slideLayout1.xml"/><Relationship Id="rId6" Type="http://schemas.openxmlformats.org/officeDocument/2006/relationships/slide" Target="slide17.xml"/><Relationship Id="rId11" Type="http://schemas.openxmlformats.org/officeDocument/2006/relationships/slide" Target="slide22.xml"/><Relationship Id="rId24" Type="http://schemas.openxmlformats.org/officeDocument/2006/relationships/slide" Target="slide39.xml"/><Relationship Id="rId32" Type="http://schemas.openxmlformats.org/officeDocument/2006/relationships/slide" Target="slide47.xml"/><Relationship Id="rId37" Type="http://schemas.openxmlformats.org/officeDocument/2006/relationships/slide" Target="slide72.xml"/><Relationship Id="rId5" Type="http://schemas.openxmlformats.org/officeDocument/2006/relationships/slide" Target="slide16.xml"/><Relationship Id="rId15" Type="http://schemas.openxmlformats.org/officeDocument/2006/relationships/slide" Target="slide26.xml"/><Relationship Id="rId23" Type="http://schemas.openxmlformats.org/officeDocument/2006/relationships/slide" Target="slide38.xml"/><Relationship Id="rId28" Type="http://schemas.openxmlformats.org/officeDocument/2006/relationships/slide" Target="slide43.xml"/><Relationship Id="rId36" Type="http://schemas.openxmlformats.org/officeDocument/2006/relationships/image" Target="../media/image2.png"/><Relationship Id="rId10" Type="http://schemas.openxmlformats.org/officeDocument/2006/relationships/slide" Target="slide21.xml"/><Relationship Id="rId19" Type="http://schemas.openxmlformats.org/officeDocument/2006/relationships/slide" Target="slide34.xml"/><Relationship Id="rId31" Type="http://schemas.openxmlformats.org/officeDocument/2006/relationships/slide" Target="slide46.xml"/><Relationship Id="rId4" Type="http://schemas.openxmlformats.org/officeDocument/2006/relationships/slide" Target="slide15.xml"/><Relationship Id="rId9" Type="http://schemas.openxmlformats.org/officeDocument/2006/relationships/slide" Target="slide20.xml"/><Relationship Id="rId14" Type="http://schemas.openxmlformats.org/officeDocument/2006/relationships/slide" Target="slide25.xml"/><Relationship Id="rId22" Type="http://schemas.openxmlformats.org/officeDocument/2006/relationships/slide" Target="slide37.xml"/><Relationship Id="rId27" Type="http://schemas.openxmlformats.org/officeDocument/2006/relationships/slide" Target="slide42.xml"/><Relationship Id="rId30" Type="http://schemas.openxmlformats.org/officeDocument/2006/relationships/slide" Target="slide45.xml"/><Relationship Id="rId35"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4.xml"/><Relationship Id="rId7" Type="http://schemas.openxmlformats.org/officeDocument/2006/relationships/slide" Target="slide72.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72.xml"/><Relationship Id="rId3" Type="http://schemas.openxmlformats.org/officeDocument/2006/relationships/slide" Target="slide2.xml"/><Relationship Id="rId7" Type="http://schemas.openxmlformats.org/officeDocument/2006/relationships/slide" Target="slide54.xml"/><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53.xml"/><Relationship Id="rId11" Type="http://schemas.openxmlformats.org/officeDocument/2006/relationships/image" Target="../media/image1.png"/><Relationship Id="rId5" Type="http://schemas.openxmlformats.org/officeDocument/2006/relationships/slide" Target="slide52.xml"/><Relationship Id="rId10" Type="http://schemas.openxmlformats.org/officeDocument/2006/relationships/slide" Target="slide61.xml"/><Relationship Id="rId4" Type="http://schemas.openxmlformats.org/officeDocument/2006/relationships/slide" Target="slide50.xml"/><Relationship Id="rId9" Type="http://schemas.openxmlformats.org/officeDocument/2006/relationships/slide" Target="slide56.xml"/><Relationship Id="rId1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xml"/><Relationship Id="rId7"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slide" Target="slide52.xml"/><Relationship Id="rId10" Type="http://schemas.openxmlformats.org/officeDocument/2006/relationships/image" Target="../media/image7.png"/><Relationship Id="rId4" Type="http://schemas.openxmlformats.org/officeDocument/2006/relationships/slide" Target="slide51.xml"/><Relationship Id="rId9" Type="http://schemas.openxmlformats.org/officeDocument/2006/relationships/slide" Target="slide72.xml"/></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0.xml"/><Relationship Id="rId7" Type="http://schemas.openxmlformats.org/officeDocument/2006/relationships/slide" Target="slide72.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0.xml"/><Relationship Id="rId7" Type="http://schemas.openxmlformats.org/officeDocument/2006/relationships/slide" Target="slide72.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xml"/><Relationship Id="rId7" Type="http://schemas.openxmlformats.org/officeDocument/2006/relationships/slide" Target="slide60.xml"/><Relationship Id="rId12"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slide" Target="slide59.xml"/><Relationship Id="rId11" Type="http://schemas.openxmlformats.org/officeDocument/2006/relationships/slide" Target="slide72.xml"/><Relationship Id="rId5" Type="http://schemas.openxmlformats.org/officeDocument/2006/relationships/slide" Target="slide58.xml"/><Relationship Id="rId10" Type="http://schemas.openxmlformats.org/officeDocument/2006/relationships/slide" Target="slide5.xml"/><Relationship Id="rId4" Type="http://schemas.openxmlformats.org/officeDocument/2006/relationships/slide" Target="slide57.xml"/><Relationship Id="rId9" Type="http://schemas.openxmlformats.org/officeDocument/2006/relationships/image" Target="../media/image2.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2.xml"/><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64.xml"/><Relationship Id="rId5" Type="http://schemas.openxmlformats.org/officeDocument/2006/relationships/slide" Target="slide63.xml"/><Relationship Id="rId10" Type="http://schemas.openxmlformats.org/officeDocument/2006/relationships/image" Target="../media/image7.png"/><Relationship Id="rId4" Type="http://schemas.openxmlformats.org/officeDocument/2006/relationships/slide" Target="slide62.xml"/><Relationship Id="rId9" Type="http://schemas.openxmlformats.org/officeDocument/2006/relationships/slide" Target="slide72.xml"/></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6.xml"/><Relationship Id="rId7" Type="http://schemas.openxmlformats.org/officeDocument/2006/relationships/slide" Target="slide72.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5.xml"/><Relationship Id="rId7" Type="http://schemas.openxmlformats.org/officeDocument/2006/relationships/slide" Target="slide72.xm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xml"/><Relationship Id="rId7" Type="http://schemas.openxmlformats.org/officeDocument/2006/relationships/slide" Target="slide72.xml"/><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xml"/><Relationship Id="rId7" Type="http://schemas.openxmlformats.org/officeDocument/2006/relationships/slide" Target="slide72.xml"/><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6.xml"/><Relationship Id="rId7" Type="http://schemas.openxmlformats.org/officeDocument/2006/relationships/slide" Target="slide72.xml"/><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6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slide" Target="slide69.xml"/><Relationship Id="rId13" Type="http://schemas.openxmlformats.org/officeDocument/2006/relationships/image" Target="../media/image2.png"/><Relationship Id="rId3" Type="http://schemas.openxmlformats.org/officeDocument/2006/relationships/slide" Target="slide2.xml"/><Relationship Id="rId7" Type="http://schemas.openxmlformats.org/officeDocument/2006/relationships/slide" Target="slide68.xml"/><Relationship Id="rId12"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67.xml"/><Relationship Id="rId11" Type="http://schemas.openxmlformats.org/officeDocument/2006/relationships/slide" Target="slide71.xml"/><Relationship Id="rId5" Type="http://schemas.openxmlformats.org/officeDocument/2006/relationships/slide" Target="slide66.xml"/><Relationship Id="rId15" Type="http://schemas.openxmlformats.org/officeDocument/2006/relationships/image" Target="../media/image7.png"/><Relationship Id="rId10" Type="http://schemas.openxmlformats.org/officeDocument/2006/relationships/slide" Target="slide70.xml"/><Relationship Id="rId4" Type="http://schemas.openxmlformats.org/officeDocument/2006/relationships/slide" Target="slide65.xml"/><Relationship Id="rId9" Type="http://schemas.openxmlformats.org/officeDocument/2006/relationships/slide" Target="slide64.xml"/><Relationship Id="rId14" Type="http://schemas.openxmlformats.org/officeDocument/2006/relationships/slide" Target="slide72.xml"/></Relationships>
</file>

<file path=ppt/slides/_rels/slide7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7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72.xm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72.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slide" Target="slide2.xml"/><Relationship Id="rId7" Type="http://schemas.openxmlformats.org/officeDocument/2006/relationships/slide" Target="slide74.xml"/><Relationship Id="rId12" Type="http://schemas.openxmlformats.org/officeDocument/2006/relationships/slide" Target="slide79.xml"/><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slide" Target="slide73.xml"/><Relationship Id="rId11" Type="http://schemas.openxmlformats.org/officeDocument/2006/relationships/slide" Target="slide78.xml"/><Relationship Id="rId5" Type="http://schemas.openxmlformats.org/officeDocument/2006/relationships/image" Target="../media/image2.png"/><Relationship Id="rId10" Type="http://schemas.openxmlformats.org/officeDocument/2006/relationships/slide" Target="slide77.xml"/><Relationship Id="rId4" Type="http://schemas.openxmlformats.org/officeDocument/2006/relationships/image" Target="../media/image1.png"/><Relationship Id="rId9" Type="http://schemas.openxmlformats.org/officeDocument/2006/relationships/slide" Target="slide76.xml"/></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slide" Target="slide72.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7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 GRAFIKA\+ Identyfikacja Wizualna\GDOS\GDOS_logo\na WWW\GDOS_logo_pion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 GRAFIKA\+ LOGA\NFOŚiGW\logotyp-0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Łącznik prostoliniowy 72"/>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54" name="Picture 7" descr="F:\Atty\GRAFIKI\Energy\Shale gas\13971015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5" y="2516188"/>
            <a:ext cx="4833938"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F:\Atty\GRAFIKI\Energy\149017584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57713" y="2516188"/>
            <a:ext cx="4595812"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F:\Atty\GRAFIKI\Environemnt\9133123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8" y="4327525"/>
            <a:ext cx="47609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9525" y="1054100"/>
            <a:ext cx="9144000" cy="1138773"/>
          </a:xfrm>
          <a:prstGeom prst="rect">
            <a:avLst/>
          </a:prstGeom>
        </p:spPr>
        <p:txBody>
          <a:bodyPr>
            <a:spAutoFit/>
          </a:bodyPr>
          <a:lstStyle/>
          <a:p>
            <a:pPr algn="ctr" fontAlgn="auto">
              <a:spcBef>
                <a:spcPts val="0"/>
              </a:spcBef>
              <a:spcAft>
                <a:spcPts val="0"/>
              </a:spcAft>
              <a:defRPr/>
            </a:pPr>
            <a:r>
              <a:rPr lang="en-GB" sz="1800" b="0" i="0" dirty="0" smtClean="0">
                <a:solidFill>
                  <a:srgbClr val="808080"/>
                </a:solidFill>
                <a:latin typeface="Arial" pitchFamily="18" charset="0"/>
              </a:rPr>
              <a:t>Legal and administrative requirements  </a:t>
            </a:r>
          </a:p>
          <a:p>
            <a:pPr algn="ctr" fontAlgn="auto">
              <a:spcBef>
                <a:spcPts val="0"/>
              </a:spcBef>
              <a:spcAft>
                <a:spcPts val="0"/>
              </a:spcAft>
              <a:defRPr/>
            </a:pPr>
            <a:r>
              <a:rPr lang="en-GB" sz="1800" b="0" i="0" dirty="0" smtClean="0">
                <a:solidFill>
                  <a:srgbClr val="808080"/>
                </a:solidFill>
                <a:latin typeface="Arial" pitchFamily="18" charset="0"/>
              </a:rPr>
              <a:t>for </a:t>
            </a:r>
            <a:r>
              <a:rPr lang="pl-PL" sz="1800" b="0" i="0" dirty="0" smtClean="0">
                <a:solidFill>
                  <a:srgbClr val="808080"/>
                </a:solidFill>
                <a:latin typeface="Arial" pitchFamily="18" charset="0"/>
              </a:rPr>
              <a:t>the development of </a:t>
            </a:r>
            <a:r>
              <a:rPr lang="en-GB" sz="1800" b="0" i="0" dirty="0" smtClean="0">
                <a:solidFill>
                  <a:srgbClr val="808080"/>
                </a:solidFill>
                <a:latin typeface="Arial" pitchFamily="18" charset="0"/>
              </a:rPr>
              <a:t>unconventional gas</a:t>
            </a:r>
            <a:endParaRPr lang="pl-PL" sz="1800" b="0" i="0" dirty="0" smtClean="0">
              <a:solidFill>
                <a:srgbClr val="808080"/>
              </a:solidFill>
              <a:latin typeface="Arial" pitchFamily="18" charset="0"/>
            </a:endParaRPr>
          </a:p>
          <a:p>
            <a:pPr algn="ctr" fontAlgn="auto">
              <a:spcBef>
                <a:spcPts val="0"/>
              </a:spcBef>
              <a:spcAft>
                <a:spcPts val="0"/>
              </a:spcAft>
              <a:defRPr/>
            </a:pPr>
            <a:endParaRPr lang="pl-PL" dirty="0">
              <a:solidFill>
                <a:srgbClr val="808080"/>
              </a:solidFill>
              <a:latin typeface="Arial" pitchFamily="18" charset="0"/>
            </a:endParaRPr>
          </a:p>
          <a:p>
            <a:pPr algn="ctr" fontAlgn="auto">
              <a:spcBef>
                <a:spcPts val="0"/>
              </a:spcBef>
              <a:spcAft>
                <a:spcPts val="0"/>
              </a:spcAft>
              <a:defRPr/>
            </a:pPr>
            <a:r>
              <a:rPr lang="pl-PL" sz="1400" dirty="0" smtClean="0">
                <a:solidFill>
                  <a:srgbClr val="808080"/>
                </a:solidFill>
                <a:latin typeface="Arial" pitchFamily="18" charset="0"/>
              </a:rPr>
              <a:t>I</a:t>
            </a:r>
            <a:r>
              <a:rPr lang="en-US" sz="1400" dirty="0" smtClean="0">
                <a:solidFill>
                  <a:srgbClr val="808080"/>
                </a:solidFill>
                <a:latin typeface="Arial" pitchFamily="18" charset="0"/>
              </a:rPr>
              <a:t>n </a:t>
            </a:r>
            <a:r>
              <a:rPr lang="en-US" sz="1400" dirty="0">
                <a:solidFill>
                  <a:srgbClr val="808080"/>
                </a:solidFill>
                <a:latin typeface="Arial" pitchFamily="18" charset="0"/>
              </a:rPr>
              <a:t>accordance with the </a:t>
            </a:r>
            <a:r>
              <a:rPr lang="pl-PL" sz="1400" dirty="0" smtClean="0">
                <a:solidFill>
                  <a:srgbClr val="808080"/>
                </a:solidFill>
                <a:latin typeface="Arial" pitchFamily="18" charset="0"/>
              </a:rPr>
              <a:t>r</a:t>
            </a:r>
            <a:r>
              <a:rPr lang="en-US" sz="1400" dirty="0" err="1" smtClean="0">
                <a:solidFill>
                  <a:srgbClr val="808080"/>
                </a:solidFill>
                <a:latin typeface="Arial" pitchFamily="18" charset="0"/>
              </a:rPr>
              <a:t>ules</a:t>
            </a:r>
            <a:r>
              <a:rPr lang="en-US" sz="1400" dirty="0" smtClean="0">
                <a:solidFill>
                  <a:srgbClr val="808080"/>
                </a:solidFill>
                <a:latin typeface="Arial" pitchFamily="18" charset="0"/>
              </a:rPr>
              <a:t> </a:t>
            </a:r>
            <a:r>
              <a:rPr lang="en-US" sz="1400" dirty="0">
                <a:solidFill>
                  <a:srgbClr val="808080"/>
                </a:solidFill>
                <a:latin typeface="Arial" pitchFamily="18" charset="0"/>
              </a:rPr>
              <a:t>in force on </a:t>
            </a:r>
            <a:r>
              <a:rPr lang="pl-PL" sz="1400" smtClean="0">
                <a:solidFill>
                  <a:srgbClr val="808080"/>
                </a:solidFill>
                <a:latin typeface="Arial" pitchFamily="18" charset="0"/>
              </a:rPr>
              <a:t>1</a:t>
            </a:r>
            <a:r>
              <a:rPr lang="en-US" sz="1400" smtClean="0">
                <a:solidFill>
                  <a:srgbClr val="808080"/>
                </a:solidFill>
                <a:latin typeface="Arial" pitchFamily="18" charset="0"/>
              </a:rPr>
              <a:t> </a:t>
            </a:r>
            <a:r>
              <a:rPr lang="pl-PL" sz="1400" dirty="0" err="1" smtClean="0">
                <a:solidFill>
                  <a:srgbClr val="808080"/>
                </a:solidFill>
                <a:latin typeface="Arial" pitchFamily="18" charset="0"/>
              </a:rPr>
              <a:t>October</a:t>
            </a:r>
            <a:r>
              <a:rPr lang="en-US" sz="1400" dirty="0" smtClean="0">
                <a:solidFill>
                  <a:srgbClr val="808080"/>
                </a:solidFill>
                <a:latin typeface="Arial" pitchFamily="18" charset="0"/>
              </a:rPr>
              <a:t> </a:t>
            </a:r>
            <a:r>
              <a:rPr lang="pl-PL" sz="1400" dirty="0" smtClean="0">
                <a:solidFill>
                  <a:srgbClr val="808080"/>
                </a:solidFill>
                <a:latin typeface="Arial" pitchFamily="18" charset="0"/>
              </a:rPr>
              <a:t>2015</a:t>
            </a:r>
            <a:endParaRPr lang="en-GB" sz="1400" b="0" i="0" dirty="0" smtClean="0">
              <a:solidFill>
                <a:srgbClr val="808080"/>
              </a:solidFill>
              <a:latin typeface="Arial" pitchFamily="18" charset="0"/>
            </a:endParaRPr>
          </a:p>
        </p:txBody>
      </p:sp>
      <p:pic>
        <p:nvPicPr>
          <p:cNvPr id="2058" name="Picture 11" descr="F:\Atty\GRAFIKI\Energy\47776294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7713" y="4325938"/>
            <a:ext cx="4595812"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23850"/>
          <a:ext cx="9144000" cy="5985470"/>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96906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lang="en-GB" sz="600" b="1" i="0" u="none" dirty="0" smtClean="0">
                          <a:solidFill>
                            <a:srgbClr val="FFFFFF"/>
                          </a:solidFill>
                          <a:latin typeface="Arial" pitchFamily="18" charset="0"/>
                        </a:rPr>
                        <a:t>Announcement of tendering procedure and appointment of tender committee</a:t>
                      </a:r>
                      <a:r>
                        <a:rPr lang="pl" sz="600" dirty="0" smtClean="0"/>
                        <a:t/>
                      </a:r>
                      <a:br>
                        <a:rPr lang="pl" sz="600" dirty="0" smtClean="0"/>
                      </a:br>
                      <a:endParaRPr lang="pl" sz="600" dirty="0" smtClean="0"/>
                    </a:p>
                    <a:p>
                      <a:pPr marL="0" marR="0" lvl="0" indent="0" algn="just" defTabSz="914400" rtl="0" eaLnBrk="1" fontAlgn="base" latinLnBrk="0" hangingPunct="1">
                        <a:lnSpc>
                          <a:spcPct val="115000"/>
                        </a:lnSpc>
                        <a:spcBef>
                          <a:spcPct val="0"/>
                        </a:spcBef>
                        <a:spcAft>
                          <a:spcPts val="300"/>
                        </a:spcAft>
                        <a:buClrTx/>
                        <a:buSzTx/>
                        <a:buFontTx/>
                        <a:buNone/>
                        <a:tabLst/>
                      </a:pPr>
                      <a:r>
                        <a:rPr lang="en-GB" sz="600" b="1" i="0" u="none" dirty="0" smtClean="0">
                          <a:solidFill>
                            <a:srgbClr val="FFFFFF"/>
                          </a:solidFill>
                          <a:latin typeface="Arial" pitchFamily="18" charset="0"/>
                        </a:rPr>
                        <a:t>MoE's announcement and appointment of the tender committee are the preconditions for launching the tender.</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7263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49h, Art. 49k.1, Art. 49l, Art. 49o.2</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Pending Council of Ministers' Ordinance to be issued pursuant to GML Art. 49o.2 </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7996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Competent authorities in charge of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18211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Delivery of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Notification of the launch of tendering procedure for the award of concessions by MoE by publishing an announcement at MoE's PIB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Interested entity submits to MoE, within 7 days of the announcement publication day, a request for clarifications with regard to specific terms and conditions of the tender procedure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is to publish the text of clarifications in MoE's PIB within 7 days of the request delivery date</a:t>
                      </a:r>
                    </a:p>
                    <a:p>
                      <a:pPr marL="342900" marR="0" lvl="0" indent="-342900" algn="just" defTabSz="914400" rtl="0" eaLnBrk="1" fontAlgn="base" latinLnBrk="0" hangingPunct="1">
                        <a:lnSpc>
                          <a:spcPct val="115000"/>
                        </a:lnSpc>
                        <a:spcBef>
                          <a:spcPct val="0"/>
                        </a:spcBef>
                        <a:spcAft>
                          <a:spcPts val="300"/>
                        </a:spcAft>
                        <a:buClrTx/>
                        <a:buSzTx/>
                        <a:buFont typeface="Symbol" pitchFamily="18" charset="2"/>
                        <a:buChar char=""/>
                        <a:tabLst/>
                      </a:pPr>
                      <a:r>
                        <a:rPr lang="en-GB" sz="600" b="0" i="0" u="none" dirty="0" smtClean="0">
                          <a:solidFill>
                            <a:srgbClr val="000000"/>
                          </a:solidFill>
                          <a:latin typeface="Arial" pitchFamily="18" charset="0"/>
                        </a:rPr>
                        <a:t>MoE appoints members of the tender committee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4836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Duration of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ts val="300"/>
                        </a:spcAft>
                        <a:buClrTx/>
                        <a:buSzTx/>
                        <a:buFont typeface="Symbol" pitchFamily="18" charset="2"/>
                        <a:buChar char=""/>
                        <a:tabLst/>
                      </a:pPr>
                      <a:r>
                        <a:rPr lang="en-GB" sz="600" b="0" i="0" u="none" dirty="0" smtClean="0">
                          <a:solidFill>
                            <a:srgbClr val="000000"/>
                          </a:solidFill>
                          <a:latin typeface="Arial" pitchFamily="18" charset="0"/>
                        </a:rPr>
                        <a:t>The announcement of the launch of tender procedure should be published by the 90th day preceding the deadline for submission of tenders</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5692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announcement of the launch of tender procedure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Standard form of mining usufruct agreement</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6163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Any entity expressing interest in concession award</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1129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303"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Tendering procedure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30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323850"/>
          <a:ext cx="9144000" cy="5985470"/>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96906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2400"/>
                        </a:spcBef>
                        <a:spcAft>
                          <a:spcPct val="0"/>
                        </a:spcAft>
                        <a:buClrTx/>
                        <a:buSzTx/>
                        <a:buFontTx/>
                        <a:buNone/>
                        <a:tabLst/>
                      </a:pPr>
                      <a:r>
                        <a:rPr lang="en-GB" sz="600" b="1" i="0" u="none" dirty="0" smtClean="0">
                          <a:solidFill>
                            <a:srgbClr val="FFFFFF"/>
                          </a:solidFill>
                          <a:latin typeface="Arial" pitchFamily="18" charset="0"/>
                        </a:rPr>
                        <a:t>Submission of tendering proposals</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chemeClr val="bg1"/>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concession is awarded by way of tendering procedure to the entrepreneur as defined by the Act on Freedom of Economic Activity (FEA).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7263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49h - Art. 49e, Art. 49j, Art49k.2, Art. 49o.1</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FEA Act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Pending Council of Ministers' Ordinance to be issued pursuant to GML Art. 49o.1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7996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Competent authorities in charge of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18211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Delivery of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Other activities that are required for ensuring good operation of drill site(s) or production site(s) or abandonment and reclamation of the site(s) - Concession award</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4836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Duration of the procedure</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submits to MoE, individually or jointly with one or more entrepreneurs (including the operator) a proposal that satisfies the terms and conditions of the tender and complies with the provisions of the pending Council of Ministers' Ordinance to be issued pursuant to GML Art. 49o.1</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5692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At least 90 days of the day of MoE's announcement of the tender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6163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6773" marR="5677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Favourable eligibility assessment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1232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327"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Tendering procedure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32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71"/>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4207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lang="en-GB" sz="600" b="1" i="0" u="none" dirty="0" smtClean="0">
                          <a:solidFill>
                            <a:srgbClr val="FFFFFF"/>
                          </a:solidFill>
                          <a:latin typeface="Arial" pitchFamily="18" charset="0"/>
                        </a:rPr>
                        <a:t>Selection of concession holder and concession award</a:t>
                      </a:r>
                      <a:r>
                        <a:rPr lang="pl" sz="600" dirty="0" smtClean="0"/>
                        <a:t/>
                      </a:r>
                      <a:br>
                        <a:rPr lang="pl" sz="600" dirty="0" smtClean="0"/>
                      </a:br>
                      <a:endParaRPr lang="pl" sz="600" dirty="0" smtClean="0"/>
                    </a:p>
                    <a:p>
                      <a:pPr marL="0" marR="0" lvl="0" indent="0" algn="just" defTabSz="914400" rtl="0" eaLnBrk="1" fontAlgn="base" latinLnBrk="0" hangingPunct="1">
                        <a:lnSpc>
                          <a:spcPct val="115000"/>
                        </a:lnSpc>
                        <a:spcBef>
                          <a:spcPct val="0"/>
                        </a:spcBef>
                        <a:spcAft>
                          <a:spcPts val="300"/>
                        </a:spcAft>
                        <a:buClrTx/>
                        <a:buSzTx/>
                        <a:buFontTx/>
                        <a:buNone/>
                        <a:tabLst/>
                      </a:pPr>
                      <a:r>
                        <a:rPr lang="en-GB" sz="600" b="1" i="0" u="none" dirty="0" smtClean="0">
                          <a:solidFill>
                            <a:srgbClr val="FFFFFF"/>
                          </a:solidFill>
                          <a:latin typeface="Arial" pitchFamily="18" charset="0"/>
                        </a:rPr>
                        <a:t>The procedure is intended to select the concession holder and award the concession</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5138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49k.3, Art. 49m, Art. 49n, Art. 49o.3, Art. 49p - Art. 49v, Art. 49x</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Pending Council of Ministers' Ordinance to be issued pursuant to GML Art. 49o.3 </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56041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29238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Delivery of the procedure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Tender committee evaluates the collected proposals for compliance with the requirements, as specified in the tender announcement, considering tender evaluation criteria, as stated in the announcement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Tender committee selects the highest rated proposal(s)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Tender committee submits to MoE a signed written report on the tender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delivers the signed written report on the tender to all tender participants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any protests are lodged, within 14 days of tender report delivery, with MoE against tender activities made in violation of the provisions of the Act, MoE shall notify all tender participants of the protest made; MoE shall consider the protest within 14 days; if the protest is found justified, the protested activity shall be repeated.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requests the operator to deliver within 30 days to MoE a cooperation agreement, if the best proposal was submitted jointly by two or more entities; draft cooperation agreement is delivered to MoE; MoE may give an additional term (of 14 days) to remove any inconsistencies between the draft cooperation agreement and the tender or the Act; MoE notifies the operator of draft cooperation agreement compliance with the tender and the Act; operator delivers the cooperation agreement to 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awards concession to the best tenderer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enters into mining usufruct agreement with the best tenderer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best tenderer provides an adequate security</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2685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Will depend on pending executive regulations and the terms and conditions of the tender</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7985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Cooperation agreement, if the best tender is made jointly by two or more entities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Mining usufruct agreement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concession</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4995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Applicants for concession</a:t>
                      </a:r>
                    </a:p>
                  </a:txBody>
                  <a:tcPr marL="33804" marR="3380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1334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351"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Tendering procedure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35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4"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4" name="Tabela 3"/>
          <p:cNvGraphicFramePr>
            <a:graphicFrameLocks noGrp="1"/>
          </p:cNvGraphicFramePr>
          <p:nvPr>
            <p:extLst>
              <p:ext uri="{D42A27DB-BD31-4B8C-83A1-F6EECF244321}">
                <p14:modId xmlns:p14="http://schemas.microsoft.com/office/powerpoint/2010/main" val="694901003"/>
              </p:ext>
            </p:extLst>
          </p:nvPr>
        </p:nvGraphicFramePr>
        <p:xfrm>
          <a:off x="0" y="322558"/>
          <a:ext cx="9144000" cy="5998700"/>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4678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00000"/>
                        </a:lnSpc>
                        <a:spcBef>
                          <a:spcPts val="0"/>
                        </a:spcBef>
                        <a:spcAft>
                          <a:spcPct val="0"/>
                        </a:spcAft>
                        <a:buClrTx/>
                        <a:buSzTx/>
                        <a:buFontTx/>
                        <a:buNone/>
                        <a:tabLst/>
                      </a:pPr>
                      <a:r>
                        <a:rPr lang="en-GB" sz="600" b="1" i="0" u="none" kern="1200" dirty="0" smtClean="0">
                          <a:solidFill>
                            <a:srgbClr val="FFFFFF"/>
                          </a:solidFill>
                          <a:latin typeface="Arial" pitchFamily="18" charset="0"/>
                          <a:ea typeface="+mn-ea"/>
                          <a:cs typeface="+mn-cs"/>
                        </a:rPr>
                        <a:t>Award of an independent concession for production of hydrocarbons from a reservoir</a:t>
                      </a:r>
                      <a:endParaRPr lang="pl-PL" sz="600" b="1" i="0" u="none" kern="1200" dirty="0" smtClean="0">
                        <a:solidFill>
                          <a:srgbClr val="FFFFFF"/>
                        </a:solidFill>
                        <a:latin typeface="Arial" pitchFamily="18"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pPr>
                      <a:endParaRPr lang="en-GB" sz="600" b="1" i="0" u="none" kern="1200" dirty="0" smtClean="0">
                        <a:solidFill>
                          <a:srgbClr val="FFFFFF"/>
                        </a:solidFill>
                        <a:latin typeface="Arial" pitchFamily="18" charset="0"/>
                        <a:ea typeface="+mn-ea"/>
                        <a:cs typeface="+mn-cs"/>
                      </a:endParaRPr>
                    </a:p>
                    <a:p>
                      <a:pPr marL="0" marR="0" lvl="0" indent="0" algn="just" defTabSz="914400" rtl="0" eaLnBrk="1" fontAlgn="base" latinLnBrk="0" hangingPunct="1">
                        <a:lnSpc>
                          <a:spcPct val="100000"/>
                        </a:lnSpc>
                        <a:spcBef>
                          <a:spcPts val="0"/>
                        </a:spcBef>
                        <a:spcAft>
                          <a:spcPct val="0"/>
                        </a:spcAft>
                        <a:buClrTx/>
                        <a:buSzTx/>
                        <a:buFontTx/>
                        <a:buNone/>
                        <a:tabLst/>
                      </a:pPr>
                      <a:r>
                        <a:rPr lang="en-GB" sz="600" b="1" i="0" u="none" kern="1200" dirty="0" smtClean="0">
                          <a:solidFill>
                            <a:srgbClr val="FFFFFF"/>
                          </a:solidFill>
                          <a:latin typeface="Arial" pitchFamily="18" charset="0"/>
                          <a:ea typeface="+mn-ea"/>
                          <a:cs typeface="+mn-cs"/>
                        </a:rPr>
                        <a:t>The purpose of the procedure is to obtain a concession for production of hydrocarbons from a </a:t>
                      </a:r>
                      <a:r>
                        <a:rPr lang="pl-PL" sz="600" b="1" i="0" u="none" kern="1200" dirty="0" err="1" smtClean="0">
                          <a:solidFill>
                            <a:srgbClr val="FFFFFF"/>
                          </a:solidFill>
                          <a:latin typeface="Arial" pitchFamily="18" charset="0"/>
                          <a:ea typeface="+mn-ea"/>
                          <a:cs typeface="+mn-cs"/>
                        </a:rPr>
                        <a:t>reservoir</a:t>
                      </a:r>
                      <a:r>
                        <a:rPr lang="en-GB" sz="600" b="1" i="0" u="none" kern="1200" dirty="0" smtClean="0">
                          <a:solidFill>
                            <a:srgbClr val="FFFFFF"/>
                          </a:solidFill>
                          <a:latin typeface="Arial" pitchFamily="18" charset="0"/>
                          <a:ea typeface="+mn-ea"/>
                          <a:cs typeface="+mn-cs"/>
                        </a:rPr>
                        <a:t>, if the entity has not been awarded beforehand a concession for prospection and exploration of hydrocarbons and for production of hydrocarbons from a </a:t>
                      </a:r>
                      <a:r>
                        <a:rPr lang="pl-PL" sz="600" b="1" i="0" u="none" kern="1200" dirty="0" err="1" smtClean="0">
                          <a:solidFill>
                            <a:srgbClr val="FFFFFF"/>
                          </a:solidFill>
                          <a:latin typeface="Arial" pitchFamily="18" charset="0"/>
                          <a:ea typeface="+mn-ea"/>
                          <a:cs typeface="+mn-cs"/>
                        </a:rPr>
                        <a:t>reservoir</a:t>
                      </a:r>
                      <a:r>
                        <a:rPr lang="en-GB" sz="600" b="1" i="0" u="none" kern="1200" dirty="0" smtClean="0">
                          <a:solidFill>
                            <a:srgbClr val="FFFFFF"/>
                          </a:solidFill>
                          <a:latin typeface="Arial" pitchFamily="18" charset="0"/>
                          <a:ea typeface="+mn-ea"/>
                          <a:cs typeface="+mn-cs"/>
                        </a:rPr>
                        <a:t> under GML. Concession is awarded by way of tendering procedure conducted by MoE.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3204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49e - Art. 49u, Art. 49w - Art. 49x</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FEA Act, Art. 46-62</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Pending Council of Ministers' Ordinances to be issued pursuant to GML Art. 49o </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1470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as the licensing authority</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29872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MoE's announcement (made by 30 June) with information about the blocks, including the boundaries thereof, that are intended for tendering the next year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Arrangements, as required for tendering in a particular area, made by MoE with:  (i) director of the competent maritime office, if the concession area is located in internal maritime waters, the territorial sea and the coastal belt, or (ii) with the MoID, if the concession area is located within the exclusive economic zone, (iii)  the </a:t>
                      </a:r>
                      <a:r>
                        <a:rPr lang="pl-PL" sz="600" b="0" i="0" u="none" dirty="0" err="1" smtClean="0">
                          <a:solidFill>
                            <a:srgbClr val="000000"/>
                          </a:solidFill>
                          <a:latin typeface="Arial" pitchFamily="18" charset="0"/>
                        </a:rPr>
                        <a:t>commune</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head</a:t>
                      </a:r>
                      <a:r>
                        <a:rPr lang="pl-PL" sz="600" b="0" i="0" u="none" dirty="0" smtClean="0">
                          <a:solidFill>
                            <a:srgbClr val="000000"/>
                          </a:solidFill>
                          <a:latin typeface="Arial" pitchFamily="18" charset="0"/>
                        </a:rPr>
                        <a:t> (m</a:t>
                      </a:r>
                      <a:r>
                        <a:rPr lang="en-GB" sz="600" b="0" i="0" u="none" dirty="0" err="1" smtClean="0">
                          <a:solidFill>
                            <a:srgbClr val="000000"/>
                          </a:solidFill>
                          <a:latin typeface="Arial" pitchFamily="18" charset="0"/>
                        </a:rPr>
                        <a:t>ayor</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with jurisdiction over the planned concession area, to ensure that the planned operations are without prejudice to the intended use of the property, as defined by GML Art. 7, in case of on-shore operations</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on the approval of geological project documentation and DEC delivered to MoE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Notification of the launch of tendering procedure for the award of concessions by MoE by publishing an announcement at MoE's PIB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Interested entity submits to MoE, within 7 days of the announcement publication day, a request for clarifications with regard to specific terms and conditions of the tender procedure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is to publish the text of clarifications in MoE's PIB within 7 days of the request delivery date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appoints members of the tender committee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submits to MoE, individually or jointly with one or more entrepreneurs (including the operator) a proposal that satisfies the terms and conditions of the tender and complies with the provisions of the pending Council of Ministers' Ordinance to be issued pursuant to GML Art. 49o.1</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Tender committee evaluates the collected proposals for compliance with the requirements, as specified in the tender announcement, considering tender evaluation criteria, as stated in the announcement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Tender committee selects the highest rated proposal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Tender committee submits to MoE a signed written report on the tender</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delivers the signed written report on the tender to all tender participants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If any protests are lodged, within 14 days of tender report delivery, with MoE against tender activities made in violation of the provisions of the Act, MoE shall notify all tender participants of the protest made; MoE shall consider the protest within 14 days; if the protest is found justified, the protested activity shall be repeated.</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requests the operator to deliver within 30 days to MoE a cooperation agreement, if the best proposal was submitted jointly by two or more entities; draft cooperation agreement is delivered to MoE; MoE may give an additional term (of 14 days) to remove any inconsistencies between the draft cooperation agreement and the tender or the Act; MoE notifies the operator of draft cooperation agreement compliance with the tender and the Act; operator delivers the cooperation agreement to MoE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awards concession to the best tenderer</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enters into mining usufruct agreement with the best tenderer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concession-awarded Entrepreneur by virtue of the law enters into rights and obligations of the parties to the proceedings that have been concluded </a:t>
                      </a:r>
                      <a:r>
                        <a:rPr lang="pl-PL" sz="600" b="0" i="0" u="none" dirty="0" err="1" smtClean="0">
                          <a:solidFill>
                            <a:srgbClr val="000000"/>
                          </a:solidFill>
                          <a:latin typeface="Arial" pitchFamily="18" charset="0"/>
                        </a:rPr>
                        <a:t>under</a:t>
                      </a:r>
                      <a:r>
                        <a:rPr lang="en-GB" sz="600" b="0" i="0" u="none" dirty="0" smtClean="0">
                          <a:solidFill>
                            <a:srgbClr val="000000"/>
                          </a:solidFill>
                          <a:latin typeface="Arial" pitchFamily="18" charset="0"/>
                        </a:rPr>
                        <a:t> decisions delivered to MoE before launching the tender</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best tenderer provides an adequate security with regard to any claims that may arise from operations delivered under the concession, if such security is required</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1470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Will depend on pending regulations and the terms and conditions of the tender</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9639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Eligibility approved</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Announcement published in PIB, at the page of MoE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announcement of the launch of tendering procedure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Standard form of mining usufruct agreement</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proposal</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Cooperation agreement</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Geological-development documentation of the reservoir of hydrocarbons</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DEC, if required</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concession</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72008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Polish Geological Institute - National Research Institute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Respectively: Director of competent Maritime Office, MoID,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Commune</a:t>
                      </a:r>
                      <a:r>
                        <a:rPr lang="pl-PL" sz="600" b="0" i="0" u="none" dirty="0" smtClean="0">
                          <a:solidFill>
                            <a:srgbClr val="000000"/>
                          </a:solidFill>
                          <a:latin typeface="Arial" pitchFamily="18" charset="0"/>
                        </a:rPr>
                        <a:t> 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Applicant for the concession</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a:t>
                      </a:r>
                    </a:p>
                  </a:txBody>
                  <a:tcPr marL="18072" marR="18072"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1437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375"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Tendering procedure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37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517333125"/>
              </p:ext>
            </p:extLst>
          </p:nvPr>
        </p:nvGraphicFramePr>
        <p:xfrm>
          <a:off x="0" y="323847"/>
          <a:ext cx="9144000" cy="5984877"/>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9584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lang="en-GB" sz="600" b="1" i="0" u="none" dirty="0" smtClean="0">
                          <a:solidFill>
                            <a:srgbClr val="FFFFFF"/>
                          </a:solidFill>
                          <a:latin typeface="Arial" pitchFamily="18" charset="0"/>
                        </a:rPr>
                        <a:t>Mining usufruct granting</a:t>
                      </a:r>
                      <a:r>
                        <a:rPr lang="pl" sz="600" dirty="0" smtClean="0"/>
                        <a:t/>
                      </a:r>
                      <a:br>
                        <a:rPr lang="pl" sz="600" dirty="0" smtClean="0"/>
                      </a:br>
                      <a:endParaRPr lang="pl" sz="600" dirty="0" smtClean="0"/>
                    </a:p>
                    <a:p>
                      <a:pPr marL="0" marR="0" lvl="0" indent="0" algn="just" defTabSz="914400" rtl="0" eaLnBrk="1" fontAlgn="base" latinLnBrk="0" hangingPunct="1">
                        <a:lnSpc>
                          <a:spcPct val="100000"/>
                        </a:lnSpc>
                        <a:spcBef>
                          <a:spcPct val="0"/>
                        </a:spcBef>
                        <a:spcAft>
                          <a:spcPct val="0"/>
                        </a:spcAft>
                        <a:buClrTx/>
                        <a:buSzTx/>
                        <a:buFontTx/>
                        <a:buNone/>
                        <a:tabLst/>
                      </a:pPr>
                      <a:r>
                        <a:rPr lang="en-GB" sz="600" b="1" i="0" u="none" kern="1200" dirty="0" smtClean="0">
                          <a:solidFill>
                            <a:srgbClr val="FFFFFF"/>
                          </a:solidFill>
                          <a:latin typeface="Arial" pitchFamily="18" charset="0"/>
                          <a:ea typeface="+mn-ea"/>
                          <a:cs typeface="+mn-cs"/>
                        </a:rPr>
                        <a:t>Reservoirs of hydrocarbons are covered by mining ownership regardless of their location. Mining ownership right is vested with State Treasury that may use the object of mining ownership or dispose of its right solely by granting a mining usufruct right.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9379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10 - Art. 13; Art. 16 - Art. 18, Art. 19, Art. 20, Art. 49s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Civil Code - Art. 693 - Art. 709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Geodesy and Cartography Law, provisions on real estates and their boundaries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66472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State Treasury represented by MoE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13680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Understanding between MoE and MoID, if the mining ownership under concession is located within maritime </a:t>
                      </a:r>
                      <a:r>
                        <a:rPr lang="pl-PL" sz="600" b="0" i="0" u="none" dirty="0" err="1" smtClean="0">
                          <a:solidFill>
                            <a:srgbClr val="000000"/>
                          </a:solidFill>
                          <a:latin typeface="Arial" pitchFamily="18" charset="0"/>
                        </a:rPr>
                        <a:t>waters</a:t>
                      </a:r>
                      <a:r>
                        <a:rPr lang="en-GB" sz="600" b="0" i="0" u="none" dirty="0" smtClean="0">
                          <a:solidFill>
                            <a:srgbClr val="000000"/>
                          </a:solidFill>
                          <a:latin typeface="Arial" pitchFamily="18" charset="0"/>
                        </a:rPr>
                        <a:t> of the Republic of Poland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Mining usufruct granted by way of an agreement, that must be made in writing in order to be valid, between MoE and the concession-awarded entrepreneur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50818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deadlines foreseen by the law, but the mining usufruct agreement takes effect with the day of concession award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90373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concession for prospection</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exploration of hydrocarbons and for production of hydrocarbons from </a:t>
                      </a:r>
                      <a:r>
                        <a:rPr lang="pl-PL" sz="600" b="0" i="0" u="none" dirty="0" err="1" smtClean="0">
                          <a:solidFill>
                            <a:srgbClr val="000000"/>
                          </a:solidFill>
                          <a:latin typeface="Arial" pitchFamily="18" charset="0"/>
                        </a:rPr>
                        <a:t>reservoirs</a:t>
                      </a:r>
                      <a:r>
                        <a:rPr lang="en-GB" sz="600" b="0" i="0" u="none" dirty="0" smtClean="0">
                          <a:solidFill>
                            <a:srgbClr val="000000"/>
                          </a:solidFill>
                          <a:latin typeface="Arial" pitchFamily="18" charset="0"/>
                        </a:rPr>
                        <a:t> or the concession for production of hydrocarbons from </a:t>
                      </a:r>
                      <a:r>
                        <a:rPr lang="pl-PL" sz="600" b="0" i="0" u="none" dirty="0" err="1" smtClean="0">
                          <a:solidFill>
                            <a:srgbClr val="000000"/>
                          </a:solidFill>
                          <a:latin typeface="Arial" pitchFamily="18" charset="0"/>
                        </a:rPr>
                        <a:t>reservoirs</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Mining usufruct agreement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6437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1539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399"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Tendering procedure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40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rzycisk akcji: Do przodu lub Następny 26">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28" name="Przycisk akcji: Wstecz lub Poprzedni 27">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30" name="Przycisk akcji: Powrót 29">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extLst>
              <p:ext uri="{D42A27DB-BD31-4B8C-83A1-F6EECF244321}">
                <p14:modId xmlns:p14="http://schemas.microsoft.com/office/powerpoint/2010/main" val="3485437845"/>
              </p:ext>
            </p:extLst>
          </p:nvPr>
        </p:nvGraphicFramePr>
        <p:xfrm>
          <a:off x="0" y="315912"/>
          <a:ext cx="9144000" cy="5993407"/>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182889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EIA procedure</a:t>
                      </a:r>
                      <a:r>
                        <a:rPr lang="pl" sz="600" dirty="0" smtClean="0"/>
                        <a:t/>
                      </a:r>
                      <a:br>
                        <a:rPr lang="pl" sz="600" dirty="0" smtClean="0"/>
                      </a:br>
                      <a:endParaRPr lang="pl" sz="600" dirty="0" smtClean="0"/>
                    </a:p>
                    <a:p>
                      <a:pPr marL="0" marR="0" lvl="0" indent="0" algn="just" defTabSz="914400" rtl="0" eaLnBrk="1" fontAlgn="base" latinLnBrk="0" hangingPunct="1">
                        <a:lnSpc>
                          <a:spcPct val="115000"/>
                        </a:lnSpc>
                        <a:spcBef>
                          <a:spcPct val="0"/>
                        </a:spcBef>
                        <a:spcAft>
                          <a:spcPct val="0"/>
                        </a:spcAft>
                        <a:buClrTx/>
                        <a:buSzTx/>
                        <a:buFontTx/>
                        <a:buNone/>
                        <a:tabLst/>
                      </a:pPr>
                      <a:r>
                        <a:rPr lang="pl-PL" sz="600" b="1" i="0" u="none" dirty="0" smtClean="0">
                          <a:solidFill>
                            <a:srgbClr val="FFFFFF"/>
                          </a:solidFill>
                          <a:latin typeface="Arial" pitchFamily="18" charset="0"/>
                        </a:rPr>
                        <a:t>Under</a:t>
                      </a:r>
                      <a:r>
                        <a:rPr lang="en-GB" sz="600" b="1" i="0" u="none" dirty="0" smtClean="0">
                          <a:solidFill>
                            <a:srgbClr val="FFFFFF"/>
                          </a:solidFill>
                          <a:latin typeface="Arial" pitchFamily="18" charset="0"/>
                        </a:rPr>
                        <a:t> environmental impact assessment the project is assessed for, inter alia, direct and indirect effects on the environment, human health and living conditions. </a:t>
                      </a: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Projects subject to the EIA procedure fall into two categories: projects that may always have significant effects on the environment, that require a</a:t>
                      </a:r>
                      <a:r>
                        <a:rPr lang="pl-PL" sz="600" b="1" i="0" u="none" baseline="0" dirty="0" smtClean="0">
                          <a:solidFill>
                            <a:srgbClr val="FFFFFF"/>
                          </a:solidFill>
                          <a:latin typeface="Arial" pitchFamily="18" charset="0"/>
                        </a:rPr>
                        <a:t> </a:t>
                      </a:r>
                      <a:r>
                        <a:rPr lang="pl-PL" sz="600" b="1" i="0" u="none" baseline="0" dirty="0" err="1" smtClean="0">
                          <a:solidFill>
                            <a:srgbClr val="FFFFFF"/>
                          </a:solidFill>
                          <a:latin typeface="Arial" pitchFamily="18" charset="0"/>
                        </a:rPr>
                        <a:t>mandatory</a:t>
                      </a:r>
                      <a:r>
                        <a:rPr lang="en-GB" sz="600" b="1" i="0" u="none" dirty="0" smtClean="0">
                          <a:solidFill>
                            <a:srgbClr val="FFFFFF"/>
                          </a:solidFill>
                          <a:latin typeface="Arial" pitchFamily="18" charset="0"/>
                        </a:rPr>
                        <a:t> application of the EIA</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procedure each time the DEC is requested; and projects that potentially may have a significant effect on the environment that are subject to the EIA procedure only if required by public administration authorities. </a:t>
                      </a: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Unconventional gas prospection, exploration and production projects are not explicitly </a:t>
                      </a:r>
                      <a:r>
                        <a:rPr lang="pl-PL" sz="600" b="1" i="0" u="none" dirty="0" err="1" smtClean="0">
                          <a:solidFill>
                            <a:srgbClr val="FFFFFF"/>
                          </a:solidFill>
                          <a:latin typeface="Arial" pitchFamily="18" charset="0"/>
                        </a:rPr>
                        <a:t>referenced</a:t>
                      </a:r>
                      <a:r>
                        <a:rPr lang="en-GB" sz="600" b="1" i="0" u="none" dirty="0" smtClean="0">
                          <a:solidFill>
                            <a:srgbClr val="FFFFFF"/>
                          </a:solidFill>
                          <a:latin typeface="Arial" pitchFamily="18" charset="0"/>
                        </a:rPr>
                        <a:t> in the EIA </a:t>
                      </a:r>
                      <a:r>
                        <a:rPr lang="pl-PL" sz="600" b="1" i="0" u="none" dirty="0" err="1" smtClean="0">
                          <a:solidFill>
                            <a:srgbClr val="FFFFFF"/>
                          </a:solidFill>
                          <a:latin typeface="Arial" pitchFamily="18" charset="0"/>
                        </a:rPr>
                        <a:t>Regulation</a:t>
                      </a:r>
                      <a:r>
                        <a:rPr lang="en-GB" sz="600" b="1" i="0" u="none" dirty="0" smtClean="0">
                          <a:solidFill>
                            <a:srgbClr val="FFFFFF"/>
                          </a:solidFill>
                          <a:latin typeface="Arial" pitchFamily="18" charset="0"/>
                        </a:rPr>
                        <a:t>. However, some types of projects involving exploration and </a:t>
                      </a:r>
                      <a:r>
                        <a:rPr lang="pl-PL" sz="600" b="1" i="0" u="none" dirty="0" err="1" smtClean="0">
                          <a:solidFill>
                            <a:srgbClr val="FFFFFF"/>
                          </a:solidFill>
                          <a:latin typeface="Arial" pitchFamily="18" charset="0"/>
                        </a:rPr>
                        <a:t>extraction</a:t>
                      </a:r>
                      <a:r>
                        <a:rPr lang="pl-PL" sz="600" b="1" i="0" u="none" dirty="0" smtClean="0">
                          <a:solidFill>
                            <a:srgbClr val="FFFFFF"/>
                          </a:solidFill>
                          <a:latin typeface="Arial" pitchFamily="18" charset="0"/>
                        </a:rPr>
                        <a:t> of </a:t>
                      </a:r>
                      <a:r>
                        <a:rPr lang="en-GB" sz="600" b="1" i="0" u="none" dirty="0" smtClean="0">
                          <a:solidFill>
                            <a:srgbClr val="FFFFFF"/>
                          </a:solidFill>
                          <a:latin typeface="Arial" pitchFamily="18" charset="0"/>
                        </a:rPr>
                        <a:t> minerals from </a:t>
                      </a:r>
                      <a:r>
                        <a:rPr lang="pl-PL" sz="600" b="1" i="0" u="none" dirty="0" err="1" smtClean="0">
                          <a:solidFill>
                            <a:srgbClr val="FFFFFF"/>
                          </a:solidFill>
                          <a:latin typeface="Arial" pitchFamily="18" charset="0"/>
                        </a:rPr>
                        <a:t>deposits</a:t>
                      </a:r>
                      <a:r>
                        <a:rPr lang="en-GB" sz="600" b="1" i="0" u="none" dirty="0" smtClean="0">
                          <a:solidFill>
                            <a:srgbClr val="FFFFFF"/>
                          </a:solidFill>
                          <a:latin typeface="Arial" pitchFamily="18" charset="0"/>
                        </a:rPr>
                        <a:t> are </a:t>
                      </a:r>
                      <a:r>
                        <a:rPr lang="pl-PL" sz="600" b="1" i="0" u="none" dirty="0" err="1" smtClean="0">
                          <a:solidFill>
                            <a:srgbClr val="FFFFFF"/>
                          </a:solidFill>
                          <a:latin typeface="Arial" pitchFamily="18" charset="0"/>
                        </a:rPr>
                        <a:t>mentioned</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in the EIA </a:t>
                      </a:r>
                      <a:r>
                        <a:rPr lang="pl-PL" sz="600" b="1" i="0" u="none" dirty="0" err="1" smtClean="0">
                          <a:solidFill>
                            <a:srgbClr val="FFFFFF"/>
                          </a:solidFill>
                          <a:latin typeface="Arial" pitchFamily="18" charset="0"/>
                        </a:rPr>
                        <a:t>Regulation</a:t>
                      </a:r>
                      <a:r>
                        <a:rPr lang="pl-PL" sz="600" b="1" i="0" u="none" dirty="0" smtClean="0">
                          <a:solidFill>
                            <a:srgbClr val="FFFFFF"/>
                          </a:solidFill>
                          <a:latin typeface="Arial" pitchFamily="18" charset="0"/>
                        </a:rPr>
                        <a:t>.(</a:t>
                      </a:r>
                      <a:r>
                        <a:rPr lang="en-GB" sz="600" b="1" i="0" u="none" dirty="0" smtClean="0">
                          <a:solidFill>
                            <a:srgbClr val="FFFFFF"/>
                          </a:solidFill>
                          <a:latin typeface="Arial" pitchFamily="18" charset="0"/>
                        </a:rPr>
                        <a:t>DEC and the EIA procedure are not required for drilling to a depth of less that 5000 m (except for protected areas that are referred to in the EIA </a:t>
                      </a:r>
                      <a:r>
                        <a:rPr lang="pl-PL" sz="600" b="1" i="0" u="none" dirty="0" err="1" smtClean="0">
                          <a:solidFill>
                            <a:srgbClr val="FFFFFF"/>
                          </a:solidFill>
                          <a:latin typeface="Arial" pitchFamily="18" charset="0"/>
                        </a:rPr>
                        <a:t>Regulation</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paragraph </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3.1.43) .</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4603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EIA Act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EIA </a:t>
                      </a:r>
                      <a:r>
                        <a:rPr lang="pl-PL" sz="600" b="0" i="0" u="none" dirty="0" err="1" smtClean="0">
                          <a:solidFill>
                            <a:srgbClr val="000000"/>
                          </a:solidFill>
                          <a:latin typeface="Arial" pitchFamily="18" charset="0"/>
                        </a:rPr>
                        <a:t>Regulation</a:t>
                      </a:r>
                      <a:endParaRPr lang="en-GB" sz="600" b="0" i="0" u="none" dirty="0" smtClean="0">
                        <a:solidFill>
                          <a:srgbClr val="000000"/>
                        </a:solidFill>
                        <a:latin typeface="Arial" pitchFamily="18" charset="0"/>
                      </a:endParaRP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70657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Regional Directorate for Environmental Protection (RDEP)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Maritime Office Director - an opinion-giving authority under EIA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30788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on the obligation to prepare an environmental impact assessment for a project that potentially may have a significant effect on the environment, including the scope of report and the decision to suspend the DEC procedure until the report is made; or the decision on the absence of grounds for environmental impact assessment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on the scope of the report, if the investor has submitted a Project </a:t>
                      </a:r>
                      <a:r>
                        <a:rPr lang="pl-PL" sz="600" b="0" i="0" u="none" dirty="0" smtClean="0">
                          <a:solidFill>
                            <a:srgbClr val="000000"/>
                          </a:solidFill>
                          <a:latin typeface="Arial" pitchFamily="18" charset="0"/>
                        </a:rPr>
                        <a:t>Information </a:t>
                      </a:r>
                      <a:r>
                        <a:rPr lang="en-GB" sz="600" b="0" i="0" u="none" dirty="0" smtClean="0">
                          <a:solidFill>
                            <a:srgbClr val="000000"/>
                          </a:solidFill>
                          <a:latin typeface="Arial" pitchFamily="18" charset="0"/>
                        </a:rPr>
                        <a:t>Sheet (P</a:t>
                      </a: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S) along with</a:t>
                      </a:r>
                      <a:r>
                        <a:rPr lang="pl-PL" sz="600" b="0" i="0" u="none" dirty="0" smtClean="0">
                          <a:solidFill>
                            <a:srgbClr val="000000"/>
                          </a:solidFill>
                          <a:latin typeface="Arial" pitchFamily="18" charset="0"/>
                        </a:rPr>
                        <a:t> the</a:t>
                      </a:r>
                      <a:r>
                        <a:rPr lang="en-GB" sz="600" b="0" i="0" u="none" dirty="0" smtClean="0">
                          <a:solidFill>
                            <a:srgbClr val="000000"/>
                          </a:solidFill>
                          <a:latin typeface="Arial" pitchFamily="18" charset="0"/>
                        </a:rPr>
                        <a:t> request to specify the scope of the report for a project that has a significant effect on the environment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environmental impact report prepared in accordance with </a:t>
                      </a:r>
                      <a:r>
                        <a:rPr lang="en-GB" sz="600" b="0" i="0" u="none" dirty="0" smtClean="0">
                          <a:solidFill>
                            <a:srgbClr val="000000"/>
                          </a:solidFill>
                          <a:latin typeface="Arial" panose="020B0604020202020204" pitchFamily="34" charset="0"/>
                          <a:cs typeface="Arial" panose="020B0604020202020204" pitchFamily="34" charset="0"/>
                        </a:rPr>
                        <a:t>EIA</a:t>
                      </a:r>
                      <a:r>
                        <a:rPr lang="pl-PL" sz="600" b="0" i="0" u="none" dirty="0" smtClean="0">
                          <a:solidFill>
                            <a:srgbClr val="000000"/>
                          </a:solidFill>
                          <a:latin typeface="Arial" panose="020B0604020202020204" pitchFamily="34" charset="0"/>
                          <a:cs typeface="Arial" panose="020B0604020202020204" pitchFamily="34" charset="0"/>
                        </a:rPr>
                        <a:t> </a:t>
                      </a:r>
                      <a:r>
                        <a:rPr lang="en-GB" sz="600" b="0" i="0" dirty="0" smtClean="0">
                          <a:latin typeface="Arial" panose="020B0604020202020204" pitchFamily="34" charset="0"/>
                          <a:cs typeface="Arial" panose="020B0604020202020204" pitchFamily="34" charset="0"/>
                        </a:rPr>
                        <a:t>Act Art. 66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report verification and subsequent steps of the DEC</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procedure (see data sheet of the "DEC granting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193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rowSpan="3">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Tx/>
                        <a:buNone/>
                        <a:tabLst/>
                      </a:pPr>
                      <a:r>
                        <a:rPr lang="en-GB" sz="600" b="0" i="0" u="none" dirty="0" smtClean="0">
                          <a:solidFill>
                            <a:srgbClr val="000000"/>
                          </a:solidFill>
                          <a:latin typeface="Arial" pitchFamily="18" charset="0"/>
                        </a:rPr>
                        <a:t>See data sheet for the </a:t>
                      </a:r>
                      <a:r>
                        <a:rPr lang="en-GB" sz="600" b="0" i="0" u="none" dirty="0" smtClean="0">
                          <a:solidFill>
                            <a:srgbClr val="FF0000"/>
                          </a:solidFill>
                          <a:latin typeface="Arial" pitchFamily="18" charset="0"/>
                          <a:hlinkClick r:id="rId5" action="ppaction://hlinksldjump"/>
                        </a:rPr>
                        <a:t>"DE</a:t>
                      </a:r>
                      <a:r>
                        <a:rPr lang="pl-PL" sz="600" b="0" i="0" u="none" dirty="0" smtClean="0">
                          <a:solidFill>
                            <a:srgbClr val="FF0000"/>
                          </a:solidFill>
                          <a:latin typeface="Arial" pitchFamily="18" charset="0"/>
                          <a:hlinkClick r:id="rId5" action="ppaction://hlinksldjump"/>
                        </a:rPr>
                        <a:t>C</a:t>
                      </a:r>
                      <a:r>
                        <a:rPr lang="en-GB" sz="600" b="0" i="0" u="none" dirty="0" smtClean="0">
                          <a:solidFill>
                            <a:srgbClr val="FF0000"/>
                          </a:solidFill>
                          <a:latin typeface="Arial" pitchFamily="18" charset="0"/>
                          <a:hlinkClick r:id="rId5" action="ppaction://hlinksldjump"/>
                        </a:rPr>
                        <a:t> granting procedure</a:t>
                      </a:r>
                      <a:r>
                        <a:rPr lang="en-GB" sz="600" b="0" i="0" u="none" dirty="0" smtClean="0">
                          <a:solidFill>
                            <a:srgbClr val="000000"/>
                          </a:solidFill>
                          <a:latin typeface="Arial" pitchFamily="18" charset="0"/>
                        </a:rPr>
                        <a:t>” - EIA procedure is part of DE</a:t>
                      </a:r>
                      <a:r>
                        <a:rPr lang="pl-PL" sz="600" b="0" i="0" u="none" dirty="0" smtClean="0">
                          <a:solidFill>
                            <a:srgbClr val="000000"/>
                          </a:solidFill>
                          <a:latin typeface="Arial" pitchFamily="18" charset="0"/>
                        </a:rPr>
                        <a:t>C</a:t>
                      </a:r>
                      <a:r>
                        <a:rPr lang="en-GB" sz="600" b="0" i="0" u="none" dirty="0" smtClean="0">
                          <a:solidFill>
                            <a:srgbClr val="000000"/>
                          </a:solidFill>
                          <a:latin typeface="Arial" pitchFamily="18" charset="0"/>
                        </a:rPr>
                        <a:t> granting procedure.</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5638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vMerge="1">
                  <a:txBody>
                    <a:bodyPr/>
                    <a:lstStyle/>
                    <a:p>
                      <a:endParaRPr lang="en-US"/>
                    </a:p>
                  </a:txBody>
                  <a:tcPr/>
                </a:tc>
                <a:extLst>
                  <a:ext uri="{0D108BD9-81ED-4DB2-BD59-A6C34878D82A}">
                    <a16:rowId xmlns:a16="http://schemas.microsoft.com/office/drawing/2014/main" val="10005"/>
                  </a:ext>
                </a:extLst>
              </a:tr>
              <a:tr h="70657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36016" marR="3601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vMerge="1">
                  <a:txBody>
                    <a:bodyPr/>
                    <a:lstStyle/>
                    <a:p>
                      <a:endParaRPr lang="en-US"/>
                    </a:p>
                  </a:txBody>
                  <a:tcPr/>
                </a:tc>
                <a:extLst>
                  <a:ext uri="{0D108BD9-81ED-4DB2-BD59-A6C34878D82A}">
                    <a16:rowId xmlns:a16="http://schemas.microsoft.com/office/drawing/2014/main" val="10006"/>
                  </a:ext>
                </a:extLst>
              </a:tr>
            </a:tbl>
          </a:graphicData>
        </a:graphic>
      </p:graphicFrame>
      <p:pic>
        <p:nvPicPr>
          <p:cNvPr id="16417" name="Picture 2" descr="C:\+ GRAFIKA\+ Identyfikacja Wizualna\GDOS\GDOS_logo\na WWW\GDOS_logo_pion_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8" name="Picture 3" descr="C:\+ GRAFIKA\+ LOGA\NFOŚiGW\logotyp-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EIA procedure</a:t>
            </a:r>
          </a:p>
        </p:txBody>
      </p:sp>
      <p:cxnSp>
        <p:nvCxnSpPr>
          <p:cNvPr id="31" name="Łącznik prostoliniowy 30"/>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6423" name="Picture 6">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580107745"/>
              </p:ext>
            </p:extLst>
          </p:nvPr>
        </p:nvGraphicFramePr>
        <p:xfrm>
          <a:off x="0" y="323850"/>
          <a:ext cx="9144000" cy="5985470"/>
        </p:xfrm>
        <a:graphic>
          <a:graphicData uri="http://schemas.openxmlformats.org/drawingml/2006/table">
            <a:tbl>
              <a:tblPr/>
              <a:tblGrid>
                <a:gridCol w="2396955">
                  <a:extLst>
                    <a:ext uri="{9D8B030D-6E8A-4147-A177-3AD203B41FA5}">
                      <a16:colId xmlns:a16="http://schemas.microsoft.com/office/drawing/2014/main" val="20000"/>
                    </a:ext>
                  </a:extLst>
                </a:gridCol>
                <a:gridCol w="6747045">
                  <a:extLst>
                    <a:ext uri="{9D8B030D-6E8A-4147-A177-3AD203B41FA5}">
                      <a16:colId xmlns:a16="http://schemas.microsoft.com/office/drawing/2014/main" val="20001"/>
                    </a:ext>
                  </a:extLst>
                </a:gridCol>
              </a:tblGrid>
              <a:tr h="11786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noProof="0"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noProof="0" dirty="0" smtClean="0">
                          <a:solidFill>
                            <a:srgbClr val="FFFFFF"/>
                          </a:solidFill>
                          <a:latin typeface="Arial" pitchFamily="18" charset="0"/>
                        </a:rPr>
                        <a:t>Obtaining the DEC </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GB" altLang="en-US" sz="600" b="1" i="0" u="none" strike="noStrike" kern="1200" cap="none" normalizeH="0" baseline="0" noProof="0" dirty="0" smtClean="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noProof="0" dirty="0" smtClean="0">
                          <a:solidFill>
                            <a:srgbClr val="FFFFFF"/>
                          </a:solidFill>
                          <a:latin typeface="Arial" pitchFamily="18" charset="0"/>
                        </a:rPr>
                        <a:t>The obligation to obtain DEC applies to projects specified in Art 72.1 of the EIA Act that always may have a significant effect on the environment and to projects that potentially may have a significant effect on the environment, as specified in the EIA Regulation.</a:t>
                      </a: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noProof="0" dirty="0" smtClean="0">
                          <a:solidFill>
                            <a:srgbClr val="FFFFFF"/>
                          </a:solidFill>
                          <a:latin typeface="Arial" pitchFamily="18" charset="0"/>
                        </a:rPr>
                        <a:t>It is </a:t>
                      </a:r>
                      <a:r>
                        <a:rPr lang="en-GB" sz="600" b="1" i="0" u="none" noProof="0" dirty="0" err="1" smtClean="0">
                          <a:solidFill>
                            <a:srgbClr val="FFFFFF"/>
                          </a:solidFill>
                          <a:latin typeface="Arial" pitchFamily="18" charset="0"/>
                        </a:rPr>
                        <a:t>MoE</a:t>
                      </a:r>
                      <a:r>
                        <a:rPr lang="en-GB" sz="600" b="1" i="0" u="none" noProof="0" dirty="0" smtClean="0">
                          <a:solidFill>
                            <a:srgbClr val="FFFFFF"/>
                          </a:solidFill>
                          <a:latin typeface="Arial" pitchFamily="18" charset="0"/>
                        </a:rPr>
                        <a:t> obligation to obtain DEC before the tender procedure for </a:t>
                      </a:r>
                      <a:r>
                        <a:rPr lang="pl-PL" sz="600" b="1" i="0" u="none" noProof="0" dirty="0" smtClean="0">
                          <a:solidFill>
                            <a:srgbClr val="FFFFFF"/>
                          </a:solidFill>
                          <a:latin typeface="Arial" pitchFamily="18" charset="0"/>
                        </a:rPr>
                        <a:t>the</a:t>
                      </a:r>
                      <a:r>
                        <a:rPr lang="pl-PL" sz="600" b="1" i="0" u="none" baseline="0" noProof="0" dirty="0" smtClean="0">
                          <a:solidFill>
                            <a:srgbClr val="FFFFFF"/>
                          </a:solidFill>
                          <a:latin typeface="Arial" pitchFamily="18" charset="0"/>
                        </a:rPr>
                        <a:t> </a:t>
                      </a:r>
                      <a:r>
                        <a:rPr lang="pl-PL" sz="600" b="1" i="0" u="none" baseline="0" noProof="0" dirty="0" err="1" smtClean="0">
                          <a:solidFill>
                            <a:srgbClr val="FFFFFF"/>
                          </a:solidFill>
                          <a:latin typeface="Arial" pitchFamily="18" charset="0"/>
                        </a:rPr>
                        <a:t>award</a:t>
                      </a:r>
                      <a:r>
                        <a:rPr lang="pl-PL" sz="600" b="1" i="0" u="none" baseline="0" noProof="0" dirty="0" smtClean="0">
                          <a:solidFill>
                            <a:srgbClr val="FFFFFF"/>
                          </a:solidFill>
                          <a:latin typeface="Arial" pitchFamily="18" charset="0"/>
                        </a:rPr>
                        <a:t> of a </a:t>
                      </a:r>
                      <a:r>
                        <a:rPr lang="pl-PL" sz="600" b="1" i="0" u="none" baseline="0" noProof="0" dirty="0" err="1" smtClean="0">
                          <a:solidFill>
                            <a:srgbClr val="FFFFFF"/>
                          </a:solidFill>
                          <a:latin typeface="Arial" pitchFamily="18" charset="0"/>
                        </a:rPr>
                        <a:t>concession</a:t>
                      </a:r>
                      <a:r>
                        <a:rPr lang="pl-PL" sz="600" b="1" i="0" u="none" baseline="0" noProof="0" dirty="0" smtClean="0">
                          <a:solidFill>
                            <a:srgbClr val="FFFFFF"/>
                          </a:solidFill>
                          <a:latin typeface="Arial" pitchFamily="18" charset="0"/>
                        </a:rPr>
                        <a:t> for </a:t>
                      </a:r>
                      <a:r>
                        <a:rPr lang="pl-PL" sz="600" b="1" i="0" u="none" baseline="0" noProof="0" dirty="0" err="1" smtClean="0">
                          <a:solidFill>
                            <a:srgbClr val="FFFFFF"/>
                          </a:solidFill>
                          <a:latin typeface="Arial" pitchFamily="18" charset="0"/>
                        </a:rPr>
                        <a:t>production</a:t>
                      </a:r>
                      <a:r>
                        <a:rPr lang="pl-PL" sz="600" b="1" i="0" u="none" baseline="0" noProof="0" dirty="0" smtClean="0">
                          <a:solidFill>
                            <a:srgbClr val="FFFFFF"/>
                          </a:solidFill>
                          <a:latin typeface="Arial" pitchFamily="18" charset="0"/>
                        </a:rPr>
                        <a:t> of </a:t>
                      </a:r>
                      <a:r>
                        <a:rPr lang="pl-PL" sz="600" b="1" i="0" u="none" baseline="0" noProof="0" dirty="0" err="1" smtClean="0">
                          <a:solidFill>
                            <a:srgbClr val="FFFFFF"/>
                          </a:solidFill>
                          <a:latin typeface="Arial" pitchFamily="18" charset="0"/>
                        </a:rPr>
                        <a:t>hydrocarbons</a:t>
                      </a:r>
                      <a:r>
                        <a:rPr lang="pl-PL" sz="600" b="1" i="0" u="none" baseline="0" noProof="0" dirty="0" smtClean="0">
                          <a:solidFill>
                            <a:srgbClr val="FFFFFF"/>
                          </a:solidFill>
                          <a:latin typeface="Arial" pitchFamily="18" charset="0"/>
                        </a:rPr>
                        <a:t> from a </a:t>
                      </a:r>
                      <a:r>
                        <a:rPr lang="pl-PL" sz="600" b="1" i="0" u="none" baseline="0" noProof="0" dirty="0" err="1" smtClean="0">
                          <a:solidFill>
                            <a:srgbClr val="FFFFFF"/>
                          </a:solidFill>
                          <a:latin typeface="Arial" pitchFamily="18" charset="0"/>
                        </a:rPr>
                        <a:t>reservoir</a:t>
                      </a:r>
                      <a:r>
                        <a:rPr lang="en-GB" sz="600" b="1" i="0" u="none" noProof="0" dirty="0" smtClean="0">
                          <a:solidFill>
                            <a:srgbClr val="FFFFFF"/>
                          </a:solidFill>
                          <a:latin typeface="Arial" pitchFamily="18" charset="0"/>
                        </a:rPr>
                        <a:t> is launched (all obligations to obtain DEC pass from</a:t>
                      </a:r>
                      <a:r>
                        <a:rPr lang="pl-PL" sz="600" b="1" i="0" u="none" noProof="0" dirty="0" smtClean="0">
                          <a:solidFill>
                            <a:srgbClr val="FFFFFF"/>
                          </a:solidFill>
                          <a:latin typeface="Arial" pitchFamily="18" charset="0"/>
                        </a:rPr>
                        <a:t> the </a:t>
                      </a:r>
                      <a:r>
                        <a:rPr lang="pl-PL" sz="600" b="1" i="0" u="none" noProof="0" dirty="0" err="1" smtClean="0">
                          <a:solidFill>
                            <a:srgbClr val="FFFFFF"/>
                          </a:solidFill>
                          <a:latin typeface="Arial" pitchFamily="18" charset="0"/>
                        </a:rPr>
                        <a:t>entrepreneur</a:t>
                      </a:r>
                      <a:r>
                        <a:rPr lang="en-GB" sz="600" b="1" i="0" u="none" noProof="0" dirty="0" smtClean="0">
                          <a:solidFill>
                            <a:srgbClr val="FFFFFF"/>
                          </a:solidFill>
                          <a:latin typeface="Arial" pitchFamily="18" charset="0"/>
                        </a:rPr>
                        <a:t> to </a:t>
                      </a:r>
                      <a:r>
                        <a:rPr lang="en-GB" sz="600" b="1" i="0" u="none" noProof="0" dirty="0" err="1" smtClean="0">
                          <a:solidFill>
                            <a:srgbClr val="FFFFFF"/>
                          </a:solidFill>
                          <a:latin typeface="Arial" pitchFamily="18" charset="0"/>
                        </a:rPr>
                        <a:t>MoE</a:t>
                      </a:r>
                      <a:r>
                        <a:rPr lang="en-GB" sz="600" b="1" i="0" u="none" noProof="0" dirty="0" smtClean="0">
                          <a:solidFill>
                            <a:srgbClr val="FFFFFF"/>
                          </a:solidFill>
                          <a:latin typeface="Arial" pitchFamily="18" charset="0"/>
                        </a:rPr>
                        <a:t>).</a:t>
                      </a: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noProof="0" dirty="0" smtClean="0">
                          <a:solidFill>
                            <a:srgbClr val="FFFFFF"/>
                          </a:solidFill>
                          <a:latin typeface="Arial" pitchFamily="18" charset="0"/>
                        </a:rPr>
                        <a:t>Prospection/exploration works to a maximum depth of 5,000 m are not included in the EIA </a:t>
                      </a:r>
                      <a:r>
                        <a:rPr lang="pl-PL" sz="600" b="1" i="0" u="none" noProof="0" dirty="0" err="1" smtClean="0">
                          <a:solidFill>
                            <a:srgbClr val="FFFFFF"/>
                          </a:solidFill>
                          <a:latin typeface="Arial" pitchFamily="18" charset="0"/>
                        </a:rPr>
                        <a:t>Regulation</a:t>
                      </a:r>
                      <a:r>
                        <a:rPr lang="pl-PL" sz="600" b="1" i="0" u="none" noProof="0" dirty="0" smtClean="0">
                          <a:solidFill>
                            <a:srgbClr val="FFFFFF"/>
                          </a:solidFill>
                          <a:latin typeface="Arial" pitchFamily="18" charset="0"/>
                        </a:rPr>
                        <a:t> </a:t>
                      </a:r>
                      <a:r>
                        <a:rPr lang="en-GB" sz="600" b="1" i="0" u="none" noProof="0" dirty="0" smtClean="0">
                          <a:solidFill>
                            <a:srgbClr val="FFFFFF"/>
                          </a:solidFill>
                          <a:latin typeface="Arial" pitchFamily="18" charset="0"/>
                        </a:rPr>
                        <a:t>to any project category; therefore, they do not require DEC (except for protected areas under EIA Regulation paragraph 3.1.43).</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7486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noProof="0"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err="1" smtClean="0">
                          <a:solidFill>
                            <a:srgbClr val="000000"/>
                          </a:solidFill>
                          <a:latin typeface="Arial" pitchFamily="18" charset="0"/>
                        </a:rPr>
                        <a:t>GML</a:t>
                      </a:r>
                      <a:r>
                        <a:rPr lang="en-GB" sz="600" b="0" i="0" u="none" noProof="0" dirty="0" smtClean="0">
                          <a:solidFill>
                            <a:srgbClr val="000000"/>
                          </a:solidFill>
                          <a:latin typeface="Arial" pitchFamily="18" charset="0"/>
                        </a:rPr>
                        <a:t> Art. 49g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EIA Act Art. 59 - Art. 65</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EIA Act Art. 71 - Art. 87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EIA Regulation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38997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noProof="0"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err="1" smtClean="0">
                          <a:solidFill>
                            <a:srgbClr val="000000"/>
                          </a:solidFill>
                          <a:latin typeface="Arial" pitchFamily="18" charset="0"/>
                        </a:rPr>
                        <a:t>RDEP</a:t>
                      </a:r>
                      <a:r>
                        <a:rPr lang="en-GB" sz="600" b="0" i="0" u="none" noProof="0" dirty="0" smtClean="0">
                          <a:solidFill>
                            <a:srgbClr val="000000"/>
                          </a:solidFill>
                          <a:latin typeface="Arial" pitchFamily="18" charset="0"/>
                        </a:rPr>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Maritime Office Director - authority cooperating in the procedure of DEC</a:t>
                      </a:r>
                      <a:r>
                        <a:rPr lang="en-GB" sz="600" b="0" i="0" noProof="0" dirty="0" smtClean="0">
                          <a:latin typeface="Arial" panose="020B0604020202020204" pitchFamily="34" charset="0"/>
                          <a:cs typeface="Arial" panose="020B0604020202020204" pitchFamily="34" charset="0"/>
                        </a:rPr>
                        <a:t> granting</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2239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noProof="0"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Project assessment for obligation to hold DEC</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if the planned project is attributed to any of the categories under EIA Regulation - a request for DEC granting is prepared and submitted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screening procedure intended to establish whether the project that potentially may have a significant effect on the environment is subject or not to EIA; pursuant to EIA Act Art. 63 the authority may impose the obligation to prepare EIA, following a request, made under EIA Act Art. 64, to issue an opinion on the need to prepare EIA and on the scope of the report, if the obligation to prepare EIA has been imposed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case investigation, including a request to remove formal defects, if any, or refusal to initiate the proceedings, as the case may be; consultations with collaborating authorities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DEC granted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002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noProof="0"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The total duration of the procedure is contingent, inter alia, on the kind of projects that are defined as having always or potentially a significant effect on the environment, or on the need for inputs by cooperating authorities.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053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noProof="0"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628650" indent="-1714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Request for DEC</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appendices to the request, as per EIA Act Art. 74, including:</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noProof="0" dirty="0" smtClean="0">
                          <a:solidFill>
                            <a:srgbClr val="000000"/>
                          </a:solidFill>
                          <a:latin typeface="Arial" pitchFamily="18" charset="0"/>
                        </a:rPr>
                        <a:t>PDS made in accordance with EIA Act Art. 3.1.5, or</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noProof="0" dirty="0" smtClean="0">
                          <a:solidFill>
                            <a:srgbClr val="000000"/>
                          </a:solidFill>
                          <a:latin typeface="Arial" pitchFamily="18" charset="0"/>
                        </a:rPr>
                        <a:t>environmental impact report made for the project in accordance with EIA Act Art. 66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Proof of stamp duty payment for DEC granting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11090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noProof="0"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628650" indent="-1714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The entrepreneur himself is a party. </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Other parties are holders of legal title to the properties located within the project impact range (owner/joint owner, perpetual usufruct holder or with whom that right is vested by a particular law).  Project impact boundaries are delimited using cadastral maps with the impact range marked, as appended to the request for DEC.</a:t>
                      </a:r>
                      <a:r>
                        <a:rPr lang="en-GB" sz="600" b="0" i="0" noProof="0" dirty="0" smtClean="0"/>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noProof="0" dirty="0" smtClean="0">
                          <a:solidFill>
                            <a:srgbClr val="000000"/>
                          </a:solidFill>
                          <a:latin typeface="Arial" pitchFamily="18" charset="0"/>
                        </a:rPr>
                        <a:t>Entities that enjoy the right of a party are:</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noProof="0" dirty="0" err="1" smtClean="0">
                          <a:solidFill>
                            <a:srgbClr val="000000"/>
                          </a:solidFill>
                          <a:latin typeface="Arial" pitchFamily="18" charset="0"/>
                        </a:rPr>
                        <a:t>MoE</a:t>
                      </a:r>
                      <a:r>
                        <a:rPr lang="en-GB" sz="600" b="0" i="0" u="none" noProof="0" dirty="0" smtClean="0">
                          <a:solidFill>
                            <a:srgbClr val="000000"/>
                          </a:solidFill>
                          <a:latin typeface="Arial" pitchFamily="18" charset="0"/>
                        </a:rPr>
                        <a:t> as the licensing authority under </a:t>
                      </a:r>
                      <a:r>
                        <a:rPr lang="en-GB" sz="600" b="0" i="0" u="none" noProof="0" dirty="0" err="1" smtClean="0">
                          <a:solidFill>
                            <a:srgbClr val="000000"/>
                          </a:solidFill>
                          <a:latin typeface="Arial" pitchFamily="18" charset="0"/>
                        </a:rPr>
                        <a:t>GML</a:t>
                      </a:r>
                      <a:r>
                        <a:rPr lang="en-GB" sz="600" b="0" i="0" u="none" baseline="0" noProof="0" dirty="0" smtClean="0">
                          <a:solidFill>
                            <a:schemeClr val="tx1"/>
                          </a:solidFill>
                          <a:latin typeface="Calibri" pitchFamily="34" charset="0"/>
                        </a:rPr>
                        <a:t> </a:t>
                      </a:r>
                      <a:r>
                        <a:rPr lang="en-GB" sz="600" b="0" i="0" noProof="0" dirty="0" smtClean="0">
                          <a:latin typeface="Arial" panose="020B0604020202020204" pitchFamily="34" charset="0"/>
                          <a:cs typeface="Arial" panose="020B0604020202020204" pitchFamily="34" charset="0"/>
                        </a:rPr>
                        <a:t>Art. 49g.2</a:t>
                      </a:r>
                    </a:p>
                    <a:p>
                      <a:pPr marL="628650" marR="0" lvl="1" indent="-17145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noProof="0" dirty="0" smtClean="0">
                          <a:solidFill>
                            <a:srgbClr val="000000"/>
                          </a:solidFill>
                          <a:latin typeface="Arial" pitchFamily="18" charset="0"/>
                        </a:rPr>
                        <a:t>environmental organisations under EIA Act Art. 44 - as a form of public participation</a:t>
                      </a:r>
                      <a:r>
                        <a:rPr lang="en-GB" sz="600" b="0" i="0" noProof="0" dirty="0" smtClean="0"/>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1744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535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EIA procedure</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44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4010312640"/>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177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Waste production permit</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Waste producer must hold a waste production permit upon exceeding a specific weight of the waste produced.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046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Environmental Protection Law (EPL) Art. 180a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EPL Art. 184 - Art. 193</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08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RDEP, as a cooperating authority, </a:t>
                      </a:r>
                      <a:r>
                        <a:rPr lang="en-GB" sz="600" b="0" i="0" u="none" dirty="0" smtClean="0">
                          <a:solidFill>
                            <a:srgbClr val="000000"/>
                          </a:solidFill>
                          <a:latin typeface="Arial" panose="020B0604020202020204" pitchFamily="34" charset="0"/>
                          <a:cs typeface="Arial" panose="020B0604020202020204" pitchFamily="34" charset="0"/>
                        </a:rPr>
                        <a:t>under EPL</a:t>
                      </a:r>
                      <a:r>
                        <a:rPr lang="en-GB" sz="600" b="0" i="0" dirty="0" smtClean="0">
                          <a:latin typeface="Arial" panose="020B0604020202020204" pitchFamily="34" charset="0"/>
                          <a:cs typeface="Arial" panose="020B0604020202020204" pitchFamily="34" charset="0"/>
                        </a:rPr>
                        <a:t> Art. 187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anose="020B0604020202020204" pitchFamily="34" charset="0"/>
                          <a:cs typeface="Arial" panose="020B0604020202020204" pitchFamily="34" charset="0"/>
                        </a:rPr>
                        <a:t>RDEP, as the authority in charge of permits issued for projects and events located in restricted areas, under EPL</a:t>
                      </a:r>
                      <a:r>
                        <a:rPr lang="en-GB" sz="600" b="0" i="0" dirty="0" smtClean="0">
                          <a:latin typeface="Arial" panose="020B0604020202020204" pitchFamily="34" charset="0"/>
                          <a:cs typeface="Arial" panose="020B0604020202020204" pitchFamily="34" charset="0"/>
                        </a:rPr>
                        <a:t> Art. 378.2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anose="020B0604020202020204" pitchFamily="34" charset="0"/>
                          <a:cs typeface="Arial" panose="020B0604020202020204" pitchFamily="34" charset="0"/>
                        </a:rPr>
                        <a:t>District Head, as the authority in charge of permits issued in cases other than those listed above, under EPL</a:t>
                      </a:r>
                      <a:r>
                        <a:rPr lang="en-GB" sz="600" b="0" i="0" dirty="0" smtClean="0">
                          <a:latin typeface="Arial" panose="020B0604020202020204" pitchFamily="34" charset="0"/>
                          <a:cs typeface="Arial" panose="020B0604020202020204" pitchFamily="34" charset="0"/>
                        </a:rPr>
                        <a:t> Art. 378.1</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9553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EPL Art. 184.2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issues a waste production permit for indefinite or definite time of maximum 10 years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98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272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EPL Art. 184.2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appendices to the request, as per EPL Art. 184.4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permit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977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investor being the recipient of the permit and operating the installation and controlling the land surface, if a restricted use area has been established under EPL Art. 185, is primarily the party.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1846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847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377108995"/>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9301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Decision on the approval of the extractive waste management programme</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Any waste holder is obliged to prepare and submit to the competent authority an extractive waste management programme before the commencement of extractive waste production or management operations, and to obtain a decision on the approval of that programme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9572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Extractive Waste Act Art. 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Extractive Waste Act Art. 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Extractive Waste Act Art. 11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Extractive Waste Act Art. 40</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10164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under Extractive Waste Act Art. 40.1.2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District Mining Office (DMO) Director, as an opinion-giving authority, under Extractive Waste Act Art. 11.4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as an opinion-giving authority, under Extractive Waste Act Art. 11.4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Environmental Protection Inspector, as an opinion-giving authority mentioned in Extractive Waste Act Art. 27.9, under Extractive Waste Act Art. 11.4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RDEP, for projects and events located in restricted access areas, under Extractive Waste Act Art. 40.1.1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District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for other projects, under Extractive Waste Act Art. 40.1.3.</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9294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a decision on the approval of Extractive Waste Management Programme (EWMP) with EWMP attached thereto, according to the requirements of Extractive Waste Act Art. 9.1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approves the EWMP, provided that the request and EWMP contain all the necessary elements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Every 5 years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waste holder shall submit to the competent authority a review of EWMP; a failure to do so shall result in expiration of the decision on EWMP approval.</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16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102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EWMP prepared according to Extractive Waste Act Art. 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decision granting, as per Annex to the Stamp Duty Act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474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Waste holder himself being the recipient of the EWMP approving decision is primarily the party.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1949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1949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559085088"/>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177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decision on the permissible noise level</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As a general rule, the obligation to comply with permissible noise levels is imposed by operation of law and does not require any individual treatment in the form of administrative decisions. Only should it occur that the noise level is too high, the competent authority would issue a decision on the </a:t>
                      </a:r>
                      <a:r>
                        <a:rPr lang="en-GB" sz="600" b="1" i="0" u="none" dirty="0" err="1" smtClean="0">
                          <a:solidFill>
                            <a:srgbClr val="FFFFFF"/>
                          </a:solidFill>
                          <a:latin typeface="Arial" pitchFamily="18" charset="0"/>
                        </a:rPr>
                        <a:t>permi</a:t>
                      </a:r>
                      <a:r>
                        <a:rPr lang="pl-PL" sz="600" b="1" i="0" u="none" dirty="0" err="1" smtClean="0">
                          <a:solidFill>
                            <a:srgbClr val="FFFFFF"/>
                          </a:solidFill>
                          <a:latin typeface="Arial" pitchFamily="18" charset="0"/>
                        </a:rPr>
                        <a:t>ssible</a:t>
                      </a:r>
                      <a:r>
                        <a:rPr lang="en-GB" sz="600" b="1" i="0" u="none" dirty="0" smtClean="0">
                          <a:solidFill>
                            <a:srgbClr val="FFFFFF"/>
                          </a:solidFill>
                          <a:latin typeface="Arial" pitchFamily="18" charset="0"/>
                        </a:rPr>
                        <a:t> noise level. Permissible noise levels may be exceeded at both exploration and production stages.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046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EPL Art. 112 - Art. 120a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the Permissible Noise Levels in the Environment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08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District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 at prospection/exploration stage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 at production stage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RDEP - if the project is to be located in a restricted access area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9553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permissible noise level exceedance reported and the proceedings on the decision on permissible noise level are instituted ex officio under EPL Art. 115a.5</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Based on EPL Art. 379, District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may request Provincial Environmental Protection Inspector to perform measurements of noise levels in the environment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the permissible noise levels are exceeded, District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shall issue a decision on the permissible noise emission standards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98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272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notification made in writing with a description of noise nuisances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measurement results to the effect that permissible noise levels have been exceeded beyond the drill/production site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concession for prospection and exploration of hydrocarbons and for production of hydrocarbons from </a:t>
                      </a:r>
                      <a:r>
                        <a:rPr lang="pl-PL" sz="600" b="0" i="0" u="none" dirty="0" err="1" smtClean="0">
                          <a:solidFill>
                            <a:srgbClr val="000000"/>
                          </a:solidFill>
                          <a:latin typeface="Arial" pitchFamily="18" charset="0"/>
                        </a:rPr>
                        <a:t>reservoirs</a:t>
                      </a:r>
                      <a:r>
                        <a:rPr lang="en-GB" sz="600" b="0" i="0" u="none" dirty="0" smtClean="0">
                          <a:solidFill>
                            <a:srgbClr val="000000"/>
                          </a:solidFill>
                          <a:latin typeface="Arial" pitchFamily="18" charset="0"/>
                        </a:rPr>
                        <a:t> or the concession for production of hydrocarbons from </a:t>
                      </a:r>
                      <a:r>
                        <a:rPr lang="pl-PL" sz="600" b="0" i="0" u="none" dirty="0" err="1" smtClean="0">
                          <a:solidFill>
                            <a:srgbClr val="000000"/>
                          </a:solidFill>
                          <a:latin typeface="Arial" pitchFamily="18" charset="0"/>
                        </a:rPr>
                        <a:t>reservoirs</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Mining usufruct agreement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977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err="1" smtClean="0">
                          <a:solidFill>
                            <a:srgbClr val="000000"/>
                          </a:solidFill>
                          <a:latin typeface="Arial" pitchFamily="18" charset="0"/>
                        </a:rPr>
                        <a:t>entrepreneur</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being the recipient of the decision is primarily the party.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addition, entities located in immediate neighbourhood of the noise emitting site can be the parties.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2051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052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rzycisk akcji: Strona główna 43">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20" name="pole tekstowe 19">
            <a:hlinkClick r:id="rId4" action="ppaction://hlinksldjump"/>
          </p:cNvPr>
          <p:cNvSpPr txBox="1"/>
          <p:nvPr/>
        </p:nvSpPr>
        <p:spPr>
          <a:xfrm>
            <a:off x="1458913" y="5516563"/>
            <a:ext cx="6226175" cy="277812"/>
          </a:xfrm>
          <a:prstGeom prst="rect">
            <a:avLst/>
          </a:prstGeom>
          <a:solidFill>
            <a:schemeClr val="accent6"/>
          </a:solidFill>
        </p:spPr>
        <p:txBody>
          <a:bodyPr>
            <a:spAutoFit/>
          </a:bodyPr>
          <a:lstStyle/>
          <a:p>
            <a:pPr algn="ctr" fontAlgn="t">
              <a:spcBef>
                <a:spcPts val="0"/>
              </a:spcBef>
              <a:spcAft>
                <a:spcPts val="0"/>
              </a:spcAft>
              <a:defRPr/>
            </a:pPr>
            <a:r>
              <a:rPr lang="en-GB" sz="1200" b="1" i="0" u="sng" dirty="0" smtClean="0">
                <a:solidFill>
                  <a:srgbClr val="FFFFFF"/>
                </a:solidFill>
                <a:latin typeface="Arial" pitchFamily="18" charset="0"/>
              </a:rPr>
              <a:t>Abandonment and reclamation</a:t>
            </a:r>
          </a:p>
        </p:txBody>
      </p:sp>
      <p:pic>
        <p:nvPicPr>
          <p:cNvPr id="3076"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a:t>
            </a:r>
            <a:r>
              <a:rPr lang="pl-PL" sz="900" b="0" i="0" dirty="0" smtClean="0">
                <a:solidFill>
                  <a:srgbClr val="808080"/>
                </a:solidFill>
                <a:latin typeface="Arial" pitchFamily="18" charset="0"/>
              </a:rPr>
              <a:t>the development of </a:t>
            </a:r>
            <a:r>
              <a:rPr lang="en-GB" sz="900" b="0" i="0" dirty="0" smtClean="0">
                <a:solidFill>
                  <a:srgbClr val="808080"/>
                </a:solidFill>
                <a:latin typeface="Arial" pitchFamily="18" charset="0"/>
              </a:rPr>
              <a:t>unconventional gas</a:t>
            </a:r>
          </a:p>
        </p:txBody>
      </p:sp>
      <p:sp>
        <p:nvSpPr>
          <p:cNvPr id="3079" name="pole tekstowe 57"/>
          <p:cNvSpPr txBox="1">
            <a:spLocks noChangeArrowheads="1"/>
          </p:cNvSpPr>
          <p:nvPr/>
        </p:nvSpPr>
        <p:spPr bwMode="auto">
          <a:xfrm>
            <a:off x="0" y="0"/>
            <a:ext cx="7308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a:t>
            </a:r>
          </a:p>
        </p:txBody>
      </p:sp>
      <p:sp>
        <p:nvSpPr>
          <p:cNvPr id="41" name="Przycisk akcji: Do przodu lub Następny 40">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42" name="Przycisk akcji: Wstecz lub Poprzedni 41">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45" name="Przycisk akcji: Powrót 44">
            <a:hlinkClick r:id="rId7"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3083" name="pole tekstowe 3">
            <a:hlinkClick r:id="rId8" action="ppaction://hlinksldjump"/>
          </p:cNvPr>
          <p:cNvSpPr txBox="1">
            <a:spLocks noChangeArrowheads="1"/>
          </p:cNvSpPr>
          <p:nvPr/>
        </p:nvSpPr>
        <p:spPr bwMode="auto">
          <a:xfrm>
            <a:off x="1458913" y="469900"/>
            <a:ext cx="6226175" cy="12303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t" hangingPunct="1">
              <a:spcBef>
                <a:spcPct val="0"/>
              </a:spcBef>
              <a:buFontTx/>
              <a:buNone/>
            </a:pPr>
            <a:r>
              <a:rPr lang="en-GB" sz="1200" b="1" i="0" u="sng" dirty="0" smtClean="0">
                <a:solidFill>
                  <a:srgbClr val="FFFFFF"/>
                </a:solidFill>
                <a:latin typeface="Arial" pitchFamily="18" charset="0"/>
              </a:rPr>
              <a:t>Concession award</a:t>
            </a:r>
          </a:p>
          <a:p>
            <a:pPr algn="ctr" eaLnBrk="1" fontAlgn="t" hangingPunct="1">
              <a:spcBef>
                <a:spcPct val="0"/>
              </a:spcBef>
              <a:buFontTx/>
              <a:buNone/>
            </a:pPr>
            <a:endParaRPr lang="pl-PL" altLang="en-US" sz="1200" u="sng" dirty="0">
              <a:solidFill>
                <a:schemeClr val="bg1"/>
              </a:solidFill>
              <a:latin typeface="Arial" charset="0"/>
            </a:endParaRPr>
          </a:p>
          <a:p>
            <a:pPr algn="ctr" eaLnBrk="1" fontAlgn="t" hangingPunct="1">
              <a:spcBef>
                <a:spcPct val="0"/>
              </a:spcBef>
              <a:buFontTx/>
              <a:buNone/>
            </a:pPr>
            <a:r>
              <a:rPr lang="en-GB" sz="1000" b="0" i="0" dirty="0" smtClean="0">
                <a:solidFill>
                  <a:srgbClr val="FFFFFF"/>
                </a:solidFill>
                <a:latin typeface="Arial" pitchFamily="18" charset="0"/>
              </a:rPr>
              <a:t>Preliminaries</a:t>
            </a:r>
          </a:p>
          <a:p>
            <a:pPr algn="ctr" eaLnBrk="1" hangingPunct="1">
              <a:spcBef>
                <a:spcPct val="0"/>
              </a:spcBef>
              <a:buFontTx/>
              <a:buNone/>
            </a:pPr>
            <a:r>
              <a:rPr lang="pl-PL" altLang="en-US" sz="1000" dirty="0">
                <a:solidFill>
                  <a:schemeClr val="bg1"/>
                </a:solidFill>
                <a:latin typeface="Arial" charset="0"/>
              </a:rPr>
              <a:t>▼</a:t>
            </a:r>
          </a:p>
          <a:p>
            <a:pPr algn="ctr" eaLnBrk="1" hangingPunct="1">
              <a:spcBef>
                <a:spcPct val="0"/>
              </a:spcBef>
              <a:buFontTx/>
              <a:buNone/>
            </a:pPr>
            <a:r>
              <a:rPr lang="en-GB" sz="1000" b="0" i="0" dirty="0" smtClean="0">
                <a:solidFill>
                  <a:srgbClr val="FFFFFF"/>
                </a:solidFill>
                <a:latin typeface="Arial" pitchFamily="18" charset="0"/>
              </a:rPr>
              <a:t>Eligibility procedure</a:t>
            </a:r>
          </a:p>
          <a:p>
            <a:pPr algn="ctr" eaLnBrk="1" hangingPunct="1">
              <a:spcBef>
                <a:spcPct val="0"/>
              </a:spcBef>
              <a:buFontTx/>
              <a:buNone/>
            </a:pPr>
            <a:r>
              <a:rPr lang="pl-PL" altLang="en-US" sz="1000" dirty="0">
                <a:solidFill>
                  <a:schemeClr val="bg1"/>
                </a:solidFill>
                <a:latin typeface="Arial" charset="0"/>
              </a:rPr>
              <a:t>▼</a:t>
            </a:r>
          </a:p>
          <a:p>
            <a:pPr algn="ctr" eaLnBrk="1" hangingPunct="1">
              <a:spcBef>
                <a:spcPct val="0"/>
              </a:spcBef>
              <a:buFontTx/>
              <a:buNone/>
            </a:pPr>
            <a:r>
              <a:rPr lang="en-GB" sz="1000" b="0" i="0" dirty="0" smtClean="0">
                <a:solidFill>
                  <a:srgbClr val="FFFFFF"/>
                </a:solidFill>
                <a:latin typeface="Arial" pitchFamily="18" charset="0"/>
              </a:rPr>
              <a:t>Tendering procedure</a:t>
            </a:r>
          </a:p>
        </p:txBody>
      </p:sp>
      <p:sp>
        <p:nvSpPr>
          <p:cNvPr id="17" name="pole tekstowe 16">
            <a:hlinkClick r:id="rId9" action="ppaction://hlinksldjump"/>
          </p:cNvPr>
          <p:cNvSpPr txBox="1"/>
          <p:nvPr/>
        </p:nvSpPr>
        <p:spPr>
          <a:xfrm>
            <a:off x="1458913" y="2060575"/>
            <a:ext cx="6226175" cy="1077913"/>
          </a:xfrm>
          <a:prstGeom prst="rect">
            <a:avLst/>
          </a:prstGeom>
          <a:solidFill>
            <a:schemeClr val="accent3"/>
          </a:solidFill>
        </p:spPr>
        <p:txBody>
          <a:bodyPr>
            <a:spAutoFit/>
          </a:bodyPr>
          <a:lstStyle/>
          <a:p>
            <a:pPr algn="ctr" fontAlgn="auto">
              <a:spcBef>
                <a:spcPts val="0"/>
              </a:spcBef>
              <a:spcAft>
                <a:spcPts val="0"/>
              </a:spcAft>
              <a:defRPr/>
            </a:pPr>
            <a:r>
              <a:rPr lang="en-GB" sz="1200" b="1" i="0" u="sng" dirty="0" smtClean="0">
                <a:solidFill>
                  <a:srgbClr val="FFFFFF"/>
                </a:solidFill>
                <a:latin typeface="Arial" pitchFamily="18" charset="0"/>
              </a:rPr>
              <a:t>Permit and decision granting</a:t>
            </a:r>
          </a:p>
          <a:p>
            <a:pPr algn="ctr" fontAlgn="auto">
              <a:spcBef>
                <a:spcPts val="0"/>
              </a:spcBef>
              <a:spcAft>
                <a:spcPts val="0"/>
              </a:spcAft>
              <a:defRPr/>
            </a:pPr>
            <a:endParaRPr lang="pl-PL" sz="1200" dirty="0">
              <a:solidFill>
                <a:schemeClr val="bg1"/>
              </a:solidFill>
              <a:latin typeface="Arial"/>
              <a:cs typeface="+mn-cs"/>
            </a:endParaRPr>
          </a:p>
          <a:p>
            <a:pPr algn="ctr" fontAlgn="auto">
              <a:spcBef>
                <a:spcPts val="0"/>
              </a:spcBef>
              <a:spcAft>
                <a:spcPts val="0"/>
              </a:spcAft>
              <a:defRPr/>
            </a:pPr>
            <a:r>
              <a:rPr lang="en-GB" sz="1000" b="0" i="0" dirty="0" smtClean="0">
                <a:solidFill>
                  <a:srgbClr val="FFFFFF"/>
                </a:solidFill>
                <a:latin typeface="Arial" pitchFamily="18" charset="0"/>
              </a:rPr>
              <a:t>EIA procedure </a:t>
            </a:r>
          </a:p>
          <a:p>
            <a:pPr algn="ctr" fontAlgn="auto">
              <a:spcBef>
                <a:spcPts val="0"/>
              </a:spcBef>
              <a:spcAft>
                <a:spcPts val="0"/>
              </a:spcAft>
              <a:defRPr/>
            </a:pPr>
            <a:r>
              <a:rPr lang="en-GB" sz="1000" b="0" i="0" dirty="0" smtClean="0">
                <a:solidFill>
                  <a:srgbClr val="FFFFFF"/>
                </a:solidFill>
                <a:latin typeface="Arial" pitchFamily="18" charset="0"/>
              </a:rPr>
              <a:t>Environmental permits</a:t>
            </a:r>
          </a:p>
          <a:p>
            <a:pPr algn="ctr" fontAlgn="t">
              <a:spcBef>
                <a:spcPts val="0"/>
              </a:spcBef>
              <a:spcAft>
                <a:spcPts val="0"/>
              </a:spcAft>
              <a:defRPr/>
            </a:pPr>
            <a:r>
              <a:rPr lang="en-GB" sz="1000" b="0" i="0" dirty="0" smtClean="0">
                <a:solidFill>
                  <a:srgbClr val="FFFFFF"/>
                </a:solidFill>
                <a:latin typeface="Arial" pitchFamily="18" charset="0"/>
              </a:rPr>
              <a:t>Water conditions; water abstraction; wastewater</a:t>
            </a:r>
          </a:p>
          <a:p>
            <a:pPr algn="ctr" fontAlgn="t">
              <a:spcBef>
                <a:spcPts val="0"/>
              </a:spcBef>
              <a:spcAft>
                <a:spcPts val="0"/>
              </a:spcAft>
              <a:defRPr/>
            </a:pPr>
            <a:r>
              <a:rPr lang="en-GB" sz="1000" b="0" i="0" dirty="0" smtClean="0">
                <a:solidFill>
                  <a:srgbClr val="FFFFFF"/>
                </a:solidFill>
                <a:latin typeface="Arial" pitchFamily="18" charset="0"/>
              </a:rPr>
              <a:t>Infrastructural and building permits; ownership</a:t>
            </a:r>
          </a:p>
        </p:txBody>
      </p:sp>
      <p:sp>
        <p:nvSpPr>
          <p:cNvPr id="18" name="pole tekstowe 17">
            <a:hlinkClick r:id="rId10" action="ppaction://hlinksldjump"/>
          </p:cNvPr>
          <p:cNvSpPr txBox="1"/>
          <p:nvPr/>
        </p:nvSpPr>
        <p:spPr>
          <a:xfrm>
            <a:off x="1458913" y="3573463"/>
            <a:ext cx="6226175" cy="1016000"/>
          </a:xfrm>
          <a:prstGeom prst="rect">
            <a:avLst/>
          </a:prstGeom>
          <a:solidFill>
            <a:schemeClr val="accent4"/>
          </a:solidFill>
        </p:spPr>
        <p:txBody>
          <a:bodyPr>
            <a:spAutoFit/>
          </a:bodyPr>
          <a:lstStyle/>
          <a:p>
            <a:pPr algn="ctr" fontAlgn="t">
              <a:spcBef>
                <a:spcPts val="0"/>
              </a:spcBef>
              <a:spcAft>
                <a:spcPts val="0"/>
              </a:spcAft>
              <a:defRPr/>
            </a:pPr>
            <a:r>
              <a:rPr lang="en-GB" sz="1200" b="1" i="0" u="sng" dirty="0" smtClean="0">
                <a:solidFill>
                  <a:srgbClr val="FFFFFF"/>
                </a:solidFill>
                <a:latin typeface="Arial" pitchFamily="18" charset="0"/>
              </a:rPr>
              <a:t>Geological works</a:t>
            </a:r>
          </a:p>
          <a:p>
            <a:pPr algn="ctr" fontAlgn="t">
              <a:spcBef>
                <a:spcPts val="0"/>
              </a:spcBef>
              <a:spcAft>
                <a:spcPts val="0"/>
              </a:spcAft>
              <a:defRPr/>
            </a:pPr>
            <a:r>
              <a:rPr lang="en-GB" sz="1200" b="1" i="0" u="sng" dirty="0" smtClean="0">
                <a:solidFill>
                  <a:srgbClr val="FFFFFF"/>
                </a:solidFill>
                <a:latin typeface="Arial" pitchFamily="18" charset="0"/>
              </a:rPr>
              <a:t>Approval of geological/</a:t>
            </a:r>
            <a:r>
              <a:rPr lang="pl-PL" sz="1200" b="1" i="0" u="sng" dirty="0" smtClean="0">
                <a:solidFill>
                  <a:srgbClr val="FFFFFF"/>
                </a:solidFill>
                <a:latin typeface="Arial" pitchFamily="18" charset="0"/>
              </a:rPr>
              <a:t>investment</a:t>
            </a:r>
            <a:r>
              <a:rPr lang="en-GB" sz="1200" b="1" i="0" u="sng" dirty="0" smtClean="0">
                <a:solidFill>
                  <a:srgbClr val="FFFFFF"/>
                </a:solidFill>
                <a:latin typeface="Arial" pitchFamily="18" charset="0"/>
              </a:rPr>
              <a:t> documentation </a:t>
            </a:r>
          </a:p>
          <a:p>
            <a:pPr algn="ctr" fontAlgn="t">
              <a:spcBef>
                <a:spcPts val="0"/>
              </a:spcBef>
              <a:spcAft>
                <a:spcPts val="0"/>
              </a:spcAft>
              <a:defRPr/>
            </a:pPr>
            <a:r>
              <a:rPr lang="en-GB" sz="1200" b="1" i="0" u="sng" dirty="0" smtClean="0">
                <a:solidFill>
                  <a:srgbClr val="FFFFFF"/>
                </a:solidFill>
                <a:latin typeface="Arial" pitchFamily="18" charset="0"/>
              </a:rPr>
              <a:t>Project approval decision</a:t>
            </a:r>
          </a:p>
          <a:p>
            <a:pPr algn="ctr" fontAlgn="t">
              <a:spcBef>
                <a:spcPts val="0"/>
              </a:spcBef>
              <a:spcAft>
                <a:spcPts val="0"/>
              </a:spcAft>
              <a:defRPr/>
            </a:pPr>
            <a:r>
              <a:rPr lang="en-GB" sz="1200" b="1" i="0" u="sng" dirty="0" smtClean="0">
                <a:solidFill>
                  <a:srgbClr val="FFFFFF"/>
                </a:solidFill>
                <a:latin typeface="Arial" pitchFamily="18" charset="0"/>
              </a:rPr>
              <a:t>Operations Plan</a:t>
            </a:r>
          </a:p>
          <a:p>
            <a:pPr algn="ctr" fontAlgn="t">
              <a:spcBef>
                <a:spcPts val="0"/>
              </a:spcBef>
              <a:spcAft>
                <a:spcPts val="0"/>
              </a:spcAft>
              <a:defRPr/>
            </a:pPr>
            <a:r>
              <a:rPr lang="en-GB" sz="1200" b="1" i="0" u="sng" dirty="0" smtClean="0">
                <a:solidFill>
                  <a:srgbClr val="FFFFFF"/>
                </a:solidFill>
                <a:latin typeface="Arial" pitchFamily="18" charset="0"/>
              </a:rPr>
              <a:t>Delivery of geological information</a:t>
            </a:r>
          </a:p>
        </p:txBody>
      </p:sp>
      <p:sp>
        <p:nvSpPr>
          <p:cNvPr id="19" name="pole tekstowe 18">
            <a:hlinkClick r:id="rId11" action="ppaction://hlinksldjump"/>
          </p:cNvPr>
          <p:cNvSpPr txBox="1"/>
          <p:nvPr/>
        </p:nvSpPr>
        <p:spPr>
          <a:xfrm>
            <a:off x="1458913" y="4941888"/>
            <a:ext cx="6226175" cy="276225"/>
          </a:xfrm>
          <a:prstGeom prst="rect">
            <a:avLst/>
          </a:prstGeom>
          <a:solidFill>
            <a:schemeClr val="accent5"/>
          </a:solidFill>
        </p:spPr>
        <p:txBody>
          <a:bodyPr>
            <a:spAutoFit/>
          </a:bodyPr>
          <a:lstStyle/>
          <a:p>
            <a:pPr algn="ctr" fontAlgn="t">
              <a:spcBef>
                <a:spcPts val="0"/>
              </a:spcBef>
              <a:spcAft>
                <a:spcPts val="0"/>
              </a:spcAft>
              <a:defRPr/>
            </a:pPr>
            <a:r>
              <a:rPr lang="en-GB" sz="1200" b="1" i="0" u="sng" dirty="0" smtClean="0">
                <a:solidFill>
                  <a:srgbClr val="FFFFFF"/>
                </a:solidFill>
                <a:latin typeface="Arial" pitchFamily="18" charset="0"/>
              </a:rPr>
              <a:t>Concession amendments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Łącznik prostoliniowy 72"/>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89" name="Picture 6">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717763189"/>
              </p:ext>
            </p:extLst>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2994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ts val="300"/>
                        </a:spcAft>
                        <a:buClrTx/>
                        <a:buSzTx/>
                        <a:buFontTx/>
                        <a:buNone/>
                        <a:tabLst/>
                      </a:pPr>
                      <a:r>
                        <a:rPr lang="en-GB" sz="600" b="1" i="0" u="none" dirty="0" smtClean="0">
                          <a:solidFill>
                            <a:srgbClr val="FFFFFF"/>
                          </a:solidFill>
                          <a:latin typeface="Arial" pitchFamily="18" charset="0"/>
                        </a:rPr>
                        <a:t>Permit for release of gas or of particulates to the atmosphere</a:t>
                      </a:r>
                    </a:p>
                    <a:p>
                      <a:pPr marL="0" marR="0" lvl="0" indent="0" algn="just" defTabSz="914400" rtl="0" eaLnBrk="1" fontAlgn="base" latinLnBrk="0" hangingPunct="1">
                        <a:lnSpc>
                          <a:spcPct val="115000"/>
                        </a:lnSpc>
                        <a:spcBef>
                          <a:spcPct val="0"/>
                        </a:spcBef>
                        <a:spcAft>
                          <a:spcPts val="30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ts val="300"/>
                        </a:spcAft>
                        <a:buClrTx/>
                        <a:buSzTx/>
                        <a:buFontTx/>
                        <a:buNone/>
                        <a:tabLst/>
                      </a:pPr>
                      <a:r>
                        <a:rPr lang="en-GB" sz="600" b="1" i="0" u="none" dirty="0" smtClean="0">
                          <a:solidFill>
                            <a:srgbClr val="FFFFFF"/>
                          </a:solidFill>
                          <a:latin typeface="Arial" pitchFamily="18" charset="0"/>
                        </a:rPr>
                        <a:t>In principle, release of gas or particulates from installations to the atmosphere is subject to permission. Exemptions from this obligation are specified in the Ordinance on installations that do not require a permission. Moreover, the Ordinance on installations that require a notification shall apply.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99237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EPL Art. 184.2-4 and Art. 221.1-2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EPL Art. 185</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EPL Art. 188 and Art. 224</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7141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istrict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or </a:t>
                      </a:r>
                      <a:r>
                        <a:rPr lang="en-GB" sz="600" b="0" i="0" u="none" dirty="0" err="1" smtClean="0">
                          <a:solidFill>
                            <a:srgbClr val="000000"/>
                          </a:solidFill>
                          <a:latin typeface="Arial" pitchFamily="18" charset="0"/>
                        </a:rPr>
                        <a:t>RDEP</a:t>
                      </a:r>
                      <a:r>
                        <a:rPr lang="en-GB" sz="600" b="0" i="0" u="none" dirty="0" smtClean="0">
                          <a:solidFill>
                            <a:srgbClr val="000000"/>
                          </a:solidFill>
                          <a:latin typeface="Arial" pitchFamily="18" charset="0"/>
                        </a:rPr>
                        <a:t> under </a:t>
                      </a:r>
                      <a:r>
                        <a:rPr lang="en-GB" sz="600" b="0" i="0" u="none" dirty="0" err="1" smtClean="0">
                          <a:solidFill>
                            <a:srgbClr val="000000"/>
                          </a:solidFill>
                          <a:latin typeface="Arial" pitchFamily="18" charset="0"/>
                        </a:rPr>
                        <a:t>EPL</a:t>
                      </a:r>
                      <a:r>
                        <a:rPr lang="en-GB" sz="600" b="0" i="0" u="none" dirty="0" smtClean="0">
                          <a:solidFill>
                            <a:srgbClr val="000000"/>
                          </a:solidFill>
                          <a:latin typeface="Arial" pitchFamily="18" charset="0"/>
                        </a:rPr>
                        <a:t> Art. 378, depending on project nature or location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236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EPL Art. 184.2-4 and Art. 221.1-2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permission granted for definite time, but not longer than 10 years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37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143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EPL Art. 184.2-4 and Art. 221.1-2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appendices to the request, as per EPL Art. 184.4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permit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059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Entrepreneur</a:t>
                      </a:r>
                      <a:r>
                        <a:rPr lang="en-GB" sz="600" b="0" i="0" u="none" dirty="0" smtClean="0">
                          <a:solidFill>
                            <a:srgbClr val="000000"/>
                          </a:solidFill>
                          <a:latin typeface="Arial" pitchFamily="18" charset="0"/>
                        </a:rPr>
                        <a:t> being the recipient of the permit and operating the installation and controlling the land surface, if a restricted use area has been established under EPL Art. 185 for operation of the installation, is primarily the party.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2153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154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355038157"/>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755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Authorisation to remove trees or shrubs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principle, removing trees or shrubs from a real estate is subject to authorization.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108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Nature Conservation Act Art. 83</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Nature Conservation Act Art. 84 - Art. 89</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51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Curator of Historical Monuments (PCHM), if the trees and shrubs have been entered to the register of historical monuments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4449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Nature Conservation Act Art. 83.4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authorization for removal of trees or shrubs granted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4258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7630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Nature Conservation Act Art. 83.4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landowner's consent, if any required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638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applicant is primarily the party and if other than landowner – </a:t>
                      </a:r>
                      <a:r>
                        <a:rPr lang="pl-PL" sz="600" b="0" i="0" u="none" dirty="0" err="1" smtClean="0">
                          <a:solidFill>
                            <a:srgbClr val="000000"/>
                          </a:solidFill>
                          <a:latin typeface="Arial" pitchFamily="18" charset="0"/>
                        </a:rPr>
                        <a:t>also</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the </a:t>
                      </a:r>
                      <a:r>
                        <a:rPr lang="pl-PL" sz="600" b="0" i="0" u="none" dirty="0" err="1" smtClean="0">
                          <a:solidFill>
                            <a:srgbClr val="000000"/>
                          </a:solidFill>
                          <a:latin typeface="Arial" pitchFamily="18" charset="0"/>
                        </a:rPr>
                        <a:t>owner</a:t>
                      </a:r>
                      <a:r>
                        <a:rPr lang="pl-PL" sz="600" b="0" i="0" u="none" dirty="0" smtClean="0">
                          <a:solidFill>
                            <a:srgbClr val="000000"/>
                          </a:solidFill>
                          <a:latin typeface="Arial" pitchFamily="18" charset="0"/>
                        </a:rPr>
                        <a:t> of the land</a:t>
                      </a:r>
                      <a:r>
                        <a:rPr lang="en-GB" sz="600" b="0" i="0" u="none" dirty="0" smtClean="0">
                          <a:solidFill>
                            <a:srgbClr val="000000"/>
                          </a:solidFill>
                          <a:latin typeface="Arial" pitchFamily="18"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2256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256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02957476"/>
              </p:ext>
            </p:extLst>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1972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4000"/>
                        </a:lnSpc>
                        <a:spcBef>
                          <a:spcPct val="0"/>
                        </a:spcBef>
                        <a:spcAft>
                          <a:spcPct val="0"/>
                        </a:spcAft>
                        <a:buClrTx/>
                        <a:buSzTx/>
                        <a:buFontTx/>
                        <a:buNone/>
                        <a:tabLst/>
                      </a:pPr>
                      <a:r>
                        <a:rPr lang="en-GB" sz="600" b="1" i="0" u="none" dirty="0" smtClean="0">
                          <a:solidFill>
                            <a:srgbClr val="FFFFFF"/>
                          </a:solidFill>
                          <a:latin typeface="Arial" pitchFamily="18" charset="0"/>
                        </a:rPr>
                        <a:t>Authorisation to disturb birds and destroy protected habitats (granted pursuant to Nature Conservation Act Art. 56)</a:t>
                      </a:r>
                    </a:p>
                    <a:p>
                      <a:pPr marL="0" marR="0" lvl="0" indent="0" algn="l" defTabSz="914400" rtl="0" eaLnBrk="1" fontAlgn="base" latinLnBrk="0" hangingPunct="1">
                        <a:lnSpc>
                          <a:spcPct val="114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4000"/>
                        </a:lnSpc>
                        <a:spcBef>
                          <a:spcPct val="0"/>
                        </a:spcBef>
                        <a:spcAft>
                          <a:spcPct val="0"/>
                        </a:spcAft>
                        <a:buClrTx/>
                        <a:buSzTx/>
                        <a:buFontTx/>
                        <a:buNone/>
                        <a:tabLst/>
                      </a:pPr>
                      <a:r>
                        <a:rPr lang="en-GB" sz="600" b="1" i="0" u="none" dirty="0" smtClean="0">
                          <a:solidFill>
                            <a:srgbClr val="FFFFFF"/>
                          </a:solidFill>
                          <a:latin typeface="Arial" pitchFamily="18" charset="0"/>
                        </a:rPr>
                        <a:t>The authorization is required if the project is to be implement</a:t>
                      </a:r>
                      <a:r>
                        <a:rPr lang="pl-PL" sz="600" b="1" i="0" u="none" dirty="0" err="1" smtClean="0">
                          <a:solidFill>
                            <a:srgbClr val="FFFFFF"/>
                          </a:solidFill>
                          <a:latin typeface="Arial" pitchFamily="18" charset="0"/>
                        </a:rPr>
                        <a:t>ed</a:t>
                      </a:r>
                      <a:r>
                        <a:rPr lang="en-GB" sz="600" b="1" i="0" u="none" dirty="0" smtClean="0">
                          <a:solidFill>
                            <a:srgbClr val="FFFFFF"/>
                          </a:solidFill>
                          <a:latin typeface="Arial" pitchFamily="18" charset="0"/>
                        </a:rPr>
                        <a:t> against the existing prohibitions with regard to protected animal or plant species.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8714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Nature Conservation Act Art. 56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provisions of the Ordinance on the protection of animal species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provisions of the Ordinance on the protection of plant species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provisions of the Ordinance on the protection of wild mushrooms and fungi</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188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RDEP - for a majority of operations within the area of its jurisdiction and offshore areas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General Directorate for Environmental Protection (GDEP) - for certain activities and projects located in more than two provinces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for national park areas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395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Nature Conservation Act Art. 56.6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Authorisation to disturb birds and destroy protected habitats granted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authorisation is subject to withdrawal if the holder fails to comply with the terms and conditions thereof</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4049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7558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Nature Conservation Act Art. 56.6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authorisation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err="1" smtClean="0">
                          <a:solidFill>
                            <a:srgbClr val="000000"/>
                          </a:solidFill>
                          <a:latin typeface="Arial" pitchFamily="18" charset="0"/>
                        </a:rPr>
                        <a:t>if</a:t>
                      </a:r>
                      <a:r>
                        <a:rPr lang="en-GB" sz="600" b="0" i="0" u="none" dirty="0" smtClean="0">
                          <a:solidFill>
                            <a:srgbClr val="000000"/>
                          </a:solidFill>
                          <a:latin typeface="Arial" pitchFamily="18" charset="0"/>
                        </a:rPr>
                        <a:t>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607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applicant is primarily the party and</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if</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other</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than</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landowner</a:t>
                      </a:r>
                      <a:r>
                        <a:rPr lang="pl-PL" sz="600" b="0" i="0" u="none" baseline="0" dirty="0" smtClean="0">
                          <a:solidFill>
                            <a:srgbClr val="000000"/>
                          </a:solidFill>
                          <a:latin typeface="Arial" pitchFamily="18" charset="0"/>
                        </a:rPr>
                        <a:t> – </a:t>
                      </a:r>
                      <a:r>
                        <a:rPr lang="pl-PL" sz="600" b="0" i="0" u="none" baseline="0" dirty="0" err="1" smtClean="0">
                          <a:solidFill>
                            <a:srgbClr val="000000"/>
                          </a:solidFill>
                          <a:latin typeface="Arial" pitchFamily="18" charset="0"/>
                        </a:rPr>
                        <a:t>also</a:t>
                      </a:r>
                      <a:r>
                        <a:rPr lang="pl-PL" sz="600" b="0" i="0" u="none" baseline="0" dirty="0" smtClean="0">
                          <a:solidFill>
                            <a:srgbClr val="000000"/>
                          </a:solidFill>
                          <a:latin typeface="Arial" pitchFamily="18" charset="0"/>
                        </a:rPr>
                        <a:t> the </a:t>
                      </a:r>
                      <a:r>
                        <a:rPr lang="pl-PL" sz="600" b="0" i="0" u="none" baseline="0" dirty="0" err="1" smtClean="0">
                          <a:solidFill>
                            <a:srgbClr val="000000"/>
                          </a:solidFill>
                          <a:latin typeface="Arial" pitchFamily="18" charset="0"/>
                        </a:rPr>
                        <a:t>owner</a:t>
                      </a:r>
                      <a:r>
                        <a:rPr lang="pl-PL" sz="600" b="0" i="0" u="none" baseline="0" dirty="0" smtClean="0">
                          <a:solidFill>
                            <a:srgbClr val="000000"/>
                          </a:solidFill>
                          <a:latin typeface="Arial" pitchFamily="18" charset="0"/>
                        </a:rPr>
                        <a:t> of the land</a:t>
                      </a:r>
                      <a:r>
                        <a:rPr lang="en-GB" sz="600" b="0" i="0" u="none" dirty="0" smtClean="0">
                          <a:solidFill>
                            <a:srgbClr val="000000"/>
                          </a:solidFill>
                          <a:latin typeface="Arial" pitchFamily="18"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2358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359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24582"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458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900148992"/>
              </p:ext>
            </p:extLst>
          </p:nvPr>
        </p:nvGraphicFramePr>
        <p:xfrm>
          <a:off x="0" y="323850"/>
          <a:ext cx="9144000" cy="5985469"/>
        </p:xfrm>
        <a:graphic>
          <a:graphicData uri="http://schemas.openxmlformats.org/drawingml/2006/table">
            <a:tbl>
              <a:tblPr firstRow="1" firstCol="1" bandRow="1">
                <a:tableStyleId>{F5AB1C69-6EDB-4FF4-983F-18BD219EF322}</a:tableStyleId>
              </a:tblPr>
              <a:tblGrid>
                <a:gridCol w="2396896">
                  <a:extLst>
                    <a:ext uri="{9D8B030D-6E8A-4147-A177-3AD203B41FA5}">
                      <a16:colId xmlns:a16="http://schemas.microsoft.com/office/drawing/2014/main" val="20000"/>
                    </a:ext>
                  </a:extLst>
                </a:gridCol>
                <a:gridCol w="6747104">
                  <a:extLst>
                    <a:ext uri="{9D8B030D-6E8A-4147-A177-3AD203B41FA5}">
                      <a16:colId xmlns:a16="http://schemas.microsoft.com/office/drawing/2014/main" val="20001"/>
                    </a:ext>
                  </a:extLst>
                </a:gridCol>
              </a:tblGrid>
              <a:tr h="1255814">
                <a:tc>
                  <a:txBody>
                    <a:bodyPr/>
                    <a:lstStyle/>
                    <a:p>
                      <a:pPr>
                        <a:lnSpc>
                          <a:spcPct val="115000"/>
                        </a:lnSpc>
                        <a:spcBef>
                          <a:spcPts val="300"/>
                        </a:spcBef>
                        <a:spcAft>
                          <a:spcPts val="300"/>
                        </a:spcAft>
                      </a:pPr>
                      <a:r>
                        <a:rPr lang="en-GB" sz="800" b="1" i="0" dirty="0" smtClean="0">
                          <a:solidFill>
                            <a:srgbClr val="FFFFFF"/>
                          </a:solidFill>
                          <a:latin typeface="Arial" pitchFamily="18" charset="0"/>
                        </a:rPr>
                        <a:t>The procedure</a:t>
                      </a:r>
                    </a:p>
                  </a:txBody>
                  <a:tcPr marL="34667" marR="34667" marT="0" marB="0" anchor="ctr"/>
                </a:tc>
                <a:tc>
                  <a:txBody>
                    <a:bodyPr/>
                    <a:lstStyle/>
                    <a:p>
                      <a:pPr algn="just">
                        <a:lnSpc>
                          <a:spcPct val="115000"/>
                        </a:lnSpc>
                        <a:spcAft>
                          <a:spcPts val="0"/>
                        </a:spcAft>
                      </a:pPr>
                      <a:r>
                        <a:rPr lang="en-GB" sz="600" b="1" i="0" u="none" dirty="0" smtClean="0">
                          <a:solidFill>
                            <a:srgbClr val="FFFFFF"/>
                          </a:solidFill>
                          <a:latin typeface="Arial" pitchFamily="18" charset="0"/>
                        </a:rPr>
                        <a:t>Decision authorizing temporary/permanent diversion of farmland from production</a:t>
                      </a:r>
                    </a:p>
                    <a:p>
                      <a:pPr algn="just">
                        <a:lnSpc>
                          <a:spcPct val="115000"/>
                        </a:lnSpc>
                        <a:spcBef>
                          <a:spcPts val="300"/>
                        </a:spcBef>
                        <a:spcAft>
                          <a:spcPts val="0"/>
                        </a:spcAft>
                      </a:pPr>
                      <a:r>
                        <a:rPr lang="en-GB" sz="600" b="1" i="0" u="none" dirty="0" smtClean="0">
                          <a:solidFill>
                            <a:srgbClr val="FFFFFF"/>
                          </a:solidFill>
                          <a:latin typeface="Arial" pitchFamily="18" charset="0"/>
                        </a:rPr>
                        <a:t>Farmland with soils of mineral and organic origin, attributed to categories I, II, III, IIIa, IIIb, and farmland of categories IV, IVa, IVb, V and VI with soils of organic origin, as well as land referred to in Land Conservation Act Art. 2.1.2-10, that have been previously designated as other than farmland and timberland, may be diverted from production under a decision enabling that diversion. In principle, category I-III farmland used for agricultural production may be designated as other than farmland or timberland under a local planning scheme (LPS), subject to the consent of competent authorities. This requirement shall not apply to temporary - for a period of maximum 10 years - diversion of such land from production, as required for the purposes of prospection and exploration</a:t>
                      </a:r>
                      <a:r>
                        <a:rPr lang="pl-PL" sz="600" b="1" i="0" u="none" baseline="0" dirty="0" smtClean="0">
                          <a:solidFill>
                            <a:srgbClr val="FFFFFF"/>
                          </a:solidFill>
                          <a:latin typeface="Arial" pitchFamily="18" charset="0"/>
                        </a:rPr>
                        <a:t> of </a:t>
                      </a:r>
                      <a:r>
                        <a:rPr lang="pl-PL" sz="600" b="1" i="0" u="none" baseline="0" dirty="0" err="1" smtClean="0">
                          <a:solidFill>
                            <a:srgbClr val="FFFFFF"/>
                          </a:solidFill>
                          <a:latin typeface="Arial" pitchFamily="18" charset="0"/>
                        </a:rPr>
                        <a:t>hydrocarbons</a:t>
                      </a:r>
                      <a:r>
                        <a:rPr lang="pl-PL" sz="600" b="1" i="0" u="none" baseline="0" dirty="0" smtClean="0">
                          <a:solidFill>
                            <a:srgbClr val="FFFFFF"/>
                          </a:solidFill>
                          <a:latin typeface="Arial" pitchFamily="18" charset="0"/>
                        </a:rPr>
                        <a:t>. </a:t>
                      </a:r>
                      <a:r>
                        <a:rPr lang="en-GB" sz="600" b="1" i="0" u="none" dirty="0" smtClean="0">
                          <a:solidFill>
                            <a:srgbClr val="FFFFFF"/>
                          </a:solidFill>
                          <a:latin typeface="Arial" pitchFamily="18" charset="0"/>
                        </a:rPr>
                        <a:t> In that case it is possible to request from the onset the decision enabling the diversion.  </a:t>
                      </a:r>
                    </a:p>
                  </a:txBody>
                  <a:tcPr marL="34667" marR="34667" marT="0" marB="0" anchor="ctr"/>
                </a:tc>
                <a:extLst>
                  <a:ext uri="{0D108BD9-81ED-4DB2-BD59-A6C34878D82A}">
                    <a16:rowId xmlns:a16="http://schemas.microsoft.com/office/drawing/2014/main" val="10000"/>
                  </a:ext>
                </a:extLst>
              </a:tr>
              <a:tr h="617984">
                <a:tc>
                  <a:txBody>
                    <a:bodyPr/>
                    <a:lstStyle/>
                    <a:p>
                      <a:pPr>
                        <a:lnSpc>
                          <a:spcPct val="115000"/>
                        </a:lnSpc>
                        <a:spcBef>
                          <a:spcPts val="300"/>
                        </a:spcBef>
                        <a:spcAft>
                          <a:spcPts val="300"/>
                        </a:spcAft>
                      </a:pPr>
                      <a:r>
                        <a:rPr lang="en-GB" sz="800" b="1" i="0" dirty="0" smtClean="0">
                          <a:solidFill>
                            <a:srgbClr val="FFFFFF"/>
                          </a:solidFill>
                          <a:latin typeface="Arial" pitchFamily="18" charset="0"/>
                        </a:rPr>
                        <a:t>Legal grounds for the procedure</a:t>
                      </a: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 Conservation Act Art. 4.6 and 4.11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 Conservation Act Art. 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 Conservation Act Art. 11</a:t>
                      </a:r>
                    </a:p>
                  </a:txBody>
                  <a:tcPr marL="34667" marR="34667" marT="0" marB="0" anchor="ctr"/>
                </a:tc>
                <a:extLst>
                  <a:ext uri="{0D108BD9-81ED-4DB2-BD59-A6C34878D82A}">
                    <a16:rowId xmlns:a16="http://schemas.microsoft.com/office/drawing/2014/main" val="10001"/>
                  </a:ext>
                </a:extLst>
              </a:tr>
              <a:tr h="538873">
                <a:tc>
                  <a:txBody>
                    <a:bodyPr/>
                    <a:lstStyle/>
                    <a:p>
                      <a:pPr>
                        <a:lnSpc>
                          <a:spcPct val="115000"/>
                        </a:lnSpc>
                        <a:spcBef>
                          <a:spcPts val="300"/>
                        </a:spcBef>
                        <a:spcAft>
                          <a:spcPts val="300"/>
                        </a:spcAft>
                      </a:pPr>
                      <a:r>
                        <a:rPr lang="en-GB" sz="800" b="1" i="0" dirty="0" smtClean="0">
                          <a:solidFill>
                            <a:srgbClr val="FFFFFF"/>
                          </a:solidFill>
                          <a:latin typeface="Arial" pitchFamily="18" charset="0"/>
                        </a:rPr>
                        <a:t>Competent authorities in charge of the procedure</a:t>
                      </a: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principle - </a:t>
                      </a: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istrict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endParaRPr lang="en-GB" sz="600" b="0" i="0" u="none" dirty="0" smtClean="0">
                        <a:solidFill>
                          <a:srgbClr val="000000"/>
                        </a:solidFill>
                        <a:latin typeface="Arial" pitchFamily="18" charset="0"/>
                      </a:endParaRPr>
                    </a:p>
                  </a:txBody>
                  <a:tcPr marL="34667" marR="34667" marT="0" marB="0" anchor="ctr"/>
                </a:tc>
                <a:extLst>
                  <a:ext uri="{0D108BD9-81ED-4DB2-BD59-A6C34878D82A}">
                    <a16:rowId xmlns:a16="http://schemas.microsoft.com/office/drawing/2014/main" val="10002"/>
                  </a:ext>
                </a:extLst>
              </a:tr>
              <a:tr h="859067">
                <a:tc>
                  <a:txBody>
                    <a:bodyPr/>
                    <a:lstStyle/>
                    <a:p>
                      <a:pPr>
                        <a:lnSpc>
                          <a:spcPct val="115000"/>
                        </a:lnSpc>
                        <a:spcBef>
                          <a:spcPts val="300"/>
                        </a:spcBef>
                        <a:spcAft>
                          <a:spcPts val="300"/>
                        </a:spcAft>
                      </a:pPr>
                      <a:r>
                        <a:rPr lang="en-GB" sz="800" b="1" i="0" dirty="0" smtClean="0">
                          <a:solidFill>
                            <a:srgbClr val="FFFFFF"/>
                          </a:solidFill>
                          <a:latin typeface="Arial" pitchFamily="18" charset="0"/>
                        </a:rPr>
                        <a:t>Delivery of the procedure</a:t>
                      </a: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enabling the diversion granted</a:t>
                      </a:r>
                    </a:p>
                  </a:txBody>
                  <a:tcPr marL="34667" marR="34667" marT="0" marB="0" anchor="ctr"/>
                </a:tc>
                <a:extLst>
                  <a:ext uri="{0D108BD9-81ED-4DB2-BD59-A6C34878D82A}">
                    <a16:rowId xmlns:a16="http://schemas.microsoft.com/office/drawing/2014/main" val="10003"/>
                  </a:ext>
                </a:extLst>
              </a:tr>
              <a:tr h="359248">
                <a:tc>
                  <a:txBody>
                    <a:bodyPr/>
                    <a:lstStyle/>
                    <a:p>
                      <a:pPr>
                        <a:lnSpc>
                          <a:spcPct val="115000"/>
                        </a:lnSpc>
                        <a:spcBef>
                          <a:spcPts val="300"/>
                        </a:spcBef>
                        <a:spcAft>
                          <a:spcPts val="300"/>
                        </a:spcAft>
                      </a:pPr>
                      <a:r>
                        <a:rPr lang="en-GB" sz="800" b="1" i="0" dirty="0" smtClean="0">
                          <a:solidFill>
                            <a:srgbClr val="FFFFFF"/>
                          </a:solidFill>
                          <a:latin typeface="Arial" pitchFamily="18" charset="0"/>
                        </a:rPr>
                        <a:t>Duration of the procedure</a:t>
                      </a: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34667" marR="34667" marT="0" marB="0" anchor="ctr"/>
                </a:tc>
                <a:extLst>
                  <a:ext uri="{0D108BD9-81ED-4DB2-BD59-A6C34878D82A}">
                    <a16:rowId xmlns:a16="http://schemas.microsoft.com/office/drawing/2014/main" val="10004"/>
                  </a:ext>
                </a:extLst>
              </a:tr>
              <a:tr h="1815610">
                <a:tc>
                  <a:txBody>
                    <a:bodyPr/>
                    <a:lstStyle/>
                    <a:p>
                      <a:pPr>
                        <a:lnSpc>
                          <a:spcPct val="115000"/>
                        </a:lnSpc>
                        <a:spcBef>
                          <a:spcPts val="300"/>
                        </a:spcBef>
                        <a:spcAft>
                          <a:spcPts val="300"/>
                        </a:spcAft>
                      </a:pPr>
                      <a:r>
                        <a:rPr lang="en-GB" sz="800" b="1" i="0" dirty="0" smtClean="0">
                          <a:solidFill>
                            <a:srgbClr val="FFFFFF"/>
                          </a:solidFill>
                          <a:latin typeface="Arial" pitchFamily="18" charset="0"/>
                        </a:rPr>
                        <a:t>Required documents or information</a:t>
                      </a: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on site building-up and development conditions (</a:t>
                      </a:r>
                      <a:r>
                        <a:rPr lang="pl-PL" sz="600" b="0" i="0" u="none" dirty="0" smtClean="0">
                          <a:solidFill>
                            <a:srgbClr val="000000"/>
                          </a:solidFill>
                          <a:latin typeface="Arial" pitchFamily="18" charset="0"/>
                        </a:rPr>
                        <a:t>S</a:t>
                      </a:r>
                      <a:r>
                        <a:rPr lang="en-GB" sz="600" b="0" i="0" u="none" dirty="0" smtClean="0">
                          <a:solidFill>
                            <a:srgbClr val="000000"/>
                          </a:solidFill>
                          <a:latin typeface="Arial" pitchFamily="18" charset="0"/>
                        </a:rPr>
                        <a:t>DC</a:t>
                      </a:r>
                      <a:r>
                        <a:rPr lang="pl-PL" sz="600" b="0" i="0" u="none" dirty="0" smtClean="0">
                          <a:solidFill>
                            <a:srgbClr val="000000"/>
                          </a:solidFill>
                          <a:latin typeface="Arial" pitchFamily="18" charset="0"/>
                        </a:rPr>
                        <a:t>D</a:t>
                      </a:r>
                      <a:r>
                        <a:rPr lang="en-GB" sz="600" b="0" i="0" u="none" dirty="0" smtClean="0">
                          <a:solidFill>
                            <a:srgbClr val="000000"/>
                          </a:solidFill>
                          <a:latin typeface="Arial" pitchFamily="18" charset="0"/>
                        </a:rPr>
                        <a:t>)/on location of public purpose projects (LPPP</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if any issued, or a copy </a:t>
                      </a:r>
                      <a:r>
                        <a:rPr lang="pl-PL" sz="600" b="0" i="0" u="none" dirty="0" smtClean="0">
                          <a:solidFill>
                            <a:srgbClr val="000000"/>
                          </a:solidFill>
                          <a:latin typeface="Arial" pitchFamily="18" charset="0"/>
                        </a:rPr>
                        <a:t>of </a:t>
                      </a:r>
                      <a:r>
                        <a:rPr lang="en-GB" sz="600" b="0" i="0" u="none" dirty="0" smtClean="0">
                          <a:solidFill>
                            <a:srgbClr val="000000"/>
                          </a:solidFill>
                          <a:latin typeface="Arial" pitchFamily="18" charset="0"/>
                        </a:rPr>
                        <a:t>and </a:t>
                      </a:r>
                      <a:r>
                        <a:rPr lang="pl-PL" sz="600" b="0" i="0" u="none" dirty="0" err="1" smtClean="0">
                          <a:solidFill>
                            <a:srgbClr val="000000"/>
                          </a:solidFill>
                          <a:latin typeface="Arial" pitchFamily="18" charset="0"/>
                        </a:rPr>
                        <a:t>an</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extract</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from LPS, if any in effect for a particular area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certificate of legal title to dispose of real property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landowner's written consent to dispose of real property for building purposes, if the investor is other than landowner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development design for real properties under the request with the area to be diverted clearly marked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document enabling the assessment of market value of the land to be diverted (e.g. expert's opinion, a notarial deed)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decision on farmland diversion is exempted from obligation to pay stamp duty (Stamp Duty Act Art. 2.1.2 and Art. 3); however, applicable fees are charged under Land Conservation Act Art. 12.7</a:t>
                      </a:r>
                    </a:p>
                  </a:txBody>
                  <a:tcPr marL="34667" marR="34667" marT="0" marB="0" anchor="ctr"/>
                </a:tc>
                <a:extLst>
                  <a:ext uri="{0D108BD9-81ED-4DB2-BD59-A6C34878D82A}">
                    <a16:rowId xmlns:a16="http://schemas.microsoft.com/office/drawing/2014/main" val="10005"/>
                  </a:ext>
                </a:extLst>
              </a:tr>
              <a:tr h="538873">
                <a:tc>
                  <a:txBody>
                    <a:bodyPr/>
                    <a:lstStyle/>
                    <a:p>
                      <a:pPr>
                        <a:lnSpc>
                          <a:spcPct val="115000"/>
                        </a:lnSpc>
                        <a:spcBef>
                          <a:spcPts val="300"/>
                        </a:spcBef>
                        <a:spcAft>
                          <a:spcPts val="300"/>
                        </a:spcAft>
                      </a:pPr>
                      <a:r>
                        <a:rPr lang="en-GB" sz="800" b="1" i="0" dirty="0" smtClean="0">
                          <a:solidFill>
                            <a:srgbClr val="FFFFFF"/>
                          </a:solidFill>
                          <a:latin typeface="Arial" pitchFamily="18" charset="0"/>
                        </a:rPr>
                        <a:t>Parties to the proceedings and public participation</a:t>
                      </a:r>
                    </a:p>
                  </a:txBody>
                  <a:tcPr marL="34667" marR="34667" marT="0" marB="0" anchor="ctr"/>
                </a:tc>
                <a:tc>
                  <a:txBody>
                    <a:body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Applicant/investor, landowners or perpetual usufruct </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right</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holders of the property intended for project development are the parties</a:t>
                      </a:r>
                    </a:p>
                  </a:txBody>
                  <a:tcPr marL="34667" marR="34667"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25606"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561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674118601"/>
              </p:ext>
            </p:extLst>
          </p:nvPr>
        </p:nvGraphicFramePr>
        <p:xfrm>
          <a:off x="0" y="323850"/>
          <a:ext cx="9144000" cy="5985470"/>
        </p:xfrm>
        <a:graphic>
          <a:graphicData uri="http://schemas.openxmlformats.org/drawingml/2006/table">
            <a:tbl>
              <a:tblPr firstRow="1" firstCol="1" bandRow="1">
                <a:tableStyleId>{F5AB1C69-6EDB-4FF4-983F-18BD219EF322}</a:tableStyleId>
              </a:tblPr>
              <a:tblGrid>
                <a:gridCol w="2396898">
                  <a:extLst>
                    <a:ext uri="{9D8B030D-6E8A-4147-A177-3AD203B41FA5}">
                      <a16:colId xmlns:a16="http://schemas.microsoft.com/office/drawing/2014/main" val="20000"/>
                    </a:ext>
                  </a:extLst>
                </a:gridCol>
                <a:gridCol w="6747102">
                  <a:extLst>
                    <a:ext uri="{9D8B030D-6E8A-4147-A177-3AD203B41FA5}">
                      <a16:colId xmlns:a16="http://schemas.microsoft.com/office/drawing/2014/main" val="20001"/>
                    </a:ext>
                  </a:extLst>
                </a:gridCol>
              </a:tblGrid>
              <a:tr h="1479767">
                <a:tc>
                  <a:txBody>
                    <a:bodyPr/>
                    <a:lstStyle/>
                    <a:p>
                      <a:pPr>
                        <a:lnSpc>
                          <a:spcPct val="115000"/>
                        </a:lnSpc>
                        <a:spcBef>
                          <a:spcPts val="300"/>
                        </a:spcBef>
                        <a:spcAft>
                          <a:spcPts val="300"/>
                        </a:spcAft>
                      </a:pPr>
                      <a:r>
                        <a:rPr lang="en-GB" sz="800" b="1" i="0" dirty="0" smtClean="0">
                          <a:solidFill>
                            <a:srgbClr val="FFFFFF"/>
                          </a:solidFill>
                        </a:rPr>
                        <a:t>The procedure</a:t>
                      </a:r>
                    </a:p>
                  </a:txBody>
                  <a:tcPr marL="38320" marR="38320" marT="0" marB="0" anchor="ctr"/>
                </a:tc>
                <a:tc>
                  <a:txBody>
                    <a:bodyPr/>
                    <a:lstStyle/>
                    <a:p>
                      <a:pPr algn="just">
                        <a:lnSpc>
                          <a:spcPct val="115000"/>
                        </a:lnSpc>
                        <a:spcAft>
                          <a:spcPts val="0"/>
                        </a:spcAft>
                      </a:pPr>
                      <a:r>
                        <a:rPr lang="en-GB" sz="600" b="1" i="0" u="none" dirty="0" smtClean="0">
                          <a:solidFill>
                            <a:srgbClr val="FFFFFF"/>
                          </a:solidFill>
                          <a:latin typeface="Arial" pitchFamily="18" charset="0"/>
                        </a:rPr>
                        <a:t>Decision authorizing temporary/permanent diversion of timberland from production</a:t>
                      </a:r>
                    </a:p>
                    <a:p>
                      <a:pPr algn="just">
                        <a:lnSpc>
                          <a:spcPct val="115000"/>
                        </a:lnSpc>
                        <a:spcBef>
                          <a:spcPts val="300"/>
                        </a:spcBef>
                        <a:spcAft>
                          <a:spcPts val="0"/>
                        </a:spcAft>
                      </a:pPr>
                      <a:r>
                        <a:rPr lang="pl-PL" sz="600" b="1" i="0" u="none" dirty="0" err="1" smtClean="0">
                          <a:solidFill>
                            <a:srgbClr val="FFFFFF"/>
                          </a:solidFill>
                          <a:latin typeface="Arial" pitchFamily="18" charset="0"/>
                        </a:rPr>
                        <a:t>Timberland</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that has been previously designated as other than farmland and timberland, may be diverted from production under a decision enabling that diversion. In principle, timberland may be designated as other than farmland or timberland under a local planning scheme (LPS), subject to the consent of competent authorities. This requirement shall not apply to temporary - for a period of maximum 10 years - diversion of timberland from production, as required for the purposes of </a:t>
                      </a:r>
                      <a:r>
                        <a:rPr lang="pl-PL" sz="600" b="1" i="0" u="none" dirty="0" err="1" smtClean="0">
                          <a:solidFill>
                            <a:srgbClr val="FFFFFF"/>
                          </a:solidFill>
                          <a:latin typeface="Arial" pitchFamily="18" charset="0"/>
                        </a:rPr>
                        <a:t>hydrocarbons</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prospection and exploration. In that case it is possible to request from the onset the decision enabling the diversion. </a:t>
                      </a:r>
                    </a:p>
                  </a:txBody>
                  <a:tcPr marL="38320" marR="38320" marT="0" marB="0" anchor="ctr"/>
                </a:tc>
                <a:extLst>
                  <a:ext uri="{0D108BD9-81ED-4DB2-BD59-A6C34878D82A}">
                    <a16:rowId xmlns:a16="http://schemas.microsoft.com/office/drawing/2014/main" val="10000"/>
                  </a:ext>
                </a:extLst>
              </a:tr>
              <a:tr h="436364">
                <a:tc>
                  <a:txBody>
                    <a:bodyPr/>
                    <a:lstStyle/>
                    <a:p>
                      <a:pPr>
                        <a:lnSpc>
                          <a:spcPct val="115000"/>
                        </a:lnSpc>
                        <a:spcBef>
                          <a:spcPts val="300"/>
                        </a:spcBef>
                        <a:spcAft>
                          <a:spcPts val="300"/>
                        </a:spcAft>
                      </a:pPr>
                      <a:r>
                        <a:rPr lang="en-GB" sz="800" b="1" i="0" dirty="0" smtClean="0">
                          <a:solidFill>
                            <a:srgbClr val="FFFFFF"/>
                          </a:solidFill>
                        </a:rPr>
                        <a:t>Legal grounds for the procedure</a:t>
                      </a:r>
                    </a:p>
                  </a:txBody>
                  <a:tcPr marL="38320" marR="38320" marT="0" marB="0" anchor="ctr"/>
                </a:tc>
                <a:tc>
                  <a:txBody>
                    <a:bodyPr/>
                    <a:lstStyle/>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Land Conservation Act Art. 4.6 and 4.11</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Land Conservation Act Art. 7</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Land Conservation Act Art. 11</a:t>
                      </a:r>
                    </a:p>
                  </a:txBody>
                  <a:tcPr marL="38320" marR="38320" marT="0" marB="0" anchor="ctr"/>
                </a:tc>
                <a:extLst>
                  <a:ext uri="{0D108BD9-81ED-4DB2-BD59-A6C34878D82A}">
                    <a16:rowId xmlns:a16="http://schemas.microsoft.com/office/drawing/2014/main" val="10001"/>
                  </a:ext>
                </a:extLst>
              </a:tr>
              <a:tr h="385061">
                <a:tc>
                  <a:txBody>
                    <a:bodyPr/>
                    <a:lstStyle/>
                    <a:p>
                      <a:pPr>
                        <a:lnSpc>
                          <a:spcPct val="115000"/>
                        </a:lnSpc>
                        <a:spcBef>
                          <a:spcPts val="300"/>
                        </a:spcBef>
                        <a:spcAft>
                          <a:spcPts val="300"/>
                        </a:spcAft>
                      </a:pPr>
                      <a:r>
                        <a:rPr lang="en-GB" sz="800" b="1" i="0" dirty="0" smtClean="0">
                          <a:solidFill>
                            <a:srgbClr val="FFFFFF"/>
                          </a:solidFill>
                        </a:rPr>
                        <a:t>Competent authorities in charge of the procedure</a:t>
                      </a:r>
                    </a:p>
                  </a:txBody>
                  <a:tcPr marL="38320" marR="38320" marT="0" marB="0" anchor="ctr"/>
                </a:tc>
                <a:tc>
                  <a:txBody>
                    <a:bodyPr/>
                    <a:lstStyle/>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Director of Regional Directorate of State Forests</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National Park Director, for national parks</a:t>
                      </a:r>
                    </a:p>
                  </a:txBody>
                  <a:tcPr marL="38320" marR="38320" marT="0" marB="0" anchor="ctr"/>
                </a:tc>
                <a:extLst>
                  <a:ext uri="{0D108BD9-81ED-4DB2-BD59-A6C34878D82A}">
                    <a16:rowId xmlns:a16="http://schemas.microsoft.com/office/drawing/2014/main" val="10002"/>
                  </a:ext>
                </a:extLst>
              </a:tr>
              <a:tr h="664033">
                <a:tc>
                  <a:txBody>
                    <a:bodyPr/>
                    <a:lstStyle/>
                    <a:p>
                      <a:pPr>
                        <a:lnSpc>
                          <a:spcPct val="115000"/>
                        </a:lnSpc>
                        <a:spcBef>
                          <a:spcPts val="300"/>
                        </a:spcBef>
                        <a:spcAft>
                          <a:spcPts val="300"/>
                        </a:spcAft>
                      </a:pPr>
                      <a:r>
                        <a:rPr lang="en-GB" sz="800" b="1" i="0" dirty="0" smtClean="0">
                          <a:solidFill>
                            <a:srgbClr val="FFFFFF"/>
                          </a:solidFill>
                        </a:rPr>
                        <a:t>Delivery of the procedure</a:t>
                      </a:r>
                    </a:p>
                  </a:txBody>
                  <a:tcPr marL="38320" marR="38320" marT="0" marB="0" anchor="ctr"/>
                </a:tc>
                <a:tc>
                  <a:txBody>
                    <a:bodyPr/>
                    <a:lstStyle/>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request made</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decision enabling the diversion granted</a:t>
                      </a:r>
                    </a:p>
                  </a:txBody>
                  <a:tcPr marL="38320" marR="38320" marT="0" marB="0" anchor="ctr"/>
                </a:tc>
                <a:extLst>
                  <a:ext uri="{0D108BD9-81ED-4DB2-BD59-A6C34878D82A}">
                    <a16:rowId xmlns:a16="http://schemas.microsoft.com/office/drawing/2014/main" val="10003"/>
                  </a:ext>
                </a:extLst>
              </a:tr>
              <a:tr h="254151">
                <a:tc>
                  <a:txBody>
                    <a:bodyPr/>
                    <a:lstStyle/>
                    <a:p>
                      <a:pPr>
                        <a:lnSpc>
                          <a:spcPct val="115000"/>
                        </a:lnSpc>
                        <a:spcBef>
                          <a:spcPts val="300"/>
                        </a:spcBef>
                        <a:spcAft>
                          <a:spcPts val="300"/>
                        </a:spcAft>
                      </a:pPr>
                      <a:r>
                        <a:rPr lang="en-GB" sz="800" b="1" i="0" dirty="0" smtClean="0">
                          <a:solidFill>
                            <a:srgbClr val="FFFFFF"/>
                          </a:solidFill>
                        </a:rPr>
                        <a:t>Duration of the procedure</a:t>
                      </a:r>
                    </a:p>
                  </a:txBody>
                  <a:tcPr marL="38320" marR="38320" marT="0" marB="0" anchor="ctr"/>
                </a:tc>
                <a:tc>
                  <a:txBody>
                    <a:bodyPr/>
                    <a:lstStyle/>
                    <a:p>
                      <a:pPr algn="just">
                        <a:lnSpc>
                          <a:spcPct val="115000"/>
                        </a:lnSpc>
                        <a:spcBef>
                          <a:spcPts val="300"/>
                        </a:spcBef>
                        <a:spcAft>
                          <a:spcPts val="0"/>
                        </a:spcAft>
                      </a:pPr>
                      <a:r>
                        <a:rPr lang="en-GB" sz="600" b="0" i="0" u="none" dirty="0" smtClean="0">
                          <a:solidFill>
                            <a:srgbClr val="000000"/>
                          </a:solidFill>
                          <a:latin typeface="Arial" pitchFamily="18" charset="0"/>
                        </a:rPr>
                        <a:t>Immediately or, in complex cases, up to 2 months of delivering a complete documentation </a:t>
                      </a:r>
                    </a:p>
                  </a:txBody>
                  <a:tcPr marL="38320" marR="38320" marT="0" marB="0" anchor="ctr"/>
                </a:tc>
                <a:extLst>
                  <a:ext uri="{0D108BD9-81ED-4DB2-BD59-A6C34878D82A}">
                    <a16:rowId xmlns:a16="http://schemas.microsoft.com/office/drawing/2014/main" val="10004"/>
                  </a:ext>
                </a:extLst>
              </a:tr>
              <a:tr h="2381033">
                <a:tc>
                  <a:txBody>
                    <a:bodyPr/>
                    <a:lstStyle/>
                    <a:p>
                      <a:pPr>
                        <a:lnSpc>
                          <a:spcPct val="115000"/>
                        </a:lnSpc>
                        <a:spcBef>
                          <a:spcPts val="300"/>
                        </a:spcBef>
                        <a:spcAft>
                          <a:spcPts val="300"/>
                        </a:spcAft>
                      </a:pPr>
                      <a:r>
                        <a:rPr lang="en-GB" sz="800" b="1" i="0" dirty="0" smtClean="0">
                          <a:solidFill>
                            <a:srgbClr val="FFFFFF"/>
                          </a:solidFill>
                        </a:rPr>
                        <a:t>Required documents or information</a:t>
                      </a:r>
                    </a:p>
                  </a:txBody>
                  <a:tcPr marL="38320" marR="38320" marT="0" marB="0" anchor="ctr"/>
                </a:tc>
                <a:tc>
                  <a:txBody>
                    <a:bodyPr/>
                    <a:lstStyle/>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a request made in writing</a:t>
                      </a:r>
                      <a:r>
                        <a:rPr lang="pl-PL" sz="600" b="0" i="0" u="none" dirty="0" smtClean="0">
                          <a:solidFill>
                            <a:srgbClr val="000000"/>
                          </a:solidFill>
                          <a:latin typeface="Arial" pitchFamily="18" charset="0"/>
                        </a:rPr>
                        <a:t> </a:t>
                      </a:r>
                      <a:endParaRPr lang="en-GB" sz="600" b="0" i="0" u="none" dirty="0" smtClean="0">
                        <a:solidFill>
                          <a:srgbClr val="000000"/>
                        </a:solidFill>
                        <a:latin typeface="Arial" pitchFamily="18" charset="0"/>
                      </a:endParaRP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decision on site building-up and development conditions (</a:t>
                      </a:r>
                      <a:r>
                        <a:rPr lang="pl-PL" sz="600" b="0" i="0" u="none" dirty="0" smtClean="0">
                          <a:solidFill>
                            <a:srgbClr val="000000"/>
                          </a:solidFill>
                          <a:latin typeface="Arial" pitchFamily="18" charset="0"/>
                        </a:rPr>
                        <a:t>S</a:t>
                      </a:r>
                      <a:r>
                        <a:rPr lang="en-GB" sz="600" b="0" i="0" u="none" dirty="0" smtClean="0">
                          <a:solidFill>
                            <a:srgbClr val="000000"/>
                          </a:solidFill>
                          <a:latin typeface="Arial" pitchFamily="18" charset="0"/>
                        </a:rPr>
                        <a:t>DC</a:t>
                      </a:r>
                      <a:r>
                        <a:rPr lang="pl-PL" sz="600" b="0" i="0" u="none" dirty="0" smtClean="0">
                          <a:solidFill>
                            <a:srgbClr val="000000"/>
                          </a:solidFill>
                          <a:latin typeface="Arial" pitchFamily="18" charset="0"/>
                        </a:rPr>
                        <a:t>D</a:t>
                      </a:r>
                      <a:r>
                        <a:rPr lang="en-GB" sz="600" b="0" i="0" u="none" dirty="0" smtClean="0">
                          <a:solidFill>
                            <a:srgbClr val="000000"/>
                          </a:solidFill>
                          <a:latin typeface="Arial" pitchFamily="18" charset="0"/>
                        </a:rPr>
                        <a:t>)</a:t>
                      </a:r>
                      <a:r>
                        <a:rPr lang="pl-PL" sz="600" b="0" i="0" u="none" baseline="0" dirty="0" smtClean="0">
                          <a:solidFill>
                            <a:srgbClr val="000000"/>
                          </a:solidFill>
                          <a:latin typeface="Arial" pitchFamily="18" charset="0"/>
                        </a:rPr>
                        <a:t> </a:t>
                      </a:r>
                      <a:r>
                        <a:rPr lang="pl-PL" sz="600" b="0" i="0" u="none" baseline="0" dirty="0" err="1" smtClean="0">
                          <a:solidFill>
                            <a:srgbClr val="000000"/>
                          </a:solidFill>
                          <a:latin typeface="Arial" pitchFamily="18" charset="0"/>
                        </a:rPr>
                        <a:t>or</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on location of public purpose projects (PPP</a:t>
                      </a:r>
                      <a:r>
                        <a:rPr lang="pl-PL" sz="600" b="0" i="0" u="none" dirty="0" err="1" smtClean="0">
                          <a:solidFill>
                            <a:srgbClr val="000000"/>
                          </a:solidFill>
                          <a:latin typeface="Arial" pitchFamily="18" charset="0"/>
                        </a:rPr>
                        <a:t>LD</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if any issued, or a copy and </a:t>
                      </a:r>
                      <a:r>
                        <a:rPr lang="pl-PL" sz="600" b="0" i="0" u="none" dirty="0" err="1" smtClean="0">
                          <a:solidFill>
                            <a:srgbClr val="000000"/>
                          </a:solidFill>
                          <a:latin typeface="Arial" pitchFamily="18" charset="0"/>
                        </a:rPr>
                        <a:t>an</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extract</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from LPS, if any in effect for a particular area. </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certificate of legal title to dispose of </a:t>
                      </a:r>
                      <a:r>
                        <a:rPr lang="pl-PL" sz="600" b="0" i="0" u="none" dirty="0" smtClean="0">
                          <a:solidFill>
                            <a:srgbClr val="000000"/>
                          </a:solidFill>
                          <a:latin typeface="Arial" pitchFamily="18" charset="0"/>
                        </a:rPr>
                        <a:t> the </a:t>
                      </a:r>
                      <a:r>
                        <a:rPr lang="en-GB" sz="600" b="0" i="0" u="none" dirty="0" smtClean="0">
                          <a:solidFill>
                            <a:srgbClr val="000000"/>
                          </a:solidFill>
                          <a:latin typeface="Arial" pitchFamily="18" charset="0"/>
                        </a:rPr>
                        <a:t>real property </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consent of landowner(s), if any </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development design for real properties under the request with the area to be diverted clearly marked</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a document enabling the assessment of market value of the land to be diverted (e.g. expert's opinion, a notarial deed)</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p>
                      <a:pPr marL="342900" lvl="0" indent="-342900" algn="just">
                        <a:spcBef>
                          <a:spcPts val="300"/>
                        </a:spcBef>
                        <a:spcAft>
                          <a:spcPts val="0"/>
                        </a:spcAft>
                        <a:buFont typeface="Symbol"/>
                        <a:buChar char=""/>
                      </a:pPr>
                      <a:r>
                        <a:rPr lang="en-GB" sz="600" b="0" i="0" u="none" dirty="0" smtClean="0">
                          <a:solidFill>
                            <a:srgbClr val="000000"/>
                          </a:solidFill>
                          <a:latin typeface="Arial" pitchFamily="18" charset="0"/>
                        </a:rPr>
                        <a:t>The decision on timberland diversion is exempted from obligation to pay a stamp duty (Stamp Duty Act Art. 2.1.2 and Art. 3); however, applicable fees are charged under Land Conservation Act Art. 12.11</a:t>
                      </a:r>
                    </a:p>
                  </a:txBody>
                  <a:tcPr marL="38320" marR="38320" marT="0" marB="0" anchor="ctr"/>
                </a:tc>
                <a:extLst>
                  <a:ext uri="{0D108BD9-81ED-4DB2-BD59-A6C34878D82A}">
                    <a16:rowId xmlns:a16="http://schemas.microsoft.com/office/drawing/2014/main" val="10005"/>
                  </a:ext>
                </a:extLst>
              </a:tr>
              <a:tr h="385061">
                <a:tc>
                  <a:txBody>
                    <a:bodyPr/>
                    <a:lstStyle/>
                    <a:p>
                      <a:pPr>
                        <a:lnSpc>
                          <a:spcPct val="115000"/>
                        </a:lnSpc>
                        <a:spcBef>
                          <a:spcPts val="300"/>
                        </a:spcBef>
                        <a:spcAft>
                          <a:spcPts val="300"/>
                        </a:spcAft>
                      </a:pPr>
                      <a:r>
                        <a:rPr lang="en-GB" sz="800" b="1" i="0" dirty="0" smtClean="0">
                          <a:solidFill>
                            <a:srgbClr val="FFFFFF"/>
                          </a:solidFill>
                        </a:rPr>
                        <a:t>Parties to the proceedings and public participation</a:t>
                      </a:r>
                    </a:p>
                  </a:txBody>
                  <a:tcPr marL="38320" marR="38320" marT="0" marB="0" anchor="ctr"/>
                </a:tc>
                <a:tc>
                  <a:txBody>
                    <a:bodyPr/>
                    <a:lstStyle/>
                    <a:p>
                      <a:pPr algn="just">
                        <a:lnSpc>
                          <a:spcPct val="115000"/>
                        </a:lnSpc>
                        <a:spcBef>
                          <a:spcPts val="300"/>
                        </a:spcBef>
                        <a:spcAft>
                          <a:spcPts val="0"/>
                        </a:spcAft>
                      </a:pPr>
                      <a:r>
                        <a:rPr lang="en-GB" sz="600" b="0" i="0" u="none" dirty="0" smtClean="0">
                          <a:solidFill>
                            <a:srgbClr val="000000"/>
                          </a:solidFill>
                          <a:latin typeface="Arial" pitchFamily="18" charset="0"/>
                        </a:rPr>
                        <a:t>Applicant/investor, landowners or perpetual usufruct holders of the property intended for project development and forest inspector as timberland manager are the parties</a:t>
                      </a:r>
                    </a:p>
                  </a:txBody>
                  <a:tcPr marL="38320" marR="38320"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4169963"/>
              </p:ext>
            </p:extLst>
          </p:nvPr>
        </p:nvGraphicFramePr>
        <p:xfrm>
          <a:off x="0" y="323849"/>
          <a:ext cx="9144000" cy="5997066"/>
        </p:xfrm>
        <a:graphic>
          <a:graphicData uri="http://schemas.openxmlformats.org/drawingml/2006/table">
            <a:tbl>
              <a:tblPr firstRow="1" firstCol="1" bandRow="1">
                <a:tableStyleId>{F5AB1C69-6EDB-4FF4-983F-18BD219EF322}</a:tableStyleId>
              </a:tblPr>
              <a:tblGrid>
                <a:gridCol w="2396898">
                  <a:extLst>
                    <a:ext uri="{9D8B030D-6E8A-4147-A177-3AD203B41FA5}">
                      <a16:colId xmlns:a16="http://schemas.microsoft.com/office/drawing/2014/main" val="20000"/>
                    </a:ext>
                  </a:extLst>
                </a:gridCol>
                <a:gridCol w="6747102">
                  <a:extLst>
                    <a:ext uri="{9D8B030D-6E8A-4147-A177-3AD203B41FA5}">
                      <a16:colId xmlns:a16="http://schemas.microsoft.com/office/drawing/2014/main" val="20001"/>
                    </a:ext>
                  </a:extLst>
                </a:gridCol>
              </a:tblGrid>
              <a:tr h="944911">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The procedure</a:t>
                      </a:r>
                    </a:p>
                  </a:txBody>
                  <a:tcPr marL="38320" marR="38320" marT="0" marB="0" anchor="ctr"/>
                </a:tc>
                <a:tc>
                  <a:txBody>
                    <a:bodyPr/>
                    <a:lstStyle/>
                    <a:p>
                      <a:pPr algn="just">
                        <a:lnSpc>
                          <a:spcPct val="115000"/>
                        </a:lnSpc>
                        <a:spcAft>
                          <a:spcPts val="0"/>
                        </a:spcAft>
                      </a:pPr>
                      <a:r>
                        <a:rPr lang="en-GB" sz="600" b="1" i="0" u="none" dirty="0" smtClean="0">
                          <a:solidFill>
                            <a:srgbClr val="FFFFFF"/>
                          </a:solidFill>
                          <a:latin typeface="Arial" pitchFamily="18" charset="0"/>
                        </a:rPr>
                        <a:t>Registration of chemicals and mixtures of chemicals</a:t>
                      </a:r>
                    </a:p>
                    <a:p>
                      <a:pPr algn="just">
                        <a:lnSpc>
                          <a:spcPct val="115000"/>
                        </a:lnSpc>
                        <a:spcAft>
                          <a:spcPts val="0"/>
                        </a:spcAft>
                      </a:pPr>
                      <a:endParaRPr kumimoji="0" lang="pl-PL" altLang="en-US" sz="600" b="1" i="0" u="none" strike="noStrike" kern="1200" cap="none" normalizeH="0" baseline="0" dirty="0" smtClean="0">
                        <a:ln>
                          <a:noFill/>
                        </a:ln>
                        <a:solidFill>
                          <a:srgbClr val="FFFFFF"/>
                        </a:solidFill>
                        <a:effectLst/>
                        <a:latin typeface="Arial" charset="0"/>
                        <a:ea typeface="+mn-ea"/>
                        <a:cs typeface="Arial" charset="0"/>
                      </a:endParaRPr>
                    </a:p>
                    <a:p>
                      <a:pPr algn="just">
                        <a:lnSpc>
                          <a:spcPct val="115000"/>
                        </a:lnSpc>
                        <a:spcAft>
                          <a:spcPts val="0"/>
                        </a:spcAft>
                      </a:pPr>
                      <a:r>
                        <a:rPr lang="en-GB" sz="600" b="1" i="0" u="none" dirty="0" smtClean="0">
                          <a:solidFill>
                            <a:srgbClr val="FFFFFF"/>
                          </a:solidFill>
                          <a:latin typeface="Arial" pitchFamily="18" charset="0"/>
                        </a:rPr>
                        <a:t>A liquid mixture of water, sand and chemicals is used for hydraulic fracture stimulation. This involves obligations with regard to production, marketing and application of chemicals</a:t>
                      </a:r>
                    </a:p>
                  </a:txBody>
                  <a:tcPr marL="38320" marR="38320" marT="0" marB="0" anchor="ctr"/>
                </a:tc>
                <a:extLst>
                  <a:ext uri="{0D108BD9-81ED-4DB2-BD59-A6C34878D82A}">
                    <a16:rowId xmlns:a16="http://schemas.microsoft.com/office/drawing/2014/main" val="10000"/>
                  </a:ext>
                </a:extLst>
              </a:tr>
              <a:tr h="433356">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Legal grounds for the procedure</a:t>
                      </a:r>
                    </a:p>
                  </a:txBody>
                  <a:tcPr marL="38320" marR="38320" marT="0" marB="0" anchor="ctr"/>
                </a:tc>
                <a:tc>
                  <a:txBody>
                    <a:bodyPr/>
                    <a:lstStyle/>
                    <a:p>
                      <a:pPr marL="0" lvl="0" indent="-342900" algn="just" defTabSz="914400" rtl="0" eaLnBrk="1" latinLnBrk="0" hangingPunct="1">
                        <a:lnSpc>
                          <a:spcPct val="115000"/>
                        </a:lnSpc>
                        <a:spcBef>
                          <a:spcPts val="300"/>
                        </a:spcBef>
                        <a:spcAft>
                          <a:spcPts val="0"/>
                        </a:spcAft>
                        <a:buFont typeface="Symbol"/>
                        <a:buChar char=""/>
                      </a:pPr>
                      <a:r>
                        <a:rPr lang="en-GB" sz="600" b="0" i="0" u="none" dirty="0" smtClean="0">
                          <a:solidFill>
                            <a:srgbClr val="000000"/>
                          </a:solidFill>
                          <a:latin typeface="Arial" pitchFamily="18" charset="0"/>
                        </a:rPr>
                        <a:t>REACH Regulation</a:t>
                      </a:r>
                    </a:p>
                    <a:p>
                      <a:pPr marL="0" lvl="0" indent="-342900" algn="just" defTabSz="914400" rtl="0" eaLnBrk="1" latinLnBrk="0" hangingPunct="1">
                        <a:lnSpc>
                          <a:spcPct val="115000"/>
                        </a:lnSpc>
                        <a:spcBef>
                          <a:spcPts val="300"/>
                        </a:spcBef>
                        <a:spcAft>
                          <a:spcPts val="0"/>
                        </a:spcAft>
                        <a:buFont typeface="Symbol"/>
                        <a:buChar char=""/>
                      </a:pPr>
                      <a:r>
                        <a:rPr lang="en-GB" sz="600" b="0" i="0" u="none" dirty="0" smtClean="0">
                          <a:solidFill>
                            <a:srgbClr val="000000"/>
                          </a:solidFill>
                          <a:latin typeface="Arial" pitchFamily="18" charset="0"/>
                        </a:rPr>
                        <a:t>Act on Chemicals and Mixtures of Chemicals</a:t>
                      </a:r>
                    </a:p>
                  </a:txBody>
                  <a:tcPr marL="38320" marR="38320" marT="0" marB="0" anchor="ctr"/>
                </a:tc>
                <a:extLst>
                  <a:ext uri="{0D108BD9-81ED-4DB2-BD59-A6C34878D82A}">
                    <a16:rowId xmlns:a16="http://schemas.microsoft.com/office/drawing/2014/main" val="10001"/>
                  </a:ext>
                </a:extLst>
              </a:tr>
              <a:tr h="382406">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Competent authorities in charge of the procedure</a:t>
                      </a:r>
                    </a:p>
                  </a:txBody>
                  <a:tcPr marL="38320" marR="38320" marT="0" marB="0" anchor="ctr"/>
                </a:tc>
                <a:tc>
                  <a:txBody>
                    <a:bodyPr/>
                    <a:lstStyle/>
                    <a:p>
                      <a:pPr marL="0" lvl="0" indent="-342900" algn="just" defTabSz="914400" rtl="0" eaLnBrk="1" latinLnBrk="0" hangingPunct="1">
                        <a:lnSpc>
                          <a:spcPct val="115000"/>
                        </a:lnSpc>
                        <a:spcBef>
                          <a:spcPts val="300"/>
                        </a:spcBef>
                        <a:spcAft>
                          <a:spcPts val="0"/>
                        </a:spcAft>
                        <a:buFont typeface="Symbol"/>
                        <a:buChar char=""/>
                      </a:pPr>
                      <a:r>
                        <a:rPr lang="en-GB" sz="600" b="0" i="0" u="none" dirty="0" smtClean="0">
                          <a:solidFill>
                            <a:srgbClr val="000000"/>
                          </a:solidFill>
                          <a:latin typeface="Arial" pitchFamily="18" charset="0"/>
                        </a:rPr>
                        <a:t>The Inspector for Chemicals</a:t>
                      </a:r>
                    </a:p>
                  </a:txBody>
                  <a:tcPr marL="38320" marR="38320" marT="0" marB="0" anchor="ctr"/>
                </a:tc>
                <a:extLst>
                  <a:ext uri="{0D108BD9-81ED-4DB2-BD59-A6C34878D82A}">
                    <a16:rowId xmlns:a16="http://schemas.microsoft.com/office/drawing/2014/main" val="10002"/>
                  </a:ext>
                </a:extLst>
              </a:tr>
              <a:tr h="1560502">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Delivery of the procedure</a:t>
                      </a:r>
                    </a:p>
                  </a:txBody>
                  <a:tcPr marL="38320" marR="38320" marT="0" marB="0" anchor="ctr"/>
                </a:tc>
                <a:tc>
                  <a:txBody>
                    <a:bodyPr/>
                    <a:lstStyle/>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first, the type of activity under REACH Regulation should be identified; entities using chemicals for hydraulic fracture stimulation may be attributed to downstream users under REACH Regulation Art. 3.13 and the Act on Chemicals and Mixtures of Chemicals Art. 2.12</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fulfilment of secondary user's obligations under the Act on Chemicals and Mixtures of Chemicals and REACH Regulation </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it is recommended to prepare a list of substances that are used in hydraulic fracture stimulation processes </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it is recommended to contact each member of the chain of supply and check whether they complied with REACH requirements</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delivery of information to ECHA</a:t>
                      </a:r>
                    </a:p>
                  </a:txBody>
                  <a:tcPr marL="38320" marR="38320" marT="0" marB="0" anchor="ctr"/>
                </a:tc>
                <a:extLst>
                  <a:ext uri="{0D108BD9-81ED-4DB2-BD59-A6C34878D82A}">
                    <a16:rowId xmlns:a16="http://schemas.microsoft.com/office/drawing/2014/main" val="10003"/>
                  </a:ext>
                </a:extLst>
              </a:tr>
              <a:tr h="506078">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Duration of the procedure</a:t>
                      </a:r>
                    </a:p>
                  </a:txBody>
                  <a:tcPr marL="38320" marR="38320" marT="0" marB="0" anchor="ctr"/>
                </a:tc>
                <a:tc>
                  <a:txBody>
                    <a:bodyPr/>
                    <a:lstStyle/>
                    <a:p>
                      <a:pPr marL="0" algn="just" defTabSz="914400" rtl="0" eaLnBrk="1" latinLnBrk="0" hangingPunct="1">
                        <a:lnSpc>
                          <a:spcPct val="115000"/>
                        </a:lnSpc>
                        <a:spcBef>
                          <a:spcPts val="300"/>
                        </a:spcBef>
                        <a:spcAft>
                          <a:spcPts val="0"/>
                        </a:spcAft>
                      </a:pPr>
                      <a:r>
                        <a:rPr lang="en-GB" sz="600" b="0" i="0" u="none" dirty="0" smtClean="0">
                          <a:solidFill>
                            <a:srgbClr val="000000"/>
                          </a:solidFill>
                          <a:latin typeface="Arial" pitchFamily="18" charset="0"/>
                        </a:rPr>
                        <a:t>The provisions of REACH Regulation are directly applied</a:t>
                      </a:r>
                    </a:p>
                  </a:txBody>
                  <a:tcPr marL="38320" marR="38320" marT="0" marB="0" anchor="ctr"/>
                </a:tc>
                <a:extLst>
                  <a:ext uri="{0D108BD9-81ED-4DB2-BD59-A6C34878D82A}">
                    <a16:rowId xmlns:a16="http://schemas.microsoft.com/office/drawing/2014/main" val="10004"/>
                  </a:ext>
                </a:extLst>
              </a:tr>
              <a:tr h="1787407">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Required documents or information</a:t>
                      </a:r>
                    </a:p>
                  </a:txBody>
                  <a:tcPr marL="38320" marR="38320" marT="0" marB="0" anchor="ctr"/>
                </a:tc>
                <a:tc>
                  <a:txBody>
                    <a:bodyPr/>
                    <a:lstStyle/>
                    <a:p>
                      <a:pPr marL="0" marR="0" lvl="0" indent="0" algn="just" defTabSz="914400" rtl="0" eaLnBrk="1" fontAlgn="auto" latinLnBrk="0" hangingPunct="1">
                        <a:lnSpc>
                          <a:spcPct val="115000"/>
                        </a:lnSpc>
                        <a:spcBef>
                          <a:spcPts val="300"/>
                        </a:spcBef>
                        <a:spcAft>
                          <a:spcPts val="0"/>
                        </a:spcAft>
                        <a:buClrTx/>
                        <a:buSzTx/>
                        <a:buFont typeface="Symbol"/>
                        <a:buNone/>
                        <a:tabLst/>
                        <a:defRPr/>
                      </a:pPr>
                      <a:r>
                        <a:rPr lang="en-GB" sz="600" b="0" i="0" dirty="0" smtClean="0">
                          <a:latin typeface="Arial" panose="020B0604020202020204" pitchFamily="34" charset="0"/>
                          <a:cs typeface="Arial" panose="020B0604020202020204" pitchFamily="34" charset="0"/>
                        </a:rPr>
                        <a:t>According to REACH Regulation Art. 38.2, information provided by downstream user includes, but is not limited to:</a:t>
                      </a:r>
                    </a:p>
                    <a:p>
                      <a:pPr marL="0" lvl="0" indent="-342900" algn="just" defTabSz="914400" rtl="0" eaLnBrk="1" latinLnBrk="0" hangingPunct="1">
                        <a:lnSpc>
                          <a:spcPct val="115000"/>
                        </a:lnSpc>
                        <a:spcBef>
                          <a:spcPts val="300"/>
                        </a:spcBef>
                        <a:spcAft>
                          <a:spcPts val="0"/>
                        </a:spcAft>
                        <a:buFont typeface="Symbol"/>
                        <a:buChar char=""/>
                      </a:pPr>
                      <a:endParaRPr kumimoji="0" lang="pl-PL" altLang="en-US" sz="600" b="0" i="0" u="none" strike="noStrike" kern="1200" cap="none" normalizeH="0" baseline="0" dirty="0" smtClean="0">
                        <a:ln>
                          <a:noFill/>
                        </a:ln>
                        <a:solidFill>
                          <a:schemeClr val="tx1"/>
                        </a:solidFill>
                        <a:effectLst/>
                        <a:latin typeface="Arial" charset="0"/>
                        <a:ea typeface="+mn-ea"/>
                        <a:cs typeface="Arial" charset="0"/>
                      </a:endParaRPr>
                    </a:p>
                    <a:p>
                      <a:pPr marL="0" lvl="0" indent="-342900" algn="just" defTabSz="914400" rtl="0" eaLnBrk="1" latinLnBrk="0" hangingPunct="1">
                        <a:lnSpc>
                          <a:spcPct val="115000"/>
                        </a:lnSpc>
                        <a:spcBef>
                          <a:spcPts val="300"/>
                        </a:spcBef>
                        <a:spcAft>
                          <a:spcPts val="0"/>
                        </a:spcAft>
                        <a:buFont typeface="Symbol"/>
                        <a:buChar char=""/>
                      </a:pPr>
                      <a:r>
                        <a:rPr lang="en-GB" sz="600" b="0" i="0" u="none" dirty="0" smtClean="0">
                          <a:solidFill>
                            <a:srgbClr val="000000"/>
                          </a:solidFill>
                          <a:latin typeface="Arial" pitchFamily="18" charset="0"/>
                        </a:rPr>
                        <a:t>user identification and contact data, as specified in section 1.1 of Annex VI to REACH Regulation</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registration numbers that are referred to in REACH Regulation Art. 20.3, if available</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identification data for substances specified in sections 2.1-2.3.4 of Annex VI to REACH Regulation</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identification data of producers, importers and other suppliers, as specified in section 1.1 of Annex VI to REACH Regulation</a:t>
                      </a:r>
                    </a:p>
                    <a:p>
                      <a:pPr marL="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u="none" dirty="0" smtClean="0">
                          <a:solidFill>
                            <a:srgbClr val="000000"/>
                          </a:solidFill>
                          <a:latin typeface="Arial" pitchFamily="18" charset="0"/>
                        </a:rPr>
                        <a:t>a succinct description of application, according to the requirements of section 3.5 of Annex VI to REACH Regulation and a description of application conditions</a:t>
                      </a:r>
                    </a:p>
                    <a:p>
                      <a:pPr marL="0" lvl="0" indent="-342900" algn="just" defTabSz="914400" rtl="0" eaLnBrk="1" latinLnBrk="0" hangingPunct="1">
                        <a:lnSpc>
                          <a:spcPct val="115000"/>
                        </a:lnSpc>
                        <a:spcBef>
                          <a:spcPts val="300"/>
                        </a:spcBef>
                        <a:spcAft>
                          <a:spcPts val="0"/>
                        </a:spcAft>
                        <a:buFont typeface="Symbol"/>
                        <a:buChar char=""/>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38320" marR="38320" marT="0" marB="0" anchor="ctr"/>
                </a:tc>
                <a:extLst>
                  <a:ext uri="{0D108BD9-81ED-4DB2-BD59-A6C34878D82A}">
                    <a16:rowId xmlns:a16="http://schemas.microsoft.com/office/drawing/2014/main" val="10005"/>
                  </a:ext>
                </a:extLst>
              </a:tr>
              <a:tr h="382406">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rPr>
                        <a:t>Parties to the proceedings and public participation</a:t>
                      </a:r>
                    </a:p>
                  </a:txBody>
                  <a:tcPr marL="38320" marR="38320" marT="0" marB="0" anchor="ctr"/>
                </a:tc>
                <a:tc>
                  <a:txBody>
                    <a:bodyPr/>
                    <a:lstStyle/>
                    <a:p>
                      <a:pPr marL="0" algn="just" defTabSz="914400" rtl="0" eaLnBrk="1" latinLnBrk="0" hangingPunct="1">
                        <a:lnSpc>
                          <a:spcPct val="115000"/>
                        </a:lnSpc>
                        <a:spcBef>
                          <a:spcPts val="300"/>
                        </a:spcBef>
                        <a:spcAft>
                          <a:spcPts val="0"/>
                        </a:spcAft>
                      </a:pPr>
                      <a:r>
                        <a:rPr lang="en-GB" sz="600" b="0" i="0" u="none" dirty="0" smtClean="0">
                          <a:solidFill>
                            <a:srgbClr val="000000"/>
                          </a:solidFill>
                          <a:latin typeface="Arial" pitchFamily="18" charset="0"/>
                        </a:rPr>
                        <a:t>The user/investor is primarily the party</a:t>
                      </a:r>
                    </a:p>
                  </a:txBody>
                  <a:tcPr marL="38320" marR="38320" marT="0" marB="0" anchor="ctr"/>
                </a:tc>
                <a:extLst>
                  <a:ext uri="{0D108BD9-81ED-4DB2-BD59-A6C34878D82A}">
                    <a16:rowId xmlns:a16="http://schemas.microsoft.com/office/drawing/2014/main" val="10006"/>
                  </a:ext>
                </a:extLst>
              </a:tr>
            </a:tbl>
          </a:graphicData>
        </a:graphic>
      </p:graphicFrame>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26630"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r>
              <a:rPr lang="en-GB" sz="600" b="1" i="0" dirty="0" smtClean="0">
                <a:solidFill>
                  <a:srgbClr val="000000"/>
                </a:solidFill>
                <a:latin typeface="Arial" pitchFamily="18" charset="0"/>
              </a:rPr>
              <a:t>&gt;</a:t>
            </a:r>
            <a:r>
              <a:rPr lang="en-GB" sz="600" b="1" i="0" dirty="0" smtClean="0">
                <a:solidFill>
                  <a:srgbClr val="9BBB59"/>
                </a:solidFill>
                <a:latin typeface="Arial" pitchFamily="18" charset="0"/>
              </a:rPr>
              <a:t> Environmental permits</a:t>
            </a:r>
          </a:p>
        </p:txBody>
      </p:sp>
      <p:pic>
        <p:nvPicPr>
          <p:cNvPr id="2663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extLst>
              <p:ext uri="{D42A27DB-BD31-4B8C-83A1-F6EECF244321}">
                <p14:modId xmlns:p14="http://schemas.microsoft.com/office/powerpoint/2010/main" val="3907765903"/>
              </p:ext>
            </p:extLst>
          </p:nvPr>
        </p:nvGraphicFramePr>
        <p:xfrm>
          <a:off x="0" y="1844675"/>
          <a:ext cx="9144000" cy="3148012"/>
        </p:xfrm>
        <a:graphic>
          <a:graphicData uri="http://schemas.openxmlformats.org/drawingml/2006/table">
            <a:tbl>
              <a:tblPr>
                <a:tableStyleId>{5C22544A-7EE6-4342-B048-85BDC9FD1C3A}</a:tableStyleId>
              </a:tblPr>
              <a:tblGrid>
                <a:gridCol w="2411759">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5076057">
                  <a:extLst>
                    <a:ext uri="{9D8B030D-6E8A-4147-A177-3AD203B41FA5}">
                      <a16:colId xmlns:a16="http://schemas.microsoft.com/office/drawing/2014/main" val="20002"/>
                    </a:ext>
                  </a:extLst>
                </a:gridCol>
              </a:tblGrid>
              <a:tr h="787003">
                <a:tc rowSpan="4">
                  <a:txBody>
                    <a:bodyPr/>
                    <a:lstStyle/>
                    <a:p>
                      <a:pPr algn="ctr" fontAlgn="ctr"/>
                      <a:r>
                        <a:rPr lang="en-GB" sz="1200" b="1" i="0" u="none" dirty="0" smtClean="0">
                          <a:solidFill>
                            <a:srgbClr val="FFFFFF"/>
                          </a:solidFill>
                          <a:latin typeface="Arial" pitchFamily="18" charset="0"/>
                        </a:rPr>
                        <a:t>Water conditions</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water abstraction</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en-GB" sz="1200" b="1" i="0" u="none" dirty="0" smtClean="0">
                          <a:solidFill>
                            <a:srgbClr val="FFFFFF"/>
                          </a:solidFill>
                          <a:latin typeface="Arial" pitchFamily="18" charset="0"/>
                        </a:rPr>
                        <a:t> wastewater</a:t>
                      </a: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4">
                  <a:txBody>
                    <a:bodyPr/>
                    <a:lstStyle/>
                    <a:p>
                      <a:pPr algn="ctr" fontAlgn="ctr"/>
                      <a:r>
                        <a:rPr lang="en-GB" sz="1200" b="0" i="0" u="none" dirty="0" smtClean="0">
                          <a:solidFill>
                            <a:srgbClr val="000000"/>
                          </a:solidFill>
                          <a:latin typeface="Arial" pitchFamily="18" charset="0"/>
                        </a:rPr>
                        <a:t>Water law permits</a:t>
                      </a: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indent="-171450" algn="l" fontAlgn="ctr">
                        <a:buFont typeface="Arial" panose="020B0604020202020204" pitchFamily="34" charset="0"/>
                        <a:buChar char="•"/>
                      </a:pPr>
                      <a:r>
                        <a:rPr lang="en-GB" sz="800" b="0" i="0" u="none" dirty="0" smtClean="0">
                          <a:solidFill>
                            <a:srgbClr val="000000"/>
                          </a:solidFill>
                          <a:latin typeface="Arial" pitchFamily="18" charset="0"/>
                          <a:hlinkClick r:id="rId4" action="ppaction://hlinksldjump"/>
                        </a:rPr>
                        <a:t>Water law permit for abstraction of surface or ground waters</a:t>
                      </a: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8700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endParaRPr 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5" action="ppaction://hlinksldjump"/>
                        </a:rPr>
                        <a:t>Water law permit for discharge of wastewater to the waters or to the ground</a:t>
                      </a: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8700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vMerge="1">
                  <a:txBody>
                    <a:bodyPr/>
                    <a:lstStyle/>
                    <a:p>
                      <a:pPr algn="ctr" fontAlgn="ctr"/>
                      <a:endParaRPr lang="pl-PL" sz="1200" b="0" i="0" u="none" strike="noStrike" dirty="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6" action="ppaction://hlinksldjump"/>
                        </a:rPr>
                        <a:t>Water law permit for construction of water installations</a:t>
                      </a: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8700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vMerge="1">
                  <a:txBody>
                    <a:bodyPr/>
                    <a:lstStyle/>
                    <a:p>
                      <a:pPr algn="ctr" fontAlgn="ctr"/>
                      <a:endParaRPr lang="pl-PL" sz="1200" b="0" i="0" u="none" strike="noStrike" dirty="0" smtClean="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7" action="ppaction://hlinksldjump"/>
                        </a:rPr>
                        <a:t>Water law permit for discharging, to sewer systems owned by other entities, industrial wastewater containing substances that are particularly harmful to the aquatic environment</a:t>
                      </a: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27666" name="Picture 2" descr="C:\+ GRAFIKA\+ Identyfikacja Wizualna\GDOS\GDOS_logo\na WWW\GDOS_logo_pion_p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3" descr="C:\+ GRAFIKA\+ LOGA\NFOŚiGW\logotyp-0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10"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p>
        </p:txBody>
      </p:sp>
      <p:pic>
        <p:nvPicPr>
          <p:cNvPr id="27675" name="Picture 6">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581914146"/>
              </p:ext>
            </p:extLst>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268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Water law permit for abstraction of surface or ground waters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According to the provisions of Water Law, abstraction of surface or ground water is a special use of waters which is subject to water law permit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7956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122.1.1 to be read in conjunction with Art. 124.8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126 - 128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131 - 132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140</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51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principle - </a:t>
                      </a: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istrict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 for, inter alia, water abstraction associated with projects that may always have a significant effect on the environment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Regional Water Management Board (RWMB) Director - if special use of water takes place, all or in part, in restricted access areas, unless otherwise provided by separate regulations.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7835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water law permit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competent authority grants a water law permit for</a:t>
                      </a:r>
                      <a:r>
                        <a:rPr lang="pl-PL" sz="600" b="0" i="0" u="none" dirty="0" smtClean="0">
                          <a:solidFill>
                            <a:srgbClr val="000000"/>
                          </a:solidFill>
                          <a:latin typeface="Arial" pitchFamily="18" charset="0"/>
                        </a:rPr>
                        <a:t> a</a:t>
                      </a:r>
                      <a:r>
                        <a:rPr lang="en-GB" sz="600" b="0" i="0" u="none" dirty="0" smtClean="0">
                          <a:solidFill>
                            <a:srgbClr val="000000"/>
                          </a:solidFill>
                          <a:latin typeface="Arial" pitchFamily="18" charset="0"/>
                        </a:rPr>
                        <a:t> definite time of maximum 20 years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418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336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 (along with documentation that is specified in the Water Law Art. 131.2-3)</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statement of water management conditions prepared according to Water Law Art.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description of the planned operations, written in plain language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13188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Parties to the proceedings in the award of  water law permit for abstraction of surface or ground water, are:</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the applicant who requests a water </a:t>
                      </a:r>
                      <a:r>
                        <a:rPr lang="en-GB" sz="600" b="0" i="0" u="none" dirty="0" smtClean="0">
                          <a:solidFill>
                            <a:srgbClr val="000000"/>
                          </a:solidFill>
                          <a:latin typeface="Arial" panose="020B0604020202020204" pitchFamily="34" charset="0"/>
                          <a:cs typeface="Arial" panose="020B0604020202020204" pitchFamily="34" charset="0"/>
                        </a:rPr>
                        <a:t>law</a:t>
                      </a:r>
                      <a:r>
                        <a:rPr lang="en-GB" sz="600" b="0" i="0" dirty="0" smtClean="0">
                          <a:latin typeface="Arial" panose="020B0604020202020204" pitchFamily="34" charset="0"/>
                          <a:cs typeface="Arial" panose="020B0604020202020204" pitchFamily="34" charset="0"/>
                        </a:rPr>
                        <a:t> permit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owner of the water</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owner of a water installation located within the range of the planned water use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holders of land located within the range of impact from the planned water use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those authorised to fish within the range of impact from the planned water use </a:t>
                      </a:r>
                    </a:p>
                    <a:p>
                      <a:pPr marL="800100" marR="0" lvl="1" indent="-342900" algn="just" defTabSz="914400" rtl="0" eaLnBrk="1" fontAlgn="base" latinLnBrk="0" hangingPunct="1">
                        <a:lnSpc>
                          <a:spcPct val="115000"/>
                        </a:lnSpc>
                        <a:spcBef>
                          <a:spcPts val="300"/>
                        </a:spcBef>
                        <a:spcAft>
                          <a:spcPct val="0"/>
                        </a:spcAft>
                        <a:buClrTx/>
                        <a:buSzTx/>
                        <a:buFont typeface="Arial" charset="0"/>
                        <a:buNone/>
                        <a:tabLst/>
                      </a:pPr>
                      <a:r>
                        <a:rPr lang="en-GB" sz="600" b="0" i="0" u="none" dirty="0" smtClean="0">
                          <a:solidFill>
                            <a:srgbClr val="000000"/>
                          </a:solidFill>
                          <a:latin typeface="Arial" pitchFamily="18" charset="0"/>
                        </a:rPr>
                        <a:t>The Parties may be notified of the decisions and other acts of public administration authorities by way of public notice or other public communication </a:t>
                      </a:r>
                      <a:r>
                        <a:rPr lang="pl-PL" sz="600" b="0" i="0" u="none" dirty="0" smtClean="0">
                          <a:solidFill>
                            <a:srgbClr val="000000"/>
                          </a:solidFill>
                          <a:latin typeface="Arial" pitchFamily="18" charset="0"/>
                        </a:rPr>
                        <a:t>format </a:t>
                      </a:r>
                      <a:r>
                        <a:rPr lang="en-GB" sz="600" b="0" i="0" u="none" dirty="0" smtClean="0">
                          <a:solidFill>
                            <a:srgbClr val="000000"/>
                          </a:solidFill>
                          <a:latin typeface="Arial" pitchFamily="18" charset="0"/>
                        </a:rPr>
                        <a:t>that is generally accepted in a particular locality, in accordance with CAP Art. 49.</a:t>
                      </a:r>
                    </a:p>
                    <a:p>
                      <a:pPr marL="800100" marR="0" lvl="1" indent="-342900" algn="just" defTabSz="914400" rtl="0" eaLnBrk="1" fontAlgn="base" latinLnBrk="0" hangingPunct="1">
                        <a:lnSpc>
                          <a:spcPct val="115000"/>
                        </a:lnSpc>
                        <a:spcBef>
                          <a:spcPts val="300"/>
                        </a:spcBef>
                        <a:spcAft>
                          <a:spcPct val="0"/>
                        </a:spcAft>
                        <a:buClrTx/>
                        <a:buSzTx/>
                        <a:buFont typeface="Arial" charset="0"/>
                        <a:buNone/>
                        <a:tabLst/>
                      </a:pPr>
                      <a:r>
                        <a:rPr kumimoji="0" lang="pl-PL" altLang="en-US" sz="600" b="0" i="0" u="none" strike="noStrike" cap="none" normalizeH="0" baseline="0" dirty="0" smtClean="0">
                          <a:ln>
                            <a:noFill/>
                          </a:ln>
                          <a:solidFill>
                            <a:srgbClr val="000000"/>
                          </a:solidFill>
                          <a:effectLst/>
                          <a:latin typeface="Arial" charset="0"/>
                          <a:cs typeface="Arial" charset="0"/>
                        </a:rPr>
                        <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2870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law permits</a:t>
            </a:r>
          </a:p>
        </p:txBody>
      </p:sp>
      <p:pic>
        <p:nvPicPr>
          <p:cNvPr id="2871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777169529"/>
              </p:ext>
            </p:extLst>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8748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Water law permit for discharge of wastewater to the waters or to the ground</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Wastewater discharge to the waters or to the ground is subject to water law permit. Discharged wastewater must be properly treated.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1022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37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122.1.1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126 - 128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131 - 132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140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Wastewater Ordinance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218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principle - </a:t>
                      </a: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istrict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 for water abstraction associated with projects that may always have a significant effect on the environment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RWMB Director - if special use of water takes place, all or in part, in restricted access areas, unless otherwise provided by separate regulations.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6335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water law permit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competent authority grants a water law permit for a definite time of maximum 10 years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916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269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 (along with documentation that is specified in the Water Law Art. 131.2-3)</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statement of water management conditions prepared according to Water Law Art.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description of the planned operations, written in plain language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13264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Parties to the proceedings in the award of  water law permit for discharge of wastewater to the waters or to the ground, are:</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the applicant who requests a water </a:t>
                      </a:r>
                      <a:r>
                        <a:rPr lang="en-GB" sz="600" b="0" i="0" u="none" dirty="0" smtClean="0">
                          <a:solidFill>
                            <a:srgbClr val="000000"/>
                          </a:solidFill>
                          <a:latin typeface="Arial" panose="020B0604020202020204" pitchFamily="34" charset="0"/>
                          <a:cs typeface="Arial" panose="020B0604020202020204" pitchFamily="34" charset="0"/>
                        </a:rPr>
                        <a:t>law</a:t>
                      </a:r>
                      <a:r>
                        <a:rPr lang="en-GB" sz="600" b="0" i="0" dirty="0" smtClean="0">
                          <a:latin typeface="Arial" panose="020B0604020202020204" pitchFamily="34" charset="0"/>
                          <a:cs typeface="Arial" panose="020B0604020202020204" pitchFamily="34" charset="0"/>
                        </a:rPr>
                        <a:t> permit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owner of the water</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owner of a water installation located within the range of the planned water use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holders of land located within the range of impact from the planned water use</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those authorised to fish within the range of impact from the planned water use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Parties may be notified of the decisions and other acts of public administration authorities by way of public notice or other public communication </a:t>
                      </a:r>
                      <a:r>
                        <a:rPr lang="pl-PL" sz="600" b="0" i="0" u="none" dirty="0" smtClean="0">
                          <a:solidFill>
                            <a:srgbClr val="000000"/>
                          </a:solidFill>
                          <a:latin typeface="Arial" pitchFamily="18" charset="0"/>
                        </a:rPr>
                        <a:t>format</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that is generally accepted in a particular locality, in accordance with CAP Art. 49.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2973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law permits</a:t>
            </a:r>
          </a:p>
        </p:txBody>
      </p:sp>
      <p:pic>
        <p:nvPicPr>
          <p:cNvPr id="2973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878925684"/>
              </p:ext>
            </p:extLst>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1894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Water law permit for construction of water installations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Construction of, for example, on-site water well or other facilities for abstraction of surface or ground water, including water facilities intended for wastewater discharge, is subject to water law permit.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9432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9.1.19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122.1.3</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126 - 128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131 - 132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140</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5982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principle - </a:t>
                      </a: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istrict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 for, inter alia, water abstraction associated with projects that may always have a significant effect on the environment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RWMB Director - if special use of water or construction of water facilities, takes place, all or in part, in restricted access areas, unless otherwise provided by separate regulations.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64154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water law permit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permit granted by the competent authority; the term of permit validity is not specified for water installations.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092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0074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 (along with documentation that is specified in the Water Law Art. 131.2-3)</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statement of water management conditions or the design of water installations, made according to Water Law Art.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description of the planned operations, written in plain language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11964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Parties to the proceedings in the award of  water law permit for construction of water installations, are:</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the applicant who requests a water </a:t>
                      </a:r>
                      <a:r>
                        <a:rPr lang="en-GB" sz="600" b="0" i="0" u="none" dirty="0" smtClean="0">
                          <a:solidFill>
                            <a:srgbClr val="000000"/>
                          </a:solidFill>
                          <a:latin typeface="Arial" panose="020B0604020202020204" pitchFamily="34" charset="0"/>
                          <a:cs typeface="Arial" panose="020B0604020202020204" pitchFamily="34" charset="0"/>
                        </a:rPr>
                        <a:t>law</a:t>
                      </a:r>
                      <a:r>
                        <a:rPr lang="en-GB" sz="600" b="0" i="0" dirty="0" smtClean="0">
                          <a:latin typeface="Arial" panose="020B0604020202020204" pitchFamily="34" charset="0"/>
                          <a:cs typeface="Arial" panose="020B0604020202020204" pitchFamily="34" charset="0"/>
                        </a:rPr>
                        <a:t> permit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owner of the water</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owner of existing water installation located within the range of impact from the planned water installations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holder of land located within the range of impact from the planned water installations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those authorised to fish within the range of impact from the planned water installations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The Parties may be notified of the decisions and other acts of public administration authorities by way of public notice or other public communication</a:t>
                      </a:r>
                      <a:r>
                        <a:rPr lang="pl-PL" sz="600" b="0" i="0" u="none" dirty="0" smtClean="0">
                          <a:solidFill>
                            <a:srgbClr val="000000"/>
                          </a:solidFill>
                          <a:latin typeface="Arial" pitchFamily="18" charset="0"/>
                        </a:rPr>
                        <a:t> format</a:t>
                      </a:r>
                      <a:r>
                        <a:rPr lang="en-GB" sz="600" b="0" i="0" u="none" dirty="0" smtClean="0">
                          <a:solidFill>
                            <a:srgbClr val="000000"/>
                          </a:solidFill>
                          <a:latin typeface="Arial" pitchFamily="18" charset="0"/>
                        </a:rPr>
                        <a:t> that is generally accepted in a particular locality, in accordance with CAP Art. 49.</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075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law permits</a:t>
            </a:r>
          </a:p>
        </p:txBody>
      </p:sp>
      <p:pic>
        <p:nvPicPr>
          <p:cNvPr id="3076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3459376231"/>
              </p:ext>
            </p:extLst>
          </p:nvPr>
        </p:nvGraphicFramePr>
        <p:xfrm>
          <a:off x="0" y="333375"/>
          <a:ext cx="9144000" cy="5975349"/>
        </p:xfrm>
        <a:graphic>
          <a:graphicData uri="http://schemas.openxmlformats.org/drawingml/2006/table">
            <a:tbl>
              <a:tblPr>
                <a:tableStyleId>{5C22544A-7EE6-4342-B048-85BDC9FD1C3A}</a:tableStyleId>
              </a:tblPr>
              <a:tblGrid>
                <a:gridCol w="2411759">
                  <a:extLst>
                    <a:ext uri="{9D8B030D-6E8A-4147-A177-3AD203B41FA5}">
                      <a16:colId xmlns:a16="http://schemas.microsoft.com/office/drawing/2014/main" val="20000"/>
                    </a:ext>
                  </a:extLst>
                </a:gridCol>
                <a:gridCol w="6732241">
                  <a:extLst>
                    <a:ext uri="{9D8B030D-6E8A-4147-A177-3AD203B41FA5}">
                      <a16:colId xmlns:a16="http://schemas.microsoft.com/office/drawing/2014/main" val="20001"/>
                    </a:ext>
                  </a:extLst>
                </a:gridCol>
              </a:tblGrid>
              <a:tr h="749307">
                <a:tc>
                  <a:txBody>
                    <a:bodyPr/>
                    <a:lstStyle/>
                    <a:p>
                      <a:pPr algn="ctr" fontAlgn="ctr"/>
                      <a:r>
                        <a:rPr lang="en-GB" sz="1200" b="1" i="0" u="none" dirty="0" smtClean="0">
                          <a:solidFill>
                            <a:srgbClr val="FFFFFF"/>
                          </a:solidFill>
                          <a:latin typeface="Arial" pitchFamily="18" charset="0"/>
                        </a:rPr>
                        <a:t>Preliminaries</a:t>
                      </a:r>
                    </a:p>
                  </a:txBody>
                  <a:tcPr marL="4785" marR="4785" marT="4784"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en-GB" sz="800" b="0" i="0" u="none" dirty="0" smtClean="0">
                          <a:solidFill>
                            <a:srgbClr val="000000"/>
                          </a:solidFill>
                          <a:latin typeface="Arial" pitchFamily="18" charset="0"/>
                          <a:hlinkClick r:id="rId4" action="ppaction://hlinksldjump"/>
                        </a:rPr>
                        <a:t>Announcement on the planned </a:t>
                      </a:r>
                      <a:r>
                        <a:rPr lang="pl-PL" sz="800" b="0" i="0" u="none" dirty="0" smtClean="0">
                          <a:solidFill>
                            <a:srgbClr val="000000"/>
                          </a:solidFill>
                          <a:latin typeface="Arial" pitchFamily="18" charset="0"/>
                          <a:hlinkClick r:id="rId4" action="ppaction://hlinksldjump"/>
                        </a:rPr>
                        <a:t>blocks</a:t>
                      </a:r>
                      <a:r>
                        <a:rPr lang="en-GB" sz="800" b="0" i="0" u="none" dirty="0" smtClean="0">
                          <a:solidFill>
                            <a:srgbClr val="000000"/>
                          </a:solidFill>
                          <a:latin typeface="Arial" pitchFamily="18" charset="0"/>
                          <a:hlinkClick r:id="rId4" action="ppaction://hlinksldjump"/>
                        </a:rPr>
                        <a:t> and pre-tendering procedures</a:t>
                      </a:r>
                      <a:r>
                        <a:rPr lang="en-GB" sz="800" b="0" i="0" u="none" dirty="0" smtClean="0">
                          <a:solidFill>
                            <a:srgbClr val="000000"/>
                          </a:solidFill>
                          <a:latin typeface="Arial" pitchFamily="18" charset="0"/>
                        </a:rPr>
                        <a:t>	</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79507">
                <a:tc>
                  <a:txBody>
                    <a:bodyPr/>
                    <a:lstStyle/>
                    <a:p>
                      <a:pPr algn="ctr" fontAlgn="ctr"/>
                      <a:r>
                        <a:rPr lang="en-GB" sz="1200" b="1" i="0" u="none" dirty="0" smtClean="0">
                          <a:solidFill>
                            <a:srgbClr val="FFFFFF"/>
                          </a:solidFill>
                          <a:latin typeface="Arial" pitchFamily="18" charset="0"/>
                        </a:rPr>
                        <a:t>Eligibility procedure</a:t>
                      </a: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en-GB" sz="800" b="0" i="0" u="none" dirty="0" smtClean="0">
                          <a:solidFill>
                            <a:srgbClr val="000000"/>
                          </a:solidFill>
                          <a:latin typeface="Arial" pitchFamily="18" charset="0"/>
                          <a:hlinkClick r:id="rId5" action="ppaction://hlinksldjump"/>
                        </a:rPr>
                        <a:t>Eligibility procedure</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49307">
                <a:tc rowSpan="5">
                  <a:txBody>
                    <a:bodyPr/>
                    <a:lstStyle/>
                    <a:p>
                      <a:pPr algn="ctr" fontAlgn="ctr"/>
                      <a:r>
                        <a:rPr lang="en-GB" sz="1200" b="1" i="0" u="none" dirty="0" smtClean="0">
                          <a:solidFill>
                            <a:srgbClr val="FFFFFF"/>
                          </a:solidFill>
                          <a:latin typeface="Arial" pitchFamily="18" charset="0"/>
                        </a:rPr>
                        <a:t>Tendering procedure</a:t>
                      </a: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l" fontAlgn="b"/>
                      <a:r>
                        <a:rPr lang="en-GB" sz="800" b="0" i="0" u="none" dirty="0" smtClean="0">
                          <a:solidFill>
                            <a:srgbClr val="000000"/>
                          </a:solidFill>
                          <a:latin typeface="Arial" pitchFamily="18" charset="0"/>
                          <a:hlinkClick r:id="rId6" action="ppaction://hlinksldjump"/>
                        </a:rPr>
                        <a:t>Tender announcement at  Of. J. of EU and Environment Ministry's Public Information Bulletin (PIB)</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9307">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7" action="ppaction://hlinksldjump"/>
                        </a:rPr>
                        <a:t>Submission of tendering proposals</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9307">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8" action="ppaction://hlinksldjump"/>
                        </a:rPr>
                        <a:t>Concession award</a:t>
                      </a:r>
                    </a:p>
                    <a:p>
                      <a:pPr algn="l" fontAlgn="ct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9307">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9" action="ppaction://hlinksldjump"/>
                        </a:rPr>
                        <a:t>Award of an independent concession for production of hydrocarbons from a </a:t>
                      </a:r>
                      <a:r>
                        <a:rPr lang="pl-PL" sz="800" b="0" i="0" u="none" dirty="0" err="1" smtClean="0">
                          <a:solidFill>
                            <a:srgbClr val="000000"/>
                          </a:solidFill>
                          <a:latin typeface="Arial" pitchFamily="18" charset="0"/>
                          <a:hlinkClick r:id="rId9" action="ppaction://hlinksldjump"/>
                        </a:rPr>
                        <a:t>reservoir</a:t>
                      </a:r>
                      <a:endParaRPr lang="en-GB" sz="800" b="0" i="0" u="none" dirty="0" smtClean="0">
                        <a:solidFill>
                          <a:srgbClr val="000000"/>
                        </a:solidFill>
                        <a:latin typeface="Arial" pitchFamily="18" charset="0"/>
                        <a:hlinkClick r:id="rId9" action="ppaction://hlinksldjump"/>
                      </a:endParaRPr>
                    </a:p>
                    <a:p>
                      <a:pPr algn="l" fontAlgn="ct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49307">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0" action="ppaction://hlinksldjump"/>
                        </a:rPr>
                        <a:t>Mining usufruct granting</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4120" name="Picture 2" descr="C:\+ GRAFIKA\+ Identyfikacja Wizualna\GDOS\GDOS_logo\na WWW\GDOS_logo_pion_pn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3" descr="C:\+ GRAFIKA\+ LOGA\NFOŚiGW\logotyp-07.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24"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0"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129" name="Picture 6">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709937137"/>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039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Water law permit for discharging, to sewer systems owned by other entities, industrial wastewater containing substances that are particularly harmful to the aquatic environment</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 water law permit is required, if industrial wastewater containing substances that are particularly harmful to the environment is discharged to sewer systems owned by other entities. Discharged wastewater must be properly treated.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3107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122.1.10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126 - 128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131 - 132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140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particularly harmful substances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compliance with obligations of industrial wastewater </a:t>
                      </a:r>
                      <a:r>
                        <a:rPr lang="pl-PL" sz="600" b="0" i="0" u="none" dirty="0" err="1" smtClean="0">
                          <a:solidFill>
                            <a:srgbClr val="000000"/>
                          </a:solidFill>
                          <a:latin typeface="Arial" pitchFamily="18" charset="0"/>
                        </a:rPr>
                        <a:t>producers</a:t>
                      </a:r>
                      <a:endParaRPr lang="en-GB" sz="600" b="0" i="0" u="none" dirty="0" smtClean="0">
                        <a:solidFill>
                          <a:srgbClr val="000000"/>
                        </a:solidFill>
                        <a:latin typeface="Arial" pitchFamily="18"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52599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 for discharge of industrial wastewater containing substances that are particularly harmful to the aquatic environment, associated with projects that may always have a significant effect on the environment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ea typeface="SimSun" pitchFamily="2" charset="-122"/>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62577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water law permit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grants a water law permit for a definite time of maximum 4 years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46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1314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statement of water management conditions prepared according to Water Law Art. 132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description of the planned operations, written in plain language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consent made in writing by the owner of sewer facilities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28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Key parties to the proceedings are: the applicant and the owner of sewer facilities that are to receive industrial wastewater containing substances that are particularly harmful to the aquatic environment.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177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law permits</a:t>
            </a:r>
          </a:p>
        </p:txBody>
      </p:sp>
      <p:pic>
        <p:nvPicPr>
          <p:cNvPr id="3178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422525821"/>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2465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Decision to release from the prohibition to perform works or other operations in high flood risk areas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principle, it is prohibited to deliver in particularly high flood risk areas any works and operations that adversely affect flood prevention or aggravate the risk of flood. A release from the above mentioned prohibitions is possible solely by way of administrative decision made by RWMB Director.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7516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881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40.1.3 read in conjunction with Art. 40.3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851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RWMB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competent Maritime Office with regard to coastal belt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530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is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RWMB Director grants a decision on the release from the prohibition to perform the works and other operations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4155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06708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characteristics of the planned operations including key technical data and a description of the planned technology of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topographic map with the layout of planned facilities and works marked and, if necessary, hydraulic and hydrological calculations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623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Key parties to the proceedings are: the applicant, water owner and the owner of flood d</a:t>
                      </a:r>
                      <a:r>
                        <a:rPr lang="pl-PL" sz="600" b="0" i="0" u="none" dirty="0" smtClean="0">
                          <a:solidFill>
                            <a:srgbClr val="000000"/>
                          </a:solidFill>
                          <a:latin typeface="Arial" pitchFamily="18" charset="0"/>
                        </a:rPr>
                        <a:t>i</a:t>
                      </a:r>
                      <a:r>
                        <a:rPr lang="en-GB" sz="600" b="0" i="0" u="none" dirty="0" err="1" smtClean="0">
                          <a:solidFill>
                            <a:srgbClr val="000000"/>
                          </a:solidFill>
                          <a:latin typeface="Arial" pitchFamily="18" charset="0"/>
                        </a:rPr>
                        <a:t>ke</a:t>
                      </a:r>
                      <a:r>
                        <a:rPr lang="en-GB" sz="600" b="0" i="0" u="none" dirty="0" smtClean="0">
                          <a:solidFill>
                            <a:srgbClr val="000000"/>
                          </a:solidFill>
                          <a:latin typeface="Arial" pitchFamily="18" charset="0"/>
                        </a:rPr>
                        <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280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p>
        </p:txBody>
      </p:sp>
      <p:pic>
        <p:nvPicPr>
          <p:cNvPr id="3280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559538882"/>
              </p:ext>
            </p:extLst>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558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Decision to release from the prohibition to build erected structures, dig wells, ponds, holes or ditches closer than 50 m to the landside berm of a dike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principle, it is prohibited to build erected structures, dig wells, ponds, holes or ditches closer than 50 m to the landside berm of a dike in order to ensure that the dykes are tight and stable. Only the Provincial Assembly Speaker may release from that obligation by way of an administrative decision.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83936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 Law Art. 88n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753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Local Assembly Speaker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1046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is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Provincial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grants the decision on the release from the prohibition to perform the works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62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196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characteristics of the planned operations including key technical data and a description of the planned technology of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topographic map with the layout of the planned works marked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43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Key parties to the proceedings are: the applicant, water owner and the owner of flood d</a:t>
                      </a:r>
                      <a:r>
                        <a:rPr lang="pl-PL" sz="600" b="0" i="0" u="none" dirty="0" smtClean="0">
                          <a:solidFill>
                            <a:srgbClr val="000000"/>
                          </a:solidFill>
                          <a:latin typeface="Arial" pitchFamily="18" charset="0"/>
                        </a:rPr>
                        <a:t>i</a:t>
                      </a:r>
                      <a:r>
                        <a:rPr lang="en-GB" sz="600" b="0" i="0" u="none" dirty="0" err="1" smtClean="0">
                          <a:solidFill>
                            <a:srgbClr val="000000"/>
                          </a:solidFill>
                          <a:latin typeface="Arial" pitchFamily="18" charset="0"/>
                        </a:rPr>
                        <a:t>ke</a:t>
                      </a:r>
                      <a:endParaRPr lang="en-GB" sz="600" b="0" i="0" u="none" dirty="0" smtClean="0">
                        <a:solidFill>
                          <a:srgbClr val="000000"/>
                        </a:solidFill>
                        <a:latin typeface="Arial" pitchFamily="18"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382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p>
        </p:txBody>
      </p:sp>
      <p:pic>
        <p:nvPicPr>
          <p:cNvPr id="3383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549348746"/>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417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Connection to a water supply or sewer system of a water </a:t>
                      </a:r>
                      <a:r>
                        <a:rPr lang="pl-PL" sz="600" b="1" i="0" u="none" dirty="0" smtClean="0">
                          <a:solidFill>
                            <a:srgbClr val="FFFFFF"/>
                          </a:solidFill>
                          <a:latin typeface="Arial" pitchFamily="18" charset="0"/>
                        </a:rPr>
                        <a:t>/</a:t>
                      </a:r>
                      <a:r>
                        <a:rPr lang="pl-PL" sz="600" b="1" i="0" u="none" dirty="0" err="1" smtClean="0">
                          <a:solidFill>
                            <a:srgbClr val="FFFFFF"/>
                          </a:solidFill>
                          <a:latin typeface="Arial" pitchFamily="18" charset="0"/>
                        </a:rPr>
                        <a:t>sewer</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utility</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Connecting to the water supply/sewer system of a local utility or to the rural water supply network is a potential approach to ensuring water supply Normally, water utilities also provide wastewater disposal services. This is the most convenient solution, but prospection and exploration operations are usually conducted in areas that are not equipped with water supply/wastewater infrastructure.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1454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Collective Water Supply Act Art. 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Collective Water Supply Act Art. 10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Collective Water Supply Act Art. 15.2-3</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Collective Water Supply Act Art. 19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Collective Water Supply Act Art. 20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Wastewater Ordinance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compliance with obligations of industrial wastewater </a:t>
                      </a:r>
                      <a:r>
                        <a:rPr lang="pl-PL" sz="600" b="0" i="0" u="none" dirty="0" err="1" smtClean="0">
                          <a:solidFill>
                            <a:srgbClr val="000000"/>
                          </a:solidFill>
                          <a:latin typeface="Arial" pitchFamily="18" charset="0"/>
                        </a:rPr>
                        <a:t>producers</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ct val="0"/>
                        </a:spcBef>
                        <a:spcAft>
                          <a:spcPts val="1000"/>
                        </a:spcAft>
                        <a:buClrTx/>
                        <a:buSzTx/>
                        <a:buFont typeface="Symbol" pitchFamily="18" charset="2"/>
                        <a:buChar char=""/>
                        <a:tabLst/>
                      </a:pPr>
                      <a:endParaRPr kumimoji="0" lang="en-US"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3059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a:t>
                      </a:r>
                      <a:r>
                        <a:rPr lang="pl-PL" sz="600" b="0" i="0" u="none" dirty="0" err="1" smtClean="0">
                          <a:solidFill>
                            <a:srgbClr val="000000"/>
                          </a:solidFill>
                          <a:latin typeface="Arial" pitchFamily="18" charset="0"/>
                        </a:rPr>
                        <a:t>sewer</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utility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48362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0" i="0" u="none" dirty="0" smtClean="0">
                          <a:solidFill>
                            <a:srgbClr val="000000"/>
                          </a:solidFill>
                          <a:latin typeface="Arial" pitchFamily="18" charset="0"/>
                        </a:rPr>
                        <a:t>Delivery of the procedure may vary from one commune to another where the entrepreneur applies for connection to the network of a local water/wastewater utility. Therefore, it is recommended to contact the selected water/sewer utility in order to get more specific information about the required documents.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kern="1200" dirty="0" smtClean="0">
                          <a:solidFill>
                            <a:srgbClr val="000000"/>
                          </a:solidFill>
                          <a:latin typeface="Arial" pitchFamily="18" charset="0"/>
                          <a:ea typeface="+mn-ea"/>
                          <a:cs typeface="+mn-cs"/>
                        </a:rPr>
                        <a:t>t</a:t>
                      </a:r>
                      <a:r>
                        <a:rPr lang="en-GB" sz="600" b="0" i="0" u="none" kern="1200" dirty="0" smtClean="0">
                          <a:solidFill>
                            <a:srgbClr val="000000"/>
                          </a:solidFill>
                          <a:latin typeface="Arial" pitchFamily="18" charset="0"/>
                          <a:ea typeface="+mn-ea"/>
                          <a:cs typeface="+mn-cs"/>
                        </a:rPr>
                        <a:t>he investor</a:t>
                      </a:r>
                      <a:r>
                        <a:rPr lang="pl-PL" sz="600" b="0" i="0" u="none" kern="1200" dirty="0" smtClean="0">
                          <a:solidFill>
                            <a:srgbClr val="000000"/>
                          </a:solidFill>
                          <a:latin typeface="Arial" pitchFamily="18" charset="0"/>
                          <a:ea typeface="+mn-ea"/>
                          <a:cs typeface="+mn-cs"/>
                        </a:rPr>
                        <a:t> </a:t>
                      </a:r>
                      <a:r>
                        <a:rPr lang="en-GB" sz="600" b="0" i="0" u="none" kern="1200" dirty="0" smtClean="0">
                          <a:solidFill>
                            <a:srgbClr val="000000"/>
                          </a:solidFill>
                          <a:latin typeface="Arial" pitchFamily="18" charset="0"/>
                          <a:ea typeface="+mn-ea"/>
                          <a:cs typeface="+mn-cs"/>
                        </a:rPr>
                        <a:t>submits the request for specification of technical conditions for connection to the water supply or sewer system</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upon receiving the specification of technical conditions the investor should select the designer of water supply and/or sewer service connection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the request for agreeing the technical documentation of water or sewer service connection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water supply/sew</a:t>
                      </a:r>
                      <a:r>
                        <a:rPr lang="pl-PL" sz="600" b="0" i="0" u="none" kern="1200" dirty="0" smtClean="0">
                          <a:solidFill>
                            <a:srgbClr val="000000"/>
                          </a:solidFill>
                          <a:latin typeface="Arial" pitchFamily="18" charset="0"/>
                          <a:ea typeface="+mn-ea"/>
                          <a:cs typeface="+mn-cs"/>
                        </a:rPr>
                        <a:t>er</a:t>
                      </a:r>
                      <a:r>
                        <a:rPr lang="en-GB" sz="600" b="0" i="0" u="none" kern="1200" dirty="0" smtClean="0">
                          <a:solidFill>
                            <a:srgbClr val="000000"/>
                          </a:solidFill>
                          <a:latin typeface="Arial" pitchFamily="18" charset="0"/>
                          <a:ea typeface="+mn-ea"/>
                          <a:cs typeface="+mn-cs"/>
                        </a:rPr>
                        <a:t> utility shall agree the service connection technical documentation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construction of water or sewage service connection does not require a BP nor notification (see data sheet for "Construction of service connections”</a:t>
                      </a:r>
                      <a:r>
                        <a:rPr lang="pl-PL" sz="600" b="0" i="0" u="none" kern="1200" dirty="0" smtClean="0">
                          <a:solidFill>
                            <a:srgbClr val="000000"/>
                          </a:solidFill>
                          <a:latin typeface="Arial" pitchFamily="18" charset="0"/>
                          <a:ea typeface="+mn-ea"/>
                          <a:cs typeface="+mn-cs"/>
                        </a:rPr>
                        <a:t>}</a:t>
                      </a:r>
                      <a:endParaRPr lang="en-GB" sz="600" b="0" i="0" u="none" kern="1200" dirty="0" smtClean="0">
                        <a:solidFill>
                          <a:srgbClr val="000000"/>
                        </a:solidFill>
                        <a:latin typeface="Arial" pitchFamily="18" charset="0"/>
                        <a:ea typeface="+mn-ea"/>
                        <a:cs typeface="+mn-cs"/>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upon building a water or sewer service connection and its commissioning by water/sewer utility (attested by </a:t>
                      </a:r>
                      <a:r>
                        <a:rPr lang="pl-PL" sz="600" b="0" i="0" u="none" kern="1200" dirty="0" smtClean="0">
                          <a:solidFill>
                            <a:srgbClr val="000000"/>
                          </a:solidFill>
                          <a:latin typeface="Arial" pitchFamily="18" charset="0"/>
                          <a:ea typeface="+mn-ea"/>
                          <a:cs typeface="+mn-cs"/>
                        </a:rPr>
                        <a:t>a </a:t>
                      </a:r>
                      <a:r>
                        <a:rPr lang="en-GB" sz="600" b="0" i="0" u="none" kern="1200" dirty="0" smtClean="0">
                          <a:solidFill>
                            <a:srgbClr val="000000"/>
                          </a:solidFill>
                          <a:latin typeface="Arial" pitchFamily="18" charset="0"/>
                          <a:ea typeface="+mn-ea"/>
                          <a:cs typeface="+mn-cs"/>
                        </a:rPr>
                        <a:t>signed acceptance report), the investor will enter into water supply or wastewater dis</a:t>
                      </a:r>
                      <a:r>
                        <a:rPr lang="pl-PL" sz="600" b="0" i="0" u="none" kern="1200" dirty="0" err="1" smtClean="0">
                          <a:solidFill>
                            <a:srgbClr val="000000"/>
                          </a:solidFill>
                          <a:latin typeface="Arial" pitchFamily="18" charset="0"/>
                          <a:ea typeface="+mn-ea"/>
                          <a:cs typeface="+mn-cs"/>
                        </a:rPr>
                        <a:t>posal</a:t>
                      </a:r>
                      <a:r>
                        <a:rPr lang="en-GB" sz="600" b="0" i="0" u="none" kern="1200" dirty="0" smtClean="0">
                          <a:solidFill>
                            <a:srgbClr val="000000"/>
                          </a:solidFill>
                          <a:latin typeface="Arial" pitchFamily="18" charset="0"/>
                          <a:ea typeface="+mn-ea"/>
                          <a:cs typeface="+mn-cs"/>
                        </a:rPr>
                        <a:t> contract and agree the deadline for meter installation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2872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procedure may vary from one utility to another. It may take approx. 3 months to complete the procedure, assuming excellent communication with the utility and efficient drafting of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documents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1063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topographic map at 1:500; boundaries of the real property concerned should be marked on the map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and a copy of land register showing access road and location of the planned or existing facility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planning decision (LPS or PPPLD), if any held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document attesting a legal title to the real property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power of attorney/authorisation, if the investor does not appear in person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t</a:t>
                      </a:r>
                      <a:r>
                        <a:rPr lang="en-GB" sz="600" b="0" i="0" u="none" dirty="0" err="1" smtClean="0">
                          <a:solidFill>
                            <a:srgbClr val="000000"/>
                          </a:solidFill>
                          <a:latin typeface="Arial" pitchFamily="18" charset="0"/>
                        </a:rPr>
                        <a:t>wo</a:t>
                      </a:r>
                      <a:r>
                        <a:rPr lang="en-GB" sz="600" b="0" i="0" u="none" dirty="0" smtClean="0">
                          <a:solidFill>
                            <a:srgbClr val="000000"/>
                          </a:solidFill>
                          <a:latin typeface="Arial" pitchFamily="18" charset="0"/>
                        </a:rPr>
                        <a:t> or more copies of the as-built design of the water and/or sewer connection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specification of technical conditions obtained from the utility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152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applicant and the utility are the parties to the contract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485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p>
        </p:txBody>
      </p:sp>
      <p:pic>
        <p:nvPicPr>
          <p:cNvPr id="3485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779629331"/>
              </p:ext>
            </p:extLst>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29397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Decision on the conditions for delivery of earthworks that change the water conditions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decision is required if the project involves earthworks that may change water or water-soil conditions in areas that are specified by the law.</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7342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Nature Conservation Act Art. 118 - 118a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024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RDEP as the authority in charge of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decisions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GDEP as a cooperating authority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87291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earthwork notification to the competent RDEP; in the event of RDEP's objection the decision is required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Nature Conservation Act Art. 118a.2 and 118a.4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on the conditions of work delivery granted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13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4035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Nature Conservation Act Art. 118.2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documents attached to the request include, but are not limited to:</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a competent authority-attested copy of cadastral map and a land register excerpt showing the site of the planned operations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in case of activities that are referred to in Nature Conservation Act Art. 118.1-2 - a map showing data from records of water resources, land improvement facilities and improved land, as referred to in Water Law Art. 70.3</a:t>
                      </a:r>
                      <a:r>
                        <a:rPr lang="en-GB" sz="600" b="0" i="0" dirty="0" smtClean="0"/>
                        <a:t>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in case that is referred to in Nature Conservation Act Art. 118.9 - the report on project impact on a Natura 2000 site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authorisation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469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anose="020B0604020202020204" pitchFamily="34" charset="0"/>
                          <a:cs typeface="Arial" panose="020B0604020202020204" pitchFamily="34" charset="0"/>
                        </a:rPr>
                        <a:t>Applicant is the key party; the other parties are: the owner of the water, fishing district user, owners of real estates covered by operations that are referred to in Nature Conservation Act Art. 118.1.</a:t>
                      </a:r>
                      <a:r>
                        <a:rPr lang="en-GB" sz="600" b="0" i="0" dirty="0" smtClean="0">
                          <a:latin typeface="Arial" panose="020B0604020202020204" pitchFamily="34" charset="0"/>
                          <a:cs typeface="Arial" panose="020B0604020202020204" pitchFamily="34"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587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Water conditions; Water abstraction; Wastewater</a:t>
            </a:r>
          </a:p>
        </p:txBody>
      </p:sp>
      <p:pic>
        <p:nvPicPr>
          <p:cNvPr id="3588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193413644"/>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005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Issuing the</a:t>
                      </a:r>
                      <a:r>
                        <a:rPr lang="pl-PL" sz="600" b="1" i="0" u="none" dirty="0" smtClean="0">
                          <a:solidFill>
                            <a:srgbClr val="FFFFFF"/>
                          </a:solidFill>
                          <a:latin typeface="Arial" pitchFamily="18" charset="0"/>
                        </a:rPr>
                        <a:t> </a:t>
                      </a:r>
                      <a:r>
                        <a:rPr lang="en-GB" sz="600" b="1" i="0" u="none" dirty="0" err="1" smtClean="0">
                          <a:solidFill>
                            <a:srgbClr val="FFFFFF"/>
                          </a:solidFill>
                          <a:latin typeface="Arial" pitchFamily="18" charset="0"/>
                        </a:rPr>
                        <a:t>PPPLD</a:t>
                      </a:r>
                      <a:endParaRPr lang="en-GB" sz="600" b="1" i="0" u="none" dirty="0" smtClean="0">
                        <a:solidFill>
                          <a:srgbClr val="FFFFFF"/>
                        </a:solidFill>
                        <a:latin typeface="Arial"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the absence of LPS, location of a public purpose project is established under PPPLD.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9133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Planning Act Art. 50-54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719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acting in agreement with </a:t>
                      </a:r>
                      <a:r>
                        <a:rPr lang="pl-PL" sz="600" b="0" i="0" u="none" dirty="0" smtClean="0">
                          <a:solidFill>
                            <a:srgbClr val="000000"/>
                          </a:solidFill>
                          <a:latin typeface="Arial" pitchFamily="18" charset="0"/>
                        </a:rPr>
                        <a:t>p</a:t>
                      </a:r>
                      <a:r>
                        <a:rPr lang="en-GB" sz="600" b="0" i="0" u="none" dirty="0" err="1" smtClean="0">
                          <a:solidFill>
                            <a:srgbClr val="000000"/>
                          </a:solidFill>
                          <a:latin typeface="Arial" pitchFamily="18" charset="0"/>
                        </a:rPr>
                        <a:t>rovincial</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 for public purpose projects of national or provincial importance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 for public purpose projects of importance to a district or to a commune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 for public purpose projects located in restricted access areas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991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Planning Act Art. 52.2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PPPLD issued following necessary agreements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410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according to some lawyer's interpretations, the term of 65 days, as referred to in Planning Act Art. 51.2, may be regarded as the maximal one.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150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Planning Act Art. 52.2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 (if required)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PPPLD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11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Investor is the key party; other parties are: landowners or perpetual usufruct </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right</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holders </a:t>
                      </a:r>
                      <a:r>
                        <a:rPr lang="pl-PL" sz="600" b="0" i="0" u="none" dirty="0" smtClean="0">
                          <a:solidFill>
                            <a:srgbClr val="000000"/>
                          </a:solidFill>
                          <a:latin typeface="Arial" pitchFamily="18" charset="0"/>
                        </a:rPr>
                        <a:t>in </a:t>
                      </a:r>
                      <a:r>
                        <a:rPr lang="en-GB" sz="600" b="0" i="0" u="none" dirty="0" smtClean="0">
                          <a:solidFill>
                            <a:srgbClr val="000000"/>
                          </a:solidFill>
                          <a:latin typeface="Arial" pitchFamily="18" charset="0"/>
                        </a:rPr>
                        <a:t>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a:t>
                      </a:r>
                      <a:r>
                        <a:rPr lang="pl-PL" sz="600" b="0" i="0" u="none" dirty="0" err="1" smtClean="0">
                          <a:solidFill>
                            <a:srgbClr val="000000"/>
                          </a:solidFill>
                          <a:latin typeface="Arial" pitchFamily="18" charset="0"/>
                        </a:rPr>
                        <a:t>that</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is</a:t>
                      </a:r>
                      <a:r>
                        <a:rPr lang="pl-PL" sz="600" b="0" i="0" u="none" dirty="0" smtClean="0">
                          <a:solidFill>
                            <a:srgbClr val="000000"/>
                          </a:solidFill>
                          <a:latin typeface="Arial" pitchFamily="18" charset="0"/>
                        </a:rPr>
                        <a:t> </a:t>
                      </a:r>
                      <a:r>
                        <a:rPr lang="en-GB" sz="600" b="0" i="0" u="none" dirty="0" err="1" smtClean="0">
                          <a:solidFill>
                            <a:srgbClr val="000000"/>
                          </a:solidFill>
                          <a:latin typeface="Arial" pitchFamily="18" charset="0"/>
                        </a:rPr>
                        <a:t>ntended</a:t>
                      </a:r>
                      <a:r>
                        <a:rPr lang="en-GB" sz="600" b="0" i="0" u="none" dirty="0" smtClean="0">
                          <a:solidFill>
                            <a:srgbClr val="000000"/>
                          </a:solidFill>
                          <a:latin typeface="Arial" pitchFamily="18" charset="0"/>
                        </a:rPr>
                        <a:t> for development of a public purpose project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689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0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pic>
        <p:nvPicPr>
          <p:cNvPr id="3690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587303322"/>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0705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Issuing the </a:t>
                      </a:r>
                      <a:r>
                        <a:rPr lang="en-GB" sz="600" b="1" i="0" u="none" dirty="0" smtClean="0">
                          <a:solidFill>
                            <a:srgbClr val="FFFFFF"/>
                          </a:solidFill>
                          <a:latin typeface="Arial" panose="020B0604020202020204" pitchFamily="34" charset="0"/>
                          <a:cs typeface="Arial" panose="020B0604020202020204" pitchFamily="34" charset="0"/>
                        </a:rPr>
                        <a:t>LPS</a:t>
                      </a:r>
                      <a:r>
                        <a:rPr lang="en-GB" sz="600" b="0" i="0" dirty="0" smtClean="0">
                          <a:latin typeface="Arial" panose="020B0604020202020204" pitchFamily="34" charset="0"/>
                          <a:cs typeface="Arial" panose="020B0604020202020204" pitchFamily="34" charset="0"/>
                        </a:rPr>
                        <a:t> </a:t>
                      </a:r>
                      <a:r>
                        <a:rPr lang="en-GB" sz="600" b="0" i="0" dirty="0" smtClean="0">
                          <a:solidFill>
                            <a:schemeClr val="bg1"/>
                          </a:solidFill>
                          <a:latin typeface="Arial" panose="020B0604020202020204" pitchFamily="34" charset="0"/>
                          <a:cs typeface="Arial" panose="020B0604020202020204" pitchFamily="34" charset="0"/>
                        </a:rPr>
                        <a:t>decision</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the absence of PPPLD, a modification of</a:t>
                      </a:r>
                      <a:r>
                        <a:rPr lang="pl-PL" sz="600" b="1" i="0" u="none" dirty="0" smtClean="0">
                          <a:solidFill>
                            <a:srgbClr val="FFFFFF"/>
                          </a:solidFill>
                          <a:latin typeface="Arial" pitchFamily="18" charset="0"/>
                        </a:rPr>
                        <a:t> the</a:t>
                      </a:r>
                      <a:r>
                        <a:rPr lang="en-GB" sz="600" b="1" i="0" u="none" dirty="0" smtClean="0">
                          <a:solidFill>
                            <a:srgbClr val="FFFFFF"/>
                          </a:solidFill>
                          <a:latin typeface="Arial" pitchFamily="18" charset="0"/>
                        </a:rPr>
                        <a:t> intended land use consisting of development of an erected structure or of other construction works, as well as a change in the intended use of an erected structure or its part, requires - in principle - a </a:t>
                      </a:r>
                      <a:r>
                        <a:rPr lang="en-GB" sz="600" b="1" i="0" u="none" dirty="0" smtClean="0">
                          <a:solidFill>
                            <a:schemeClr val="bg1"/>
                          </a:solidFill>
                          <a:latin typeface="Arial" panose="020B0604020202020204" pitchFamily="34" charset="0"/>
                          <a:cs typeface="Arial" panose="020B0604020202020204" pitchFamily="34" charset="0"/>
                        </a:rPr>
                        <a:t>LPS</a:t>
                      </a:r>
                      <a:r>
                        <a:rPr lang="en-GB" sz="600" b="0" i="0" dirty="0" smtClean="0">
                          <a:solidFill>
                            <a:schemeClr val="bg1"/>
                          </a:solidFill>
                          <a:latin typeface="Arial" panose="020B0604020202020204" pitchFamily="34" charset="0"/>
                          <a:cs typeface="Arial" panose="020B0604020202020204" pitchFamily="34" charset="0"/>
                        </a:rPr>
                        <a:t> decision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546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Planning Act Art. 52.2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lang="en-GB" sz="600" b="0" i="0" u="none" dirty="0" smtClean="0">
                          <a:solidFill>
                            <a:srgbClr val="000000"/>
                          </a:solidFill>
                          <a:latin typeface="Arial" pitchFamily="18" charset="0"/>
                        </a:rPr>
                        <a:t>Planning Act Art. 53.3-5a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lang="en-GB" sz="600" b="0" i="0" u="none" dirty="0" smtClean="0">
                          <a:solidFill>
                            <a:srgbClr val="000000"/>
                          </a:solidFill>
                          <a:latin typeface="Arial" pitchFamily="18" charset="0"/>
                        </a:rPr>
                        <a:t>Planning Act Art. 54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defRPr/>
                      </a:pPr>
                      <a:r>
                        <a:rPr lang="en-GB" sz="600" b="0" i="0" u="none" dirty="0" smtClean="0">
                          <a:solidFill>
                            <a:srgbClr val="000000"/>
                          </a:solidFill>
                          <a:latin typeface="Arial" pitchFamily="18" charset="0"/>
                        </a:rPr>
                        <a:t>Planning Act Art. 59-61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Planning Act Art. 64.1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provisions of the Ordinance on the determination of requirements for new development and land management in the absence of a local planning scheme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760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upon agreeing with competent authorities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Province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 building-up conditions for restricted access areas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8627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Planning Act Art. 52.2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LPS issued following necessary agreements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56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9584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Planning Act Art. 52.2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 (if required)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LPS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35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Applicant/investor is the key party, landowners or perpetual usufruct holders of the</a:t>
                      </a:r>
                      <a:r>
                        <a:rPr lang="pl-PL" sz="600" b="0" i="0" u="none" dirty="0" smtClean="0">
                          <a:solidFill>
                            <a:srgbClr val="000000"/>
                          </a:solidFill>
                          <a:latin typeface="Arial" pitchFamily="18" charset="0"/>
                        </a:rPr>
                        <a:t> real</a:t>
                      </a:r>
                      <a:r>
                        <a:rPr lang="en-GB" sz="600" b="0" i="0" u="none" dirty="0" smtClean="0">
                          <a:solidFill>
                            <a:srgbClr val="000000"/>
                          </a:solidFill>
                          <a:latin typeface="Arial" pitchFamily="18" charset="0"/>
                        </a:rPr>
                        <a:t> property intended for project development are the other parties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792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pic>
        <p:nvPicPr>
          <p:cNvPr id="3792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633674206"/>
              </p:ext>
            </p:extLst>
          </p:nvPr>
        </p:nvGraphicFramePr>
        <p:xfrm>
          <a:off x="0" y="323850"/>
          <a:ext cx="9144000" cy="5985468"/>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2936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Obtaining the decision on road exit location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An exit from a public road can be made solely upon obtaining a decision that approves that exit location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6553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Act on Roads Art. 29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technical conditions that are to be met by public roads, paragraph 113.7</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10095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Road administrators: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 for local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District Board - for district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Province Board - for provincial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Director General of National Roads and Motorways - for national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City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 for roads located in cities with district rights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71695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decision enabling exit location is made for indefinite time but expires if the exit is not built within 3 years.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12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2320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orientation map with the project area marked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detailed plan at 1:1000 or 1:500 showing the planned exit location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from PPPLD (if available) or from LPS for the plot of land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document attesting to the legal title to the property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the decision granted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468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Applicant/investor is the party along with owners or perpetual usufruct right holders for land adjacent to the road with the planned exit.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894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pic>
        <p:nvPicPr>
          <p:cNvPr id="3895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75731598"/>
              </p:ext>
            </p:extLst>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2760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Decision enabling placement of installations in the roadway</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exceptional justified cases, erected structures or installations that are not associated with road management or vehicular traffic requirements may be located in the roadway solely upon consent of competent road administrator.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51587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Act on Roads Art. 39-40</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11615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Road administrators: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 for local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District Board - for district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anose="020B0604020202020204" pitchFamily="34" charset="0"/>
                          <a:cs typeface="Arial" panose="020B0604020202020204" pitchFamily="34" charset="0"/>
                        </a:rPr>
                        <a:t>Province Board - for provincial roads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anose="020B0604020202020204" pitchFamily="34" charset="0"/>
                          <a:cs typeface="Arial" panose="020B0604020202020204" pitchFamily="34" charset="0"/>
                        </a:rPr>
                        <a:t>Director General of National Roads and Motorways - for national roads</a:t>
                      </a:r>
                      <a:r>
                        <a:rPr lang="en-GB" sz="600" b="0" i="0" dirty="0" smtClean="0">
                          <a:latin typeface="Arial" panose="020B0604020202020204" pitchFamily="34" charset="0"/>
                          <a:cs typeface="Arial" panose="020B0604020202020204" pitchFamily="34" charset="0"/>
                        </a:rPr>
                        <a:t>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City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 for roads located in cities with district rights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9275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ecision</a:t>
                      </a:r>
                      <a:r>
                        <a:rPr lang="en-GB" sz="600" b="0" i="0" u="none" dirty="0" smtClean="0">
                          <a:solidFill>
                            <a:srgbClr val="000000"/>
                          </a:solidFill>
                          <a:latin typeface="Arial" pitchFamily="18" charset="0"/>
                        </a:rPr>
                        <a:t> enabling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placement of installations in the roadway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577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0078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a</a:t>
                      </a:r>
                      <a:r>
                        <a:rPr lang="en-GB" sz="600" b="0" i="0" u="none" dirty="0" smtClean="0">
                          <a:solidFill>
                            <a:srgbClr val="000000"/>
                          </a:solidFill>
                          <a:latin typeface="Arial" pitchFamily="18" charset="0"/>
                        </a:rPr>
                        <a:t> topographic map at 1:500 with precise location of installations in the roadway marked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from PPPLD (if available) or from LPS for the plot of land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original or attested copy of the power of attorney, including a proof of stamp duty payment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decision is exempted from stamp duty, but a fee is charged for roadway occupancy (Act on Roads Art. 40.3-13a)</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3886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applicant/investor is primarily the party.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3997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7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pic>
        <p:nvPicPr>
          <p:cNvPr id="3997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311969658"/>
              </p:ext>
            </p:extLst>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1998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Approval of a temporary road traffic scheme</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Introduction of a traffic scheme for a newly built road or a modification of traffic scheme for an exiting road is subject to approval by traffic management authority.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4686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Road Traffic Law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a:t>
                      </a:r>
                      <a:r>
                        <a:rPr lang="pl-PL" sz="600" b="0" i="0" u="none" dirty="0" smtClean="0">
                          <a:solidFill>
                            <a:srgbClr val="000000"/>
                          </a:solidFill>
                          <a:latin typeface="Arial" pitchFamily="18" charset="0"/>
                        </a:rPr>
                        <a:t> the</a:t>
                      </a:r>
                      <a:r>
                        <a:rPr lang="en-GB" sz="600" b="0" i="0" u="none" dirty="0" smtClean="0">
                          <a:solidFill>
                            <a:srgbClr val="000000"/>
                          </a:solidFill>
                          <a:latin typeface="Arial" pitchFamily="18" charset="0"/>
                        </a:rPr>
                        <a:t> detailed conditions of traffic management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7981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Traffic management authority in charge of the road (</a:t>
                      </a: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istrict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in case of district and local roads)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Road administrator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Authority in charge of traffic management supervision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Police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Military Police or military law enforcement authorities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5286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inter alia, of the Ordinance on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detailed conditions of traffic management, Paragraphs 5.1 and 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traffic scheme approval</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3021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20889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written request with traffic management design made in two or more copies that should include, inter alia, the following:</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an orientation map at a scale of 1:10,000 to 1:25,000 with the concerned road(s) marked</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a detailed plan at 1:500 or 1:1,000 showing:</a:t>
                      </a:r>
                    </a:p>
                    <a:p>
                      <a:pPr marL="1143000" marR="0" lvl="2" indent="-2286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location of existing, planned and scheduled for removal road signs, traffic lights and traffic safety devices; in case of permanent traffic management changes it is permitted to mark only those signs and devices that are intended for the new traffic management scheme </a:t>
                      </a:r>
                    </a:p>
                    <a:p>
                      <a:pPr marL="1143000" marR="0" lvl="2" indent="-2286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road geometry parameters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signalling programme and road capacity calculations - if the design envisages traffic lights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a technical description containing road and traffic profile; if the traffic management scheme is associated with works located in the roadway, also a description of related risks or obstacles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the planned date of introducing a temporary traffic management scheme or a new permanent traffic management scheme or of restoring the previous permanent traffic management scheme, if road works are envisaged by the design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opinions that are referred to in the Ordinance on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detailed conditions of traffic management Paragraph 7.2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approval of a temporary traffic management scheme is exempted from fees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59906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applicant/investor is primarily the party.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099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841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pic>
        <p:nvPicPr>
          <p:cNvPr id="4100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3671921654"/>
              </p:ext>
            </p:extLst>
          </p:nvPr>
        </p:nvGraphicFramePr>
        <p:xfrm>
          <a:off x="0" y="320675"/>
          <a:ext cx="9144000" cy="5887184"/>
        </p:xfrm>
        <a:graphic>
          <a:graphicData uri="http://schemas.openxmlformats.org/drawingml/2006/table">
            <a:tbl>
              <a:tblPr>
                <a:tableStyleId>{5C22544A-7EE6-4342-B048-85BDC9FD1C3A}</a:tableStyleId>
              </a:tblPr>
              <a:tblGrid>
                <a:gridCol w="2411759">
                  <a:extLst>
                    <a:ext uri="{9D8B030D-6E8A-4147-A177-3AD203B41FA5}">
                      <a16:colId xmlns:a16="http://schemas.microsoft.com/office/drawing/2014/main" val="20000"/>
                    </a:ext>
                  </a:extLst>
                </a:gridCol>
                <a:gridCol w="6732241">
                  <a:extLst>
                    <a:ext uri="{9D8B030D-6E8A-4147-A177-3AD203B41FA5}">
                      <a16:colId xmlns:a16="http://schemas.microsoft.com/office/drawing/2014/main" val="20001"/>
                    </a:ext>
                  </a:extLst>
                </a:gridCol>
              </a:tblGrid>
              <a:tr h="198000">
                <a:tc rowSpan="2">
                  <a:txBody>
                    <a:bodyPr/>
                    <a:lstStyle/>
                    <a:p>
                      <a:pPr algn="ctr" fontAlgn="ctr"/>
                      <a:r>
                        <a:rPr lang="en-GB" sz="1200" b="1" i="0" u="none" dirty="0" smtClean="0">
                          <a:solidFill>
                            <a:srgbClr val="FFFFFF"/>
                          </a:solidFill>
                          <a:latin typeface="Arial" pitchFamily="18" charset="0"/>
                        </a:rPr>
                        <a:t>EIA procedure</a:t>
                      </a:r>
                    </a:p>
                  </a:txBody>
                  <a:tcPr marL="4785" marR="4785" marT="4784" marB="0" anchor="ctr">
                    <a:lnL w="12700" cmpd="sng">
                      <a:noFill/>
                    </a:lnL>
                    <a:lnR w="12700" cap="flat" cmpd="sng" algn="ctr">
                      <a:solidFill>
                        <a:schemeClr val="accent3"/>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GB" sz="800" b="0" i="0" u="none" dirty="0" smtClean="0">
                          <a:solidFill>
                            <a:srgbClr val="000000"/>
                          </a:solidFill>
                          <a:latin typeface="Arial" pitchFamily="18" charset="0"/>
                          <a:hlinkClick r:id="rId4" action="ppaction://hlinksldjump"/>
                        </a:rPr>
                        <a:t>Decision on the obligation to make the assessment</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mpd="sng">
                      <a:noFill/>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8000">
                <a:tc vMerge="1">
                  <a:txBody>
                    <a:bodyPr/>
                    <a:lstStyle/>
                    <a:p>
                      <a:endParaRPr lang="pl-PL"/>
                    </a:p>
                  </a:txBody>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5" action="ppaction://hlinksldjump"/>
                        </a:rPr>
                        <a:t>Obtaining the Decision on Environmental </a:t>
                      </a:r>
                      <a:r>
                        <a:rPr lang="pl-PL" sz="800" b="0" i="0" u="none" dirty="0" err="1" smtClean="0">
                          <a:solidFill>
                            <a:srgbClr val="000000"/>
                          </a:solidFill>
                          <a:latin typeface="Arial" pitchFamily="18" charset="0"/>
                          <a:hlinkClick r:id="rId5" action="ppaction://hlinksldjump"/>
                        </a:rPr>
                        <a:t>Conditions</a:t>
                      </a:r>
                      <a:r>
                        <a:rPr lang="pl-PL" sz="800" b="0" i="0" u="none" dirty="0" smtClean="0">
                          <a:solidFill>
                            <a:srgbClr val="000000"/>
                          </a:solidFill>
                          <a:latin typeface="Arial" pitchFamily="18" charset="0"/>
                          <a:hlinkClick r:id="rId5" action="ppaction://hlinksldjump"/>
                        </a:rPr>
                        <a:t> </a:t>
                      </a:r>
                      <a:r>
                        <a:rPr lang="en-GB" sz="800" b="0" i="0" u="none" dirty="0" smtClean="0">
                          <a:solidFill>
                            <a:srgbClr val="000000"/>
                          </a:solidFill>
                          <a:latin typeface="Arial" pitchFamily="18" charset="0"/>
                          <a:hlinkClick r:id="rId5" action="ppaction://hlinksldjump"/>
                        </a:rPr>
                        <a:t>(DE</a:t>
                      </a:r>
                      <a:r>
                        <a:rPr lang="pl-PL" sz="800" b="0" i="0" u="none" dirty="0" smtClean="0">
                          <a:solidFill>
                            <a:srgbClr val="000000"/>
                          </a:solidFill>
                          <a:latin typeface="Arial" pitchFamily="18" charset="0"/>
                          <a:hlinkClick r:id="rId5" action="ppaction://hlinksldjump"/>
                        </a:rPr>
                        <a:t>C</a:t>
                      </a:r>
                      <a:r>
                        <a:rPr lang="en-GB" sz="800" b="0" i="0" u="none" dirty="0" smtClean="0">
                          <a:solidFill>
                            <a:srgbClr val="000000"/>
                          </a:solidFill>
                          <a:latin typeface="Arial" pitchFamily="18" charset="0"/>
                          <a:hlinkClick r:id="rId5" action="ppaction://hlinksldjump"/>
                        </a:rPr>
                        <a:t>)</a:t>
                      </a: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8000">
                <a:tc rowSpan="8">
                  <a:txBody>
                    <a:bodyPr/>
                    <a:lstStyle/>
                    <a:p>
                      <a:pPr algn="ctr" fontAlgn="ctr"/>
                      <a:r>
                        <a:rPr lang="en-GB" sz="1200" b="1" i="0" u="none" dirty="0" smtClean="0">
                          <a:solidFill>
                            <a:srgbClr val="FFFFFF"/>
                          </a:solidFill>
                          <a:latin typeface="Arial" pitchFamily="18" charset="0"/>
                        </a:rPr>
                        <a:t>Environmental permits</a:t>
                      </a:r>
                    </a:p>
                  </a:txBody>
                  <a:tcPr marL="4785" marR="4785" marT="4784"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algn="l" defTabSz="914400" rtl="0" eaLnBrk="1" fontAlgn="b" latinLnBrk="0" hangingPunct="1"/>
                      <a:r>
                        <a:rPr lang="en-GB" sz="800" b="0" i="0" u="none" dirty="0" smtClean="0">
                          <a:solidFill>
                            <a:srgbClr val="000000"/>
                          </a:solidFill>
                          <a:latin typeface="Arial" pitchFamily="18" charset="0"/>
                          <a:hlinkClick r:id="rId6" action="ppaction://hlinksldjump"/>
                        </a:rPr>
                        <a:t>Waste production permit</a:t>
                      </a:r>
                    </a:p>
                  </a:txBody>
                  <a:tcPr marL="4785" marR="4785" marT="4784" marB="0" anchor="ctr">
                    <a:lnL w="12700" cap="flat" cmpd="sng" algn="ctr">
                      <a:solidFill>
                        <a:schemeClr val="accent3"/>
                      </a:solidFill>
                      <a:prstDash val="solid"/>
                      <a:round/>
                      <a:headEnd type="none" w="med" len="med"/>
                      <a:tailEnd type="none" w="med" len="med"/>
                    </a:lnL>
                    <a:lnR w="12700" cmpd="sng">
                      <a:noFill/>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7" action="ppaction://hlinksldjump"/>
                        </a:rPr>
                        <a:t>Decision on the approval of the extractive waste management programme</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8" action="ppaction://hlinksldjump"/>
                        </a:rPr>
                        <a:t>Decision on the permitted noise level (only if the permitted noise levels are exceeded)</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9" action="ppaction://hlinksldjump"/>
                        </a:rPr>
                        <a:t>Permit for release of gas </a:t>
                      </a:r>
                      <a:r>
                        <a:rPr lang="pl-PL" sz="800" b="0" i="0" u="none" dirty="0" smtClean="0">
                          <a:solidFill>
                            <a:srgbClr val="000000"/>
                          </a:solidFill>
                          <a:latin typeface="Arial" pitchFamily="18" charset="0"/>
                          <a:hlinkClick r:id="rId9" action="ppaction://hlinksldjump"/>
                        </a:rPr>
                        <a:t>and</a:t>
                      </a:r>
                      <a:r>
                        <a:rPr lang="en-GB" sz="800" b="0" i="0" u="none" dirty="0" smtClean="0">
                          <a:solidFill>
                            <a:srgbClr val="000000"/>
                          </a:solidFill>
                          <a:latin typeface="Arial" pitchFamily="18" charset="0"/>
                          <a:hlinkClick r:id="rId9" action="ppaction://hlinksldjump"/>
                        </a:rPr>
                        <a:t> particulates to the atmosphere</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0" action="ppaction://hlinksldjump"/>
                        </a:rPr>
                        <a:t>Authorisation to remove trees or shrubs</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1" action="ppaction://hlinksldjump"/>
                        </a:rPr>
                        <a:t>Authorisation to disturb birds and destroy protected habitats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2" action="ppaction://hlinksldjump"/>
                        </a:rPr>
                        <a:t>Decision authorizing temporary/permanent diversion of farmland from production</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6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3" action="ppaction://hlinksldjump"/>
                        </a:rPr>
                        <a:t>Decision authorizing temporary/permanent diversion of timberland from production</a:t>
                      </a:r>
                    </a:p>
                    <a:p>
                      <a:pPr algn="l" fontAlgn="b"/>
                      <a:r>
                        <a:rPr lang="en-GB" sz="800" b="0" i="0" u="none" dirty="0" smtClean="0">
                          <a:solidFill>
                            <a:srgbClr val="000000"/>
                          </a:solidFill>
                          <a:latin typeface="Arial" pitchFamily="18" charset="0"/>
                          <a:hlinkClick r:id="rId14" action="ppaction://hlinksldjump"/>
                        </a:rPr>
                        <a:t>Re</a:t>
                      </a:r>
                      <a:r>
                        <a:rPr lang="pl-PL" sz="800" b="0" i="0" u="none" dirty="0" smtClean="0">
                          <a:solidFill>
                            <a:srgbClr val="000000"/>
                          </a:solidFill>
                          <a:latin typeface="Arial" pitchFamily="18" charset="0"/>
                          <a:hlinkClick r:id="rId14" action="ppaction://hlinksldjump"/>
                        </a:rPr>
                        <a:t>gistration</a:t>
                      </a:r>
                      <a:r>
                        <a:rPr lang="en-GB" sz="800" b="0" i="0" u="none" dirty="0" smtClean="0">
                          <a:solidFill>
                            <a:srgbClr val="000000"/>
                          </a:solidFill>
                          <a:latin typeface="Arial" pitchFamily="18" charset="0"/>
                          <a:hlinkClick r:id="rId14" action="ppaction://hlinksldjump"/>
                        </a:rPr>
                        <a:t> of chemicals and mixtures of chemicals</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8000">
                <a:tc rowSpan="4">
                  <a:txBody>
                    <a:bodyPr/>
                    <a:lstStyle/>
                    <a:p>
                      <a:pPr algn="ctr" fontAlgn="ctr"/>
                      <a:r>
                        <a:rPr lang="en-GB" sz="1200" b="1" i="0" u="none" dirty="0" smtClean="0">
                          <a:solidFill>
                            <a:srgbClr val="FFFFFF"/>
                          </a:solidFill>
                          <a:latin typeface="Arial" pitchFamily="18" charset="0"/>
                        </a:rPr>
                        <a:t>Water conditions</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Water abstraction</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en-GB" sz="1200" b="1" i="0" u="none" dirty="0" smtClean="0">
                          <a:solidFill>
                            <a:srgbClr val="FFFFFF"/>
                          </a:solidFill>
                          <a:latin typeface="Arial" pitchFamily="18" charset="0"/>
                        </a:rPr>
                        <a:t>Wastewater</a:t>
                      </a:r>
                    </a:p>
                  </a:txBody>
                  <a:tcPr marL="4785" marR="4785" marT="4784"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ctr"/>
                      <a:r>
                        <a:rPr lang="en-GB" sz="800" b="0" i="0" u="none" dirty="0" smtClean="0">
                          <a:solidFill>
                            <a:srgbClr val="000000"/>
                          </a:solidFill>
                          <a:latin typeface="Arial" pitchFamily="18" charset="0"/>
                          <a:hlinkClick r:id="rId15" action="ppaction://hlinksldjump"/>
                        </a:rPr>
                        <a:t>Water permits</a:t>
                      </a:r>
                    </a:p>
                  </a:txBody>
                  <a:tcPr marL="4785" marR="4785" marT="4784" marB="0" anchor="ctr">
                    <a:lnL w="12700" cap="flat" cmpd="sng" algn="ctr">
                      <a:solidFill>
                        <a:schemeClr val="accent3"/>
                      </a:solidFill>
                      <a:prstDash val="solid"/>
                      <a:round/>
                      <a:headEnd type="none" w="med" len="med"/>
                      <a:tailEnd type="none" w="med" len="med"/>
                    </a:lnL>
                    <a:lnR w="12700" cmpd="sng">
                      <a:noFill/>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6" action="ppaction://hlinksldjump"/>
                        </a:rPr>
                        <a:t>Decision to release from the prohibition to perform works or other operations in high flood risk areas</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06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7" action="ppaction://hlinksldjump"/>
                        </a:rPr>
                        <a:t>Decision to release from the prohibition to build erected structures, dig wells, ponds, holes or ditches closer than 50 m to the landside berm of a dike </a:t>
                      </a:r>
                    </a:p>
                    <a:p>
                      <a:pPr algn="l" fontAlgn="b"/>
                      <a:r>
                        <a:rPr lang="en-GB" sz="800" b="0" i="0" u="none" dirty="0" smtClean="0">
                          <a:solidFill>
                            <a:srgbClr val="000000"/>
                          </a:solidFill>
                          <a:latin typeface="Arial" pitchFamily="18" charset="0"/>
                          <a:hlinkClick r:id="rId18" action="ppaction://hlinksldjump"/>
                        </a:rPr>
                        <a:t>Connection to a water supply or sewer system of a water utility</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19" action="ppaction://hlinksldjump"/>
                        </a:rPr>
                        <a:t>Decision on the conditions for delivery of earthworks that change the water conditions</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98000">
                <a:tc rowSpan="14">
                  <a:txBody>
                    <a:bodyPr/>
                    <a:lstStyle/>
                    <a:p>
                      <a:pPr algn="ctr" fontAlgn="ctr"/>
                      <a:r>
                        <a:rPr lang="en-GB" sz="1200" b="1" i="0" u="none" dirty="0" smtClean="0">
                          <a:solidFill>
                            <a:srgbClr val="FFFFFF"/>
                          </a:solidFill>
                          <a:latin typeface="Arial" pitchFamily="18" charset="0"/>
                        </a:rPr>
                        <a:t>Infrastructural and building </a:t>
                      </a:r>
                    </a:p>
                    <a:p>
                      <a:pPr algn="ctr" fontAlgn="ctr"/>
                      <a:r>
                        <a:rPr lang="en-GB" sz="1200" b="1" i="0" u="none" dirty="0" smtClean="0">
                          <a:solidFill>
                            <a:srgbClr val="FFFFFF"/>
                          </a:solidFill>
                          <a:latin typeface="Arial" pitchFamily="18" charset="0"/>
                        </a:rPr>
                        <a:t>permits</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en-GB" sz="1200" b="1" i="0" u="none" dirty="0" smtClean="0">
                          <a:solidFill>
                            <a:srgbClr val="FFFFFF"/>
                          </a:solidFill>
                          <a:latin typeface="Arial" pitchFamily="18" charset="0"/>
                        </a:rPr>
                        <a:t>Ownership</a:t>
                      </a:r>
                    </a:p>
                  </a:txBody>
                  <a:tcPr marL="4785" marR="4785" marT="4784"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b"/>
                      <a:r>
                        <a:rPr lang="en-GB" sz="800" b="0" i="0" u="none" dirty="0" smtClean="0">
                          <a:solidFill>
                            <a:srgbClr val="000000"/>
                          </a:solidFill>
                          <a:latin typeface="Arial" pitchFamily="18" charset="0"/>
                          <a:hlinkClick r:id="rId20" action="ppaction://hlinksldjump"/>
                        </a:rPr>
                        <a:t>Decision on the location of a public purpose project (DLPPP)</a:t>
                      </a:r>
                    </a:p>
                  </a:txBody>
                  <a:tcPr marL="4785" marR="4785" marT="4784" marB="0" anchor="ctr">
                    <a:lnL w="12700" cap="flat" cmpd="sng" algn="ctr">
                      <a:solidFill>
                        <a:schemeClr val="accent3"/>
                      </a:solidFill>
                      <a:prstDash val="solid"/>
                      <a:round/>
                      <a:headEnd type="none" w="med" len="med"/>
                      <a:tailEnd type="none" w="med" len="med"/>
                    </a:lnL>
                    <a:lnR w="12700" cmpd="sng">
                      <a:noFill/>
                    </a:lnR>
                    <a:lnT w="381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1" action="ppaction://hlinksldjump"/>
                        </a:rPr>
                        <a:t>Decision on site building-up and development conditions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2" action="ppaction://hlinksldjump"/>
                        </a:rPr>
                        <a:t>Road exit location consent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3" action="ppaction://hlinksldjump"/>
                        </a:rPr>
                        <a:t>Decision enabling placement of installations in the </a:t>
                      </a:r>
                      <a:r>
                        <a:rPr lang="pl-PL" sz="800" b="0" i="0" u="none" dirty="0" smtClean="0">
                          <a:solidFill>
                            <a:srgbClr val="000000"/>
                          </a:solidFill>
                          <a:latin typeface="Arial" pitchFamily="18" charset="0"/>
                          <a:hlinkClick r:id="rId23" action="ppaction://hlinksldjump"/>
                        </a:rPr>
                        <a:t>road</a:t>
                      </a:r>
                      <a:r>
                        <a:rPr lang="en-GB" sz="800" b="0" i="0" u="none" dirty="0" smtClean="0">
                          <a:solidFill>
                            <a:srgbClr val="000000"/>
                          </a:solidFill>
                          <a:latin typeface="Arial" pitchFamily="18" charset="0"/>
                          <a:hlinkClick r:id="rId23" action="ppaction://hlinksldjump"/>
                        </a:rPr>
                        <a:t>way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4" action="ppaction://hlinksldjump"/>
                        </a:rPr>
                        <a:t>Approval of a temporary road traffic scheme</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5" action="ppaction://hlinksldjump"/>
                        </a:rPr>
                        <a:t>Real property expropriation decision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6" action="ppaction://hlinksldjump"/>
                        </a:rPr>
                        <a:t>Decision imposing limitations on real property use patterns</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7" action="ppaction://hlinksldjump"/>
                        </a:rPr>
                        <a:t>Approval of a property sub-division scheme</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8" action="ppaction://hlinksldjump"/>
                        </a:rPr>
                        <a:t>Procedure of granting</a:t>
                      </a:r>
                      <a:r>
                        <a:rPr lang="pl-PL" sz="800" b="0" i="0" u="none" dirty="0" smtClean="0">
                          <a:solidFill>
                            <a:srgbClr val="000000"/>
                          </a:solidFill>
                          <a:latin typeface="Arial" pitchFamily="18" charset="0"/>
                          <a:hlinkClick r:id="rId28" action="ppaction://hlinksldjump"/>
                        </a:rPr>
                        <a:t> </a:t>
                      </a:r>
                      <a:r>
                        <a:rPr lang="en-GB" sz="800" b="0" i="0" u="none" dirty="0" smtClean="0">
                          <a:solidFill>
                            <a:srgbClr val="000000"/>
                          </a:solidFill>
                          <a:latin typeface="Arial" pitchFamily="18" charset="0"/>
                          <a:hlinkClick r:id="rId28" action="ppaction://hlinksldjump"/>
                        </a:rPr>
                        <a:t>the Building Permit (BP)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29" action="ppaction://hlinksldjump"/>
                        </a:rPr>
                        <a:t>Construction works notification procedure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306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30" action="ppaction://hlinksldjump"/>
                        </a:rPr>
                        <a:t>Construction of service connection facilities</a:t>
                      </a:r>
                    </a:p>
                    <a:p>
                      <a:pPr algn="l" fontAlgn="b"/>
                      <a:r>
                        <a:rPr lang="en-GB" sz="800" b="0" i="0" u="none" dirty="0" smtClean="0">
                          <a:solidFill>
                            <a:srgbClr val="000000"/>
                          </a:solidFill>
                          <a:latin typeface="Arial" pitchFamily="18" charset="0"/>
                          <a:hlinkClick r:id="rId31" action="ppaction://hlinksldjump"/>
                        </a:rPr>
                        <a:t>Entering into power supply contract</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r h="198000">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32" action="ppaction://hlinksldjump"/>
                        </a:rPr>
                        <a:t>Procedure of erected structure commissioning for operation</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5"/>
                  </a:ext>
                </a:extLst>
              </a:tr>
              <a:tr h="198000">
                <a:tc vMerge="1">
                  <a:txBody>
                    <a:bodyPr/>
                    <a:lstStyle/>
                    <a:p>
                      <a:endParaRPr lang="pl-PL"/>
                    </a:p>
                  </a:txBody>
                  <a:tcPr/>
                </a:tc>
                <a:tc>
                  <a:txBody>
                    <a:bodyPr/>
                    <a:lstStyle/>
                    <a:p>
                      <a:pPr algn="l" fontAlgn="ctr"/>
                      <a:r>
                        <a:rPr lang="en-GB" sz="800" b="0" i="0" u="none" dirty="0" smtClean="0">
                          <a:solidFill>
                            <a:srgbClr val="000000"/>
                          </a:solidFill>
                          <a:latin typeface="Arial" pitchFamily="18" charset="0"/>
                          <a:hlinkClick r:id="rId33" action="ppaction://hlinksldjump"/>
                        </a:rPr>
                        <a:t>Permit for archaeological work; permit for delivery of construction works at or in neighbourhood of historic landmarks</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6"/>
                  </a:ext>
                </a:extLst>
              </a:tr>
              <a:tr h="198000">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accent3"/>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34" action="ppaction://hlinksldjump"/>
                        </a:rPr>
                        <a:t>Discovery of a potential historical art</a:t>
                      </a:r>
                      <a:r>
                        <a:rPr lang="pl-PL" sz="800" b="0" i="0" u="none" dirty="0" smtClean="0">
                          <a:solidFill>
                            <a:srgbClr val="000000"/>
                          </a:solidFill>
                          <a:latin typeface="Arial" pitchFamily="18" charset="0"/>
                          <a:hlinkClick r:id="rId34" action="ppaction://hlinksldjump"/>
                        </a:rPr>
                        <a:t>i</a:t>
                      </a:r>
                      <a:r>
                        <a:rPr lang="en-GB" sz="800" b="0" i="0" u="none" dirty="0" smtClean="0">
                          <a:solidFill>
                            <a:srgbClr val="000000"/>
                          </a:solidFill>
                          <a:latin typeface="Arial" pitchFamily="18" charset="0"/>
                          <a:hlinkClick r:id="rId34" action="ppaction://hlinksldjump"/>
                        </a:rPr>
                        <a:t>fact </a:t>
                      </a:r>
                    </a:p>
                  </a:txBody>
                  <a:tcPr marL="4785" marR="4785" marT="4784" marB="0" anchor="ctr">
                    <a:lnL w="12700" cap="flat" cmpd="sng" algn="ctr">
                      <a:solidFill>
                        <a:schemeClr val="accent3"/>
                      </a:solidFill>
                      <a:prstDash val="solid"/>
                      <a:round/>
                      <a:headEnd type="none" w="med" len="med"/>
                      <a:tailEnd type="none" w="med" len="med"/>
                    </a:lnL>
                    <a:lnR w="12700" cmpd="sng">
                      <a:noFill/>
                    </a:lnR>
                    <a:lnT w="12700"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7"/>
                  </a:ext>
                </a:extLst>
              </a:tr>
            </a:tbl>
          </a:graphicData>
        </a:graphic>
      </p:graphicFrame>
      <p:pic>
        <p:nvPicPr>
          <p:cNvPr id="5191" name="Picture 2" descr="C:\+ GRAFIKA\+ Identyfikacja Wizualna\GDOS\GDOS_logo\na WWW\GDOS_logo_pion_png.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2" name="Picture 3" descr="C:\+ GRAFIKA\+ LOGA\NFOŚiGW\logotyp-07.png"/>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9BBB59"/>
                </a:solidFill>
                <a:latin typeface="Arial" pitchFamily="18" charset="0"/>
              </a:rPr>
              <a:t>Permit and decision granting </a:t>
            </a:r>
          </a:p>
        </p:txBody>
      </p:sp>
      <p:sp>
        <p:nvSpPr>
          <p:cNvPr id="27" name="Przycisk akcji: Do przodu lub Następny 26">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28" name="Przycisk akcji: Wstecz lub Poprzedni 27">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30" name="Przycisk akcji: Powrót 29">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cxnSp>
        <p:nvCxnSpPr>
          <p:cNvPr id="31" name="Łącznik prostoliniowy 30"/>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200" name="Picture 6">
            <a:hlinkClick r:id="rId37" action="ppaction://hlinksldjump"/>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040062987"/>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813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Real property expropriation decision</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Real property expropriation consists of deprivation or limitation, by way of a decision, of ownership right, perpetual usufruct right or of other  right in </a:t>
                      </a:r>
                      <a:r>
                        <a:rPr lang="pl-PL" sz="600" b="1" i="0" u="none" dirty="0" smtClean="0">
                          <a:solidFill>
                            <a:srgbClr val="FFFFFF"/>
                          </a:solidFill>
                          <a:latin typeface="Arial" pitchFamily="18" charset="0"/>
                        </a:rPr>
                        <a:t>the real </a:t>
                      </a:r>
                      <a:r>
                        <a:rPr lang="en-GB" sz="600" b="1" i="0" u="none" dirty="0" smtClean="0">
                          <a:solidFill>
                            <a:srgbClr val="FFFFFF"/>
                          </a:solidFill>
                          <a:latin typeface="Arial" pitchFamily="18" charset="0"/>
                        </a:rPr>
                        <a:t>property.</a:t>
                      </a: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 real property may be expropriated if public public goals can only be reached by deprivation or limitation of rights in a real property and such rights cannot be acquired under a contract.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8957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112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114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116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119</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128</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3863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District Head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712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Expropriation proceedings are preceded by negotiations on potential property purchase under a contract of the civil law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proceedings are instituted on ineffective lapse of the two-month term for signing the contract; the proceedings in expropriation to the benefit of State Treasury are instituted ex officio, while those to the benefit of a local government unit - on request made by the unit's executive body.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Administrative hearing is conducted by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District Head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issuing real property expropriation decision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expropriation is made against compensation to the expropriated individual that is commensurate to the value of these rights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251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practice, it may take much longer, even more than a year, to complete an expropriation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4879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 in writing according to Property Management Act Art. 116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negotiation documents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and an excerpt from LPS or </a:t>
                      </a:r>
                      <a:r>
                        <a:rPr lang="pl-PL" sz="600" b="0" i="0" u="none" dirty="0" smtClean="0">
                          <a:solidFill>
                            <a:srgbClr val="000000"/>
                          </a:solidFill>
                          <a:latin typeface="Arial" pitchFamily="18" charset="0"/>
                        </a:rPr>
                        <a:t>from</a:t>
                      </a:r>
                      <a:r>
                        <a:rPr lang="pl-PL" sz="600" b="0" i="0" u="none" baseline="0" dirty="0" smtClean="0">
                          <a:solidFill>
                            <a:srgbClr val="000000"/>
                          </a:solidFill>
                          <a:latin typeface="Arial" pitchFamily="18" charset="0"/>
                        </a:rPr>
                        <a:t> </a:t>
                      </a:r>
                      <a:r>
                        <a:rPr lang="en-GB" sz="600" b="0" i="0" u="none" dirty="0" err="1" smtClean="0">
                          <a:solidFill>
                            <a:srgbClr val="000000"/>
                          </a:solidFill>
                          <a:latin typeface="Arial" pitchFamily="18" charset="0"/>
                        </a:rPr>
                        <a:t>PPPLD</a:t>
                      </a:r>
                      <a:r>
                        <a:rPr lang="en-GB" sz="600" b="0" i="0" u="none" dirty="0" smtClean="0">
                          <a:solidFill>
                            <a:srgbClr val="000000"/>
                          </a:solidFill>
                          <a:latin typeface="Arial" pitchFamily="18" charset="0"/>
                        </a:rPr>
                        <a:t>, in the absence of LPS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map with register of</a:t>
                      </a:r>
                      <a:r>
                        <a:rPr lang="pl-PL" sz="600" b="0" i="0" u="none" dirty="0" smtClean="0">
                          <a:solidFill>
                            <a:srgbClr val="000000"/>
                          </a:solidFill>
                          <a:latin typeface="Arial" pitchFamily="18" charset="0"/>
                        </a:rPr>
                        <a:t> real</a:t>
                      </a:r>
                      <a:r>
                        <a:rPr lang="en-GB" sz="600" b="0" i="0" u="none" dirty="0" smtClean="0">
                          <a:solidFill>
                            <a:srgbClr val="000000"/>
                          </a:solidFill>
                          <a:latin typeface="Arial" pitchFamily="18" charset="0"/>
                        </a:rPr>
                        <a:t> properties under the request for expropriation or a map with property subdivision and register along with approval of these subdivisions, if the request is made for expropriation of a part of the properties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Land and Mortgage Register (LMR) or equivalent documents under Property Management Act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and an excerpt from the property cadastre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original or attested copy of the power of attorney, including a proof of stamp duty payment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requests for property expropriation decision are exempted from stamp duty payment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376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Basically, the parties are:</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executive body of the Commune requesting expropriation proceedings or the entity planning to build a public purpose project</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owner or perpetual usufruct right holder</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person holding</a:t>
                      </a:r>
                      <a:r>
                        <a:rPr lang="pl-PL" sz="600" b="0" i="0" u="none" dirty="0" smtClean="0">
                          <a:solidFill>
                            <a:srgbClr val="000000"/>
                          </a:solidFill>
                          <a:latin typeface="Arial" pitchFamily="18" charset="0"/>
                        </a:rPr>
                        <a:t> a</a:t>
                      </a:r>
                      <a:r>
                        <a:rPr lang="en-GB" sz="600" b="0" i="0" u="none" dirty="0" smtClean="0">
                          <a:solidFill>
                            <a:srgbClr val="000000"/>
                          </a:solidFill>
                          <a:latin typeface="Arial" pitchFamily="18" charset="0"/>
                        </a:rPr>
                        <a:t> limited right in </a:t>
                      </a:r>
                      <a:r>
                        <a:rPr lang="pl-PL" sz="600" b="0" i="0" u="none" dirty="0" smtClean="0">
                          <a:solidFill>
                            <a:srgbClr val="000000"/>
                          </a:solidFill>
                          <a:latin typeface="Arial" pitchFamily="18" charset="0"/>
                        </a:rPr>
                        <a:t>the real </a:t>
                      </a:r>
                      <a:r>
                        <a:rPr lang="en-GB" sz="600" b="0" i="0" u="none" dirty="0" smtClean="0">
                          <a:solidFill>
                            <a:srgbClr val="000000"/>
                          </a:solidFill>
                          <a:latin typeface="Arial" pitchFamily="18" charset="0"/>
                        </a:rPr>
                        <a:t>property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201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2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pic>
        <p:nvPicPr>
          <p:cNvPr id="4202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448066300"/>
              </p:ext>
            </p:extLst>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5672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Granting an easement establishing decision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An easement may be granted to install and retain in a real property drain pipes, lines and facilities for distribution and transmission of fluids, steam, gas or electricity, public communication and signalling lines, as well as other buried, ground-level or overhead facilities and installations that are required for operation of such lines and installations, even if the owner of the property or holder of perpetual usufruct right refuses to grant his/her consent.   Pursuant to Property Management Act Art. 125, </a:t>
                      </a:r>
                      <a:r>
                        <a:rPr lang="pl-PL" sz="600" b="1" i="0" u="none" dirty="0" smtClean="0">
                          <a:solidFill>
                            <a:srgbClr val="FFFFFF"/>
                          </a:solidFill>
                          <a:latin typeface="Arial" pitchFamily="18" charset="0"/>
                        </a:rPr>
                        <a:t>d</a:t>
                      </a:r>
                      <a:r>
                        <a:rPr lang="en-GB" sz="600" b="1" i="0" u="none" dirty="0" err="1" smtClean="0">
                          <a:solidFill>
                            <a:srgbClr val="FFFFFF"/>
                          </a:solidFill>
                          <a:latin typeface="Arial" pitchFamily="18" charset="0"/>
                        </a:rPr>
                        <a:t>istrict</a:t>
                      </a:r>
                      <a:r>
                        <a:rPr lang="en-GB" sz="600" b="1" i="0" u="none" dirty="0" smtClean="0">
                          <a:solidFill>
                            <a:srgbClr val="FFFFFF"/>
                          </a:solidFill>
                          <a:latin typeface="Arial" pitchFamily="18" charset="0"/>
                        </a:rPr>
                        <a:t> </a:t>
                      </a:r>
                      <a:r>
                        <a:rPr lang="pl-PL" sz="600" b="1" i="0" u="none" dirty="0" smtClean="0">
                          <a:solidFill>
                            <a:srgbClr val="FFFFFF"/>
                          </a:solidFill>
                          <a:latin typeface="Arial" pitchFamily="18" charset="0"/>
                        </a:rPr>
                        <a:t>h</a:t>
                      </a:r>
                      <a:r>
                        <a:rPr lang="en-GB" sz="600" b="1" i="0" u="none" dirty="0" err="1" smtClean="0">
                          <a:solidFill>
                            <a:srgbClr val="FFFFFF"/>
                          </a:solidFill>
                          <a:latin typeface="Arial" pitchFamily="18" charset="0"/>
                        </a:rPr>
                        <a:t>ead</a:t>
                      </a:r>
                      <a:r>
                        <a:rPr lang="en-GB" sz="600" b="1" i="0" u="none" dirty="0" smtClean="0">
                          <a:solidFill>
                            <a:srgbClr val="FFFFFF"/>
                          </a:solidFill>
                          <a:latin typeface="Arial" pitchFamily="18" charset="0"/>
                        </a:rPr>
                        <a:t> may impose an easement for the purposes of prospection, exploration and production of mineables under mining ownership.</a:t>
                      </a:r>
                      <a:r>
                        <a:rPr lang="en-GB" sz="600" b="0" i="0" dirty="0" smtClean="0"/>
                        <a:t> </a:t>
                      </a: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aforementioned easement may be granted solely to the benefit of an Entrepreneur who holds a concession for such operations for a period of time which does not exceed the term of the concession. Easement compensation is to be paid by the Entrepreneur.</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4047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124</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3996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District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endParaRPr lang="en-GB" sz="600" b="0" i="0" u="none" dirty="0" smtClean="0">
                        <a:solidFill>
                          <a:srgbClr val="000000"/>
                        </a:solidFill>
                        <a:latin typeface="Arial" pitchFamily="18"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050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t</a:t>
                      </a:r>
                      <a:r>
                        <a:rPr lang="en-GB" sz="600" b="0" i="0" u="none" dirty="0" smtClean="0">
                          <a:solidFill>
                            <a:srgbClr val="000000"/>
                          </a:solidFill>
                          <a:latin typeface="Arial" pitchFamily="18" charset="0"/>
                        </a:rPr>
                        <a:t>he proceedings are preceded by negotiations that are intended to obtain the consent for delivery of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n the event of unsuccessful negotiations, the easement proceedings are instituted ex officio or on request of local government's executive body, other person or organisational unit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g</a:t>
                      </a:r>
                      <a:r>
                        <a:rPr lang="en-GB" sz="600" b="0" i="0" u="none" dirty="0" smtClean="0">
                          <a:solidFill>
                            <a:srgbClr val="000000"/>
                          </a:solidFill>
                          <a:latin typeface="Arial" pitchFamily="18" charset="0"/>
                        </a:rPr>
                        <a:t>ranting an easement establishing decision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074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5309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documents on negotiations between the requesting party and the owner or holder of perpetual usufruct right in the property with regard to the consent for delivery of works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and an excerpt from LPS or</a:t>
                      </a:r>
                      <a:r>
                        <a:rPr lang="pl-PL" sz="600" b="0" i="0" u="none" dirty="0" smtClean="0">
                          <a:solidFill>
                            <a:srgbClr val="000000"/>
                          </a:solidFill>
                          <a:latin typeface="Arial" pitchFamily="18" charset="0"/>
                        </a:rPr>
                        <a:t> from</a:t>
                      </a:r>
                      <a:r>
                        <a:rPr lang="en-GB" sz="600" b="0" i="0" u="none" dirty="0" smtClean="0">
                          <a:solidFill>
                            <a:srgbClr val="000000"/>
                          </a:solidFill>
                          <a:latin typeface="Arial" pitchFamily="18" charset="0"/>
                        </a:rPr>
                        <a:t> PPPLD, in the absence of LPS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and an excerpt from the cadastre (land register)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map with register of the property under the request and the planned infrastructure line marked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full copy of LMR or equivalent documents under Property Management Act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n the absence of LMR, a statement by a competent court to the effect that LMR has not been established or a file of documents is not maintained for the property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original or attested copy of the power of attorney, including a proof of stamp duty payment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g</a:t>
                      </a:r>
                      <a:r>
                        <a:rPr lang="en-GB" sz="600" b="0" i="0" u="none" dirty="0" smtClean="0">
                          <a:solidFill>
                            <a:srgbClr val="000000"/>
                          </a:solidFill>
                          <a:latin typeface="Arial" pitchFamily="18" charset="0"/>
                        </a:rPr>
                        <a:t>ranting an easement establishing decision is exempted from stamp duty payment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469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Basically, the parties are: easement-requesting executive body of a local government or the entity which is planning to embark on a public purpose project, owner of or perpetual usufruct right holder in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and a person enjoying limited rights in the property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304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304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498816783"/>
              </p:ext>
            </p:extLst>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794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Approval of a </a:t>
                      </a:r>
                      <a:r>
                        <a:rPr lang="pl-PL" sz="600" b="1" i="0" u="none" dirty="0" smtClean="0">
                          <a:solidFill>
                            <a:srgbClr val="FFFFFF"/>
                          </a:solidFill>
                          <a:latin typeface="Arial" pitchFamily="18" charset="0"/>
                        </a:rPr>
                        <a:t>real </a:t>
                      </a:r>
                      <a:r>
                        <a:rPr lang="en-GB" sz="600" b="1" i="0" u="none" dirty="0" smtClean="0">
                          <a:solidFill>
                            <a:srgbClr val="FFFFFF"/>
                          </a:solidFill>
                          <a:latin typeface="Arial" pitchFamily="18" charset="0"/>
                        </a:rPr>
                        <a:t>property subdivision scheme</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Real property subdivision consists of </a:t>
                      </a:r>
                      <a:r>
                        <a:rPr lang="en-GB" sz="600" b="1" i="0" u="none" dirty="0" err="1" smtClean="0">
                          <a:solidFill>
                            <a:srgbClr val="FFFFFF"/>
                          </a:solidFill>
                          <a:latin typeface="Arial" pitchFamily="18" charset="0"/>
                        </a:rPr>
                        <a:t>divi</a:t>
                      </a:r>
                      <a:r>
                        <a:rPr lang="pl-PL" sz="600" b="1" i="0" u="none" dirty="0" smtClean="0">
                          <a:solidFill>
                            <a:srgbClr val="FFFFFF"/>
                          </a:solidFill>
                          <a:latin typeface="Arial" pitchFamily="18" charset="0"/>
                        </a:rPr>
                        <a:t>di</a:t>
                      </a:r>
                      <a:r>
                        <a:rPr lang="en-GB" sz="600" b="1" i="0" u="none" dirty="0" smtClean="0">
                          <a:solidFill>
                            <a:srgbClr val="FFFFFF"/>
                          </a:solidFill>
                          <a:latin typeface="Arial" pitchFamily="18" charset="0"/>
                        </a:rPr>
                        <a:t>ng a real property into two or more plots t</a:t>
                      </a:r>
                      <a:r>
                        <a:rPr lang="pl-PL" sz="600" b="1" i="0" u="none" dirty="0" smtClean="0">
                          <a:solidFill>
                            <a:srgbClr val="FFFFFF"/>
                          </a:solidFill>
                          <a:latin typeface="Arial" pitchFamily="18" charset="0"/>
                        </a:rPr>
                        <a:t>o</a:t>
                      </a:r>
                      <a:r>
                        <a:rPr lang="pl-PL" sz="600" b="1" i="0" u="none" baseline="0" dirty="0" smtClean="0">
                          <a:solidFill>
                            <a:srgbClr val="FFFFFF"/>
                          </a:solidFill>
                          <a:latin typeface="Arial" pitchFamily="18" charset="0"/>
                        </a:rPr>
                        <a:t> form</a:t>
                      </a:r>
                      <a:r>
                        <a:rPr lang="en-GB" sz="600" b="1" i="0" u="none" dirty="0" smtClean="0">
                          <a:solidFill>
                            <a:srgbClr val="FFFFFF"/>
                          </a:solidFill>
                          <a:latin typeface="Arial" pitchFamily="18" charset="0"/>
                        </a:rPr>
                        <a:t> separate properties. As a result of that process, new plots of land are created, geodesically measured and entered as separate units to the plat.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5087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Management Act Art. 92-97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Subdivision of Real Properties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5397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92601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submitted in accordance with the requirements of Property Management Act Art. 97.1a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issuing the decision on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subdivision approval by decision; if the subdivision is decided by the court, the decision is not issued.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Subdivision of farmland or timberland does not require a decision on the approval of a farmland or timberland subdivision (except for cases foreseen by Property Management Act Art. 92) - they may be subdivided at owner's discretion.</a:t>
                      </a:r>
                      <a:endParaRPr lang="en-GB" b="0" i="0" dirty="0" smtClean="0"/>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3397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95377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document attesting to the legal title to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in particular the statement mentioned in Property Management Act Art. 116.2.4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from the cadastre and a copy of cadastral map showing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to be subdivided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d</a:t>
                      </a:r>
                      <a:r>
                        <a:rPr lang="en-GB" sz="600" b="0" i="0" u="none" dirty="0" err="1" smtClean="0">
                          <a:solidFill>
                            <a:srgbClr val="000000"/>
                          </a:solidFill>
                          <a:latin typeface="Arial" pitchFamily="18" charset="0"/>
                        </a:rPr>
                        <a:t>ecision</a:t>
                      </a:r>
                      <a:r>
                        <a:rPr lang="en-GB" sz="600" b="0" i="0" u="none" dirty="0" smtClean="0">
                          <a:solidFill>
                            <a:srgbClr val="000000"/>
                          </a:solidFill>
                          <a:latin typeface="Arial" pitchFamily="18" charset="0"/>
                        </a:rPr>
                        <a:t> on building-up conditions (</a:t>
                      </a:r>
                      <a:r>
                        <a:rPr lang="pl-PL" sz="600" b="0" i="0" u="none" dirty="0" err="1" smtClean="0">
                          <a:solidFill>
                            <a:srgbClr val="000000"/>
                          </a:solidFill>
                          <a:latin typeface="Arial" pitchFamily="18" charset="0"/>
                        </a:rPr>
                        <a:t>SDCD</a:t>
                      </a:r>
                      <a:r>
                        <a:rPr lang="en-GB" sz="600" b="0" i="0" u="none" dirty="0" smtClean="0">
                          <a:solidFill>
                            <a:srgbClr val="000000"/>
                          </a:solidFill>
                          <a:latin typeface="Arial" pitchFamily="18" charset="0"/>
                        </a:rPr>
                        <a:t>) that is referred to in Property Management Act Art. 94.1.2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authorisation that is referred to in Property Management Act Art. 96.1a, if the property has been entered to the Register of Historical Monuments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preliminary subdivision design, except for subdivisions that are referred to in Property Management Act Art. 95</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signed report on</a:t>
                      </a:r>
                      <a:r>
                        <a:rPr lang="pl-PL" sz="600" b="0" i="0" u="none" dirty="0" smtClean="0">
                          <a:solidFill>
                            <a:srgbClr val="000000"/>
                          </a:solidFill>
                          <a:latin typeface="Arial" pitchFamily="18" charset="0"/>
                        </a:rPr>
                        <a:t> the</a:t>
                      </a:r>
                      <a:r>
                        <a:rPr lang="en-GB" sz="600" b="0" i="0" u="none" dirty="0" smtClean="0">
                          <a:solidFill>
                            <a:srgbClr val="000000"/>
                          </a:solidFill>
                          <a:latin typeface="Arial" pitchFamily="18" charset="0"/>
                        </a:rPr>
                        <a:t> approval of property boundaries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list of land-use changes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reference list, if cadaster plot designations are other than those in LMR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map with subdivision design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original or attested copy of the power of attorney, including a proof of stamp duty payment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property subdivision approval is exempted from stamp duty payment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380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Basically, the applicant/</a:t>
                      </a:r>
                      <a:r>
                        <a:rPr lang="pl-PL" sz="600" b="0" i="0" u="none" dirty="0" err="1" smtClean="0">
                          <a:solidFill>
                            <a:srgbClr val="000000"/>
                          </a:solidFill>
                          <a:latin typeface="Arial" pitchFamily="18" charset="0"/>
                        </a:rPr>
                        <a:t>entrepreneur</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owner of or holder of perpetual usufruct right in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and holder of limited rights in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406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407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36733512"/>
              </p:ext>
            </p:extLst>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75825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sz="600" b="1" i="0" u="none" dirty="0" smtClean="0">
                          <a:solidFill>
                            <a:srgbClr val="FFFFFF"/>
                          </a:solidFill>
                          <a:latin typeface="Arial" pitchFamily="18" charset="0"/>
                        </a:rPr>
                        <a:t>Procedure of granting</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the Building Permit (BP)</a:t>
                      </a:r>
                      <a:r>
                        <a:rPr lang="en-GB" b="0" i="0" dirty="0" smtClean="0"/>
                        <a:t> </a:t>
                      </a:r>
                    </a:p>
                    <a:p>
                      <a:pPr marL="0" marR="0" lvl="0" indent="0" algn="l" defTabSz="914400" rtl="0" eaLnBrk="1" fontAlgn="base" latinLnBrk="0" hangingPunct="1">
                        <a:lnSpc>
                          <a:spcPct val="100000"/>
                        </a:lnSpc>
                        <a:spcBef>
                          <a:spcPct val="0"/>
                        </a:spcBef>
                        <a:spcAft>
                          <a:spcPct val="0"/>
                        </a:spcAft>
                        <a:buClrTx/>
                        <a:buSzTx/>
                        <a:buFontTx/>
                        <a:buNone/>
                        <a:tabLst/>
                      </a:pPr>
                      <a:r>
                        <a:rPr lang="en-GB" sz="600" b="1" i="0" u="none" dirty="0" smtClean="0">
                          <a:solidFill>
                            <a:srgbClr val="FFFFFF"/>
                          </a:solidFill>
                          <a:latin typeface="Arial" pitchFamily="18" charset="0"/>
                        </a:rPr>
                        <a:t>In principle, construction works may be started only upon obtaining a final BP.</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63371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Art. 20 of Construction Law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Construction Law Art. 28-40a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168.2, Art. 167.1 and Art. 169.2 read in conjunction with Construction Law Art. 80.4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7106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competent authorities from which the investor should obtain authorisations, approvals or opinions (including but not limited to: road administrator, Fire Brigades (FB) and National Sanitary Inspectorate (NSI); and, as the case may be: authority in charge of water law permits; PCHM; authority in charge of tree or shrub removal; farmland or timberland conversion, Director of competent Maritime Office with regard to internal </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waters</a:t>
                      </a:r>
                      <a:r>
                        <a:rPr lang="pl-PL" sz="600" b="0" i="0" u="none" dirty="0" smtClean="0">
                          <a:solidFill>
                            <a:srgbClr val="000000"/>
                          </a:solidFill>
                          <a:latin typeface="Arial" pitchFamily="18" charset="0"/>
                        </a:rPr>
                        <a:t>,</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 territorial sea and coastline or Sea Fisheries Institute (SFI) with regard to internal</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waters</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territorial sea and coastline).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7857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building design development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for BP submitted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are instituted, the case is subjected to technical examination, including request for supplementing any missing items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BP granted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9817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Immediately or, in complex cases, up to 2 months of delivering a complete documentation; in practice, the authorities give (wrongly) a basic term of 65 days, as referred to in Construction Law Art. 35.6 (according to some lawyers, this term should be regarded as the deadline).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9102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BP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appendices to the request, as per Construction Law Art. 33.2, including but not limited to:</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Four copies of building design, including opinions, approvals and other documents that are required under applicable regulations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statement, made under the pain of penal liability, of holding the right to dispose of the property for construction purposes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LPS or PPPLD, if required</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authorisation to build and use artificial islands, erect structures and installations in Polish maritime zones, if required</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in case of mining plant facilities, the decision on approval with the authority of architectural/construction administration (District Head, in principle)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 (if required);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Proof of stamp duty payment in an amount that depends on the type of the facility, as per Stamp Duty Act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the power of attorney, including a proof of stamp duty payment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from National Court Register (NCR) or from other relevant register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886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err="1" smtClean="0">
                          <a:solidFill>
                            <a:srgbClr val="000000"/>
                          </a:solidFill>
                          <a:latin typeface="Arial" pitchFamily="18" charset="0"/>
                        </a:rPr>
                        <a:t>entrepreneur</a:t>
                      </a:r>
                      <a:r>
                        <a:rPr lang="en-GB" sz="600" b="0" i="0" u="none" dirty="0" smtClean="0">
                          <a:solidFill>
                            <a:srgbClr val="000000"/>
                          </a:solidFill>
                          <a:latin typeface="Arial" pitchFamily="18" charset="0"/>
                        </a:rPr>
                        <a:t> and owners, perpetual usufruct right holders or administrators of real properties located within the project impact</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range</a:t>
                      </a:r>
                      <a:r>
                        <a:rPr lang="en-GB" sz="600" b="0" i="0" u="none" dirty="0" smtClean="0">
                          <a:solidFill>
                            <a:srgbClr val="000000"/>
                          </a:solidFill>
                          <a:latin typeface="Arial" pitchFamily="18" charset="0"/>
                        </a:rPr>
                        <a: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Participation of public organisations (CAP Art. 31) in the BP procedure is - in principle - excluded.  However, if public participation in the procedure is required under EIA Act, environmental organisations may participate and enjoy the rights of a party under EIA Act Art. 44.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509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509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695880434"/>
              </p:ext>
            </p:extLst>
          </p:nvPr>
        </p:nvGraphicFramePr>
        <p:xfrm>
          <a:off x="0" y="323850"/>
          <a:ext cx="9144000" cy="5841455"/>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2230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Construction works notification procedure</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 notification rather than</a:t>
                      </a:r>
                      <a:r>
                        <a:rPr lang="pl-PL" sz="600" b="1" i="0" u="none" dirty="0" smtClean="0">
                          <a:solidFill>
                            <a:srgbClr val="FFFFFF"/>
                          </a:solidFill>
                          <a:latin typeface="Arial" pitchFamily="18" charset="0"/>
                        </a:rPr>
                        <a:t> a</a:t>
                      </a:r>
                      <a:r>
                        <a:rPr lang="en-GB" sz="600" b="1" i="0" u="none" dirty="0" smtClean="0">
                          <a:solidFill>
                            <a:srgbClr val="FFFFFF"/>
                          </a:solidFill>
                          <a:latin typeface="Arial" pitchFamily="18" charset="0"/>
                        </a:rPr>
                        <a:t> final BP is required for starting works that are listed in Construction Law Art. 30.1 Since January 2015 that list includes construction of erected structures that are directly intended for delivery of oil and gas prospection and exploration activities regulated by GML, with the proviso that under Construction Law Art. 29.3 a BP must be obtained for projects that are subject to EIA procedure or require an assessment of environmental impact on a Natura 2000 site, in accordance with EIA Act.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6076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Construction Law Art. 20</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168.2, Art. 167.1 and Art. 169.2 read in conjunction with Construction Law Art. 80.4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9531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competent authorities from which the investor should obtain authorisations, approvals or opinions to be included in the notification (including but not limited to: road administrator, FB and NSI; and, as the case may be: PCHM; authority in charge of tree or shrub removal; farmland or timberland conversion, Director of competent Maritime Office with regard to internal and territorial sea and coastline or SFI with regard to internal and territorial sea and coastline).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6076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notification made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are instituted, the case is subjected to technical examination, including request for supplementing any missing items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objection made by the authority within 30 days or no objection after ineffective lapse of that term, or a statement of no objection by the authority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7756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authority may raise objection within 30 days; works can be started after ineffective lapse of that term; an objection terminates the notification procedure, although the BP procedure can be started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25603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n</a:t>
                      </a:r>
                      <a:r>
                        <a:rPr lang="en-GB" sz="600" b="0" i="0" u="none" dirty="0" err="1" smtClean="0">
                          <a:solidFill>
                            <a:srgbClr val="000000"/>
                          </a:solidFill>
                          <a:latin typeface="Arial" pitchFamily="18" charset="0"/>
                        </a:rPr>
                        <a:t>otification</a:t>
                      </a:r>
                      <a:r>
                        <a:rPr lang="en-GB" sz="600" b="0" i="0" u="none" dirty="0" smtClean="0">
                          <a:solidFill>
                            <a:srgbClr val="000000"/>
                          </a:solidFill>
                          <a:latin typeface="Arial" pitchFamily="18" charset="0"/>
                        </a:rPr>
                        <a:t> of construction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appendices to the request, as per Construction Law Art. 30.2, including but not limited to:</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statement, made under the pain of penal liability, of holding the right to dispose of the property for construction purposes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relevant sketches and drawings, as the case may be</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authorisations, approvals and opinions that are required under separate regulations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i</a:t>
                      </a:r>
                      <a:r>
                        <a:rPr lang="en-GB" sz="600" b="0" i="0" u="none" dirty="0" smtClean="0">
                          <a:solidFill>
                            <a:srgbClr val="000000"/>
                          </a:solidFill>
                          <a:latin typeface="Arial" pitchFamily="18" charset="0"/>
                        </a:rPr>
                        <a:t>f a proxy is authorized to handle the case, the power of attorney, including a proof of stamp duty payment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a</a:t>
                      </a:r>
                      <a:r>
                        <a:rPr lang="en-GB" sz="600" b="0" i="0" u="none" dirty="0" smtClean="0">
                          <a:solidFill>
                            <a:srgbClr val="000000"/>
                          </a:solidFill>
                          <a:latin typeface="Arial" pitchFamily="18" charset="0"/>
                        </a:rPr>
                        <a:t>n excerpt from NCR or from other relevant register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71635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err="1" smtClean="0">
                          <a:solidFill>
                            <a:srgbClr val="000000"/>
                          </a:solidFill>
                          <a:latin typeface="Arial" pitchFamily="18" charset="0"/>
                        </a:rPr>
                        <a:t>entrepreneur</a:t>
                      </a:r>
                      <a:endParaRPr lang="en-GB" sz="600" b="0" i="0" u="none" dirty="0" smtClean="0">
                        <a:solidFill>
                          <a:srgbClr val="000000"/>
                        </a:solidFill>
                        <a:latin typeface="Arial" pitchFamily="18"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611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165850"/>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612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738980738"/>
              </p:ext>
            </p:extLst>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674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Construction of service connection facilities</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Construction Law enables construction of service connection facilities, as required for delivery of construction, geological and mining works directly in cooperation with network operators, without participation or involvement of architectural/construction administration authorities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458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Construction Law Art. 29a read in conjunction with Art. 29.1.20 and Art. 30.1.1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Energy Law Art.</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7.1-2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Service Connection Ordinance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Collective Water Supply Act Art. 15.2-3</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413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Water</a:t>
                      </a:r>
                      <a:r>
                        <a:rPr lang="pl-PL" sz="600" b="0" i="0" u="none" dirty="0" smtClean="0">
                          <a:solidFill>
                            <a:srgbClr val="000000"/>
                          </a:solidFill>
                          <a:latin typeface="Arial" pitchFamily="18" charset="0"/>
                        </a:rPr>
                        <a:t>/</a:t>
                      </a:r>
                      <a:r>
                        <a:rPr lang="pl-PL" sz="600" b="0" i="0" u="none" dirty="0" err="1" smtClean="0">
                          <a:solidFill>
                            <a:srgbClr val="000000"/>
                          </a:solidFill>
                          <a:latin typeface="Arial" pitchFamily="18" charset="0"/>
                        </a:rPr>
                        <a:t>sewer</a:t>
                      </a:r>
                      <a:r>
                        <a:rPr lang="en-GB" sz="600" b="0" i="0" u="none" dirty="0" smtClean="0">
                          <a:solidFill>
                            <a:srgbClr val="000000"/>
                          </a:solidFill>
                          <a:latin typeface="Arial" pitchFamily="18" charset="0"/>
                        </a:rPr>
                        <a:t> utility - with regard to water supply connection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power utility - with regard to power connection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83033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drafting a situational plan according to the requirements of Construction Law Art. 29a.1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next steps according to the procedures of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water utility and power utility - see respective procedure sheets: "Procedure of connection to the water supply or sewer network of a  water utility" and "Entering into power supply contract”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558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See respective procedure sheets: "Procedure of connection to the water supply or sewer network of a  water utility"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kumimoji="0" lang="pl-PL" altLang="en-US" sz="600" b="0" i="0" u="none" strike="noStrike" cap="none" normalizeH="0" baseline="0" dirty="0" smtClean="0">
                          <a:ln>
                            <a:noFill/>
                          </a:ln>
                          <a:solidFill>
                            <a:srgbClr val="FF0000"/>
                          </a:solidFill>
                          <a:effectLst/>
                          <a:latin typeface="Arial" charset="0"/>
                          <a:ea typeface="SimSun" pitchFamily="2" charset="-122"/>
                          <a:cs typeface="Arial"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610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"Procedure of connection to the water supply or sewer network of a  water</a:t>
                      </a:r>
                      <a:r>
                        <a:rPr lang="pl-PL" sz="600" b="0" i="0" u="none" dirty="0" smtClean="0">
                          <a:solidFill>
                            <a:srgbClr val="000000"/>
                          </a:solidFill>
                          <a:latin typeface="Arial" pitchFamily="18" charset="0"/>
                        </a:rPr>
                        <a:t>/</a:t>
                      </a:r>
                      <a:r>
                        <a:rPr lang="pl-PL" sz="600" b="0" i="0" u="none" dirty="0" err="1" smtClean="0">
                          <a:solidFill>
                            <a:srgbClr val="000000"/>
                          </a:solidFill>
                          <a:latin typeface="Arial" pitchFamily="18" charset="0"/>
                        </a:rPr>
                        <a:t>sewer</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utility" and "Entering into power supply contract”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837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err="1" smtClean="0">
                          <a:solidFill>
                            <a:srgbClr val="000000"/>
                          </a:solidFill>
                          <a:latin typeface="Arial" pitchFamily="18" charset="0"/>
                        </a:rPr>
                        <a:t>entrepreneur</a:t>
                      </a:r>
                      <a:endParaRPr lang="en-GB" sz="600" b="0" i="0" u="none" dirty="0" smtClean="0">
                        <a:solidFill>
                          <a:srgbClr val="000000"/>
                        </a:solidFill>
                        <a:latin typeface="Arial" pitchFamily="18"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713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7144"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48066474"/>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1313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Entering into power supply contract</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10060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Energy Law Art. 7.1 - obligation to connect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Service Connection Ordinance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1585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This contractual procedure is regulated by the EL and Economy Minister's Ordinance issued pursuant to the EL</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Disputes over refusal to connect are examined by the Chairman of Energy Regulatory Office (ERO). The Court of Competition and Consumer Protection is the appeal instance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endParaRPr kumimoji="0" lang="pl-PL" altLang="en-US" sz="600" b="0" i="0" u="none" strike="noStrike" cap="none" normalizeH="0" baseline="0" dirty="0" smtClean="0">
                        <a:ln>
                          <a:noFill/>
                        </a:ln>
                        <a:solidFill>
                          <a:srgbClr val="000000"/>
                        </a:solidFill>
                        <a:effectLst/>
                        <a:latin typeface="Arial" charset="0"/>
                        <a:cs typeface="Arial"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0332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the contract made with power utility providing power distribution or transmission services the parties should specify, inter alia, the following: deadline for connecting; the amount of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connection fee; the point of ownership change between utility and customer's installations; the scope of works that are required for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connection; terms and conditions of making available consumer's property to the utility in order to build or extend the network that is required for</a:t>
                      </a:r>
                      <a:r>
                        <a:rPr lang="pl-PL" sz="600" b="0" i="0" u="none" dirty="0" smtClean="0">
                          <a:solidFill>
                            <a:srgbClr val="000000"/>
                          </a:solidFill>
                          <a:latin typeface="Arial" pitchFamily="18" charset="0"/>
                        </a:rPr>
                        <a:t> the</a:t>
                      </a:r>
                      <a:r>
                        <a:rPr lang="en-GB" sz="600" b="0" i="0" u="none" dirty="0" smtClean="0">
                          <a:solidFill>
                            <a:srgbClr val="000000"/>
                          </a:solidFill>
                          <a:latin typeface="Arial" pitchFamily="18" charset="0"/>
                        </a:rPr>
                        <a:t> connection; the amount of electricity to be delivered; connection power rating</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377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Time will depend on terrain conditions; for a network with </a:t>
                      </a:r>
                      <a:r>
                        <a:rPr lang="pl-PL" sz="600" b="0" i="0" u="none" dirty="0" smtClean="0">
                          <a:solidFill>
                            <a:srgbClr val="000000"/>
                          </a:solidFill>
                          <a:latin typeface="Arial" pitchFamily="18" charset="0"/>
                        </a:rPr>
                        <a:t>a </a:t>
                      </a:r>
                      <a:r>
                        <a:rPr lang="en-GB" sz="600" b="0" i="0" u="none" dirty="0" smtClean="0">
                          <a:solidFill>
                            <a:srgbClr val="000000"/>
                          </a:solidFill>
                          <a:latin typeface="Arial" pitchFamily="18" charset="0"/>
                        </a:rPr>
                        <a:t>voltage in excess of 1 kV, terms and conditions for connection under the contract should be given within 150 days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229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0" i="0" u="none" dirty="0" smtClean="0">
                          <a:solidFill>
                            <a:srgbClr val="000000"/>
                          </a:solidFill>
                          <a:latin typeface="Arial" pitchFamily="18" charset="0"/>
                        </a:rPr>
                        <a:t>Documents to be appended to the connection request are: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a copy of and an excerpt from the local planning scheme or, in the absence of such scheme, DC for the property under request, if required under the Planning Act, or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authorisation to build and use artificial islands, </a:t>
                      </a:r>
                      <a:r>
                        <a:rPr lang="pl-PL" sz="600" b="0" i="0" u="none" kern="1200" dirty="0" smtClean="0">
                          <a:solidFill>
                            <a:srgbClr val="000000"/>
                          </a:solidFill>
                          <a:latin typeface="Arial" pitchFamily="18" charset="0"/>
                          <a:ea typeface="+mn-ea"/>
                          <a:cs typeface="+mn-cs"/>
                        </a:rPr>
                        <a:t>to </a:t>
                      </a:r>
                      <a:r>
                        <a:rPr lang="en-GB" sz="600" b="0" i="0" u="none" kern="1200" dirty="0" smtClean="0">
                          <a:solidFill>
                            <a:srgbClr val="000000"/>
                          </a:solidFill>
                          <a:latin typeface="Arial" pitchFamily="18" charset="0"/>
                          <a:ea typeface="+mn-ea"/>
                          <a:cs typeface="+mn-cs"/>
                        </a:rPr>
                        <a:t>erect </a:t>
                      </a:r>
                      <a:r>
                        <a:rPr lang="pl-PL" sz="600" b="0" i="0" u="none" kern="1200" dirty="0" smtClean="0">
                          <a:solidFill>
                            <a:srgbClr val="000000"/>
                          </a:solidFill>
                          <a:latin typeface="Arial" pitchFamily="18" charset="0"/>
                          <a:ea typeface="+mn-ea"/>
                          <a:cs typeface="+mn-cs"/>
                        </a:rPr>
                        <a:t> </a:t>
                      </a:r>
                      <a:r>
                        <a:rPr lang="en-GB" sz="600" b="0" i="0" u="none" kern="1200" dirty="0" smtClean="0">
                          <a:solidFill>
                            <a:srgbClr val="000000"/>
                          </a:solidFill>
                          <a:latin typeface="Arial" pitchFamily="18" charset="0"/>
                          <a:ea typeface="+mn-ea"/>
                          <a:cs typeface="+mn-cs"/>
                        </a:rPr>
                        <a:t>structures and installations in Polish maritime zones, made in accordance with the Act on Maritime Zones, and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a document attesting to entity's legal title to use the property where the planned project under the request is to be </a:t>
                      </a:r>
                      <a:r>
                        <a:rPr lang="en-GB" sz="600" b="0" i="0" u="none" kern="1200" dirty="0" err="1" smtClean="0">
                          <a:solidFill>
                            <a:srgbClr val="000000"/>
                          </a:solidFill>
                          <a:latin typeface="Arial" pitchFamily="18" charset="0"/>
                          <a:ea typeface="+mn-ea"/>
                          <a:cs typeface="+mn-cs"/>
                        </a:rPr>
                        <a:t>buil</a:t>
                      </a:r>
                      <a:r>
                        <a:rPr lang="pl-PL" sz="600" b="0" i="0" u="none" kern="1200" dirty="0" smtClean="0">
                          <a:solidFill>
                            <a:srgbClr val="000000"/>
                          </a:solidFill>
                          <a:latin typeface="Arial" pitchFamily="18" charset="0"/>
                          <a:ea typeface="+mn-ea"/>
                          <a:cs typeface="+mn-cs"/>
                        </a:rPr>
                        <a:t>t</a:t>
                      </a:r>
                      <a:r>
                        <a:rPr lang="en-GB" sz="600" b="0" i="0" u="none" kern="1200" dirty="0" smtClean="0">
                          <a:solidFill>
                            <a:srgbClr val="000000"/>
                          </a:solidFill>
                          <a:latin typeface="Arial" pitchFamily="18" charset="0"/>
                          <a:ea typeface="+mn-ea"/>
                          <a:cs typeface="+mn-cs"/>
                        </a:rPr>
                        <a:t>.</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5657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and the power utility providing power transmission or distribution services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816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107950" y="64658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816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506114292"/>
              </p:ext>
            </p:extLst>
          </p:nvPr>
        </p:nvGraphicFramePr>
        <p:xfrm>
          <a:off x="0" y="323850"/>
          <a:ext cx="9144000" cy="598546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83869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Procedure of erected structure commissioning for operation</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In principle, an erected structure for which a BP is required can be operated upon notifying the competent authority of its completion, if the notified authority does not raise objections by way of decision within 21 days of notification delivery. However, in its Art. 55 Construction Law lists cases in which an Operating Permit (OP) is required for operation of an erected structure.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3768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Construction Law Art. 54 - 59g</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168.2, Art. 167.1 and Art. 169.2 read in conjunction with Construction Law Art. 80.4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4671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consulted authorities: NSI authority, FB authority; Director of competent Maritime Office with regard to internal and territorial sea and coastline or SFI with regard to internal and territorial sea and coastline.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58362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Option 1 - OP granting procedure</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NSI and FB notified of construction completion </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a request for OP submitted</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proceedings are instituted, the case is subjected to technical examination, including request for supplementing any missing items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obligatory site inspection</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OP granted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Option 2 - notification of construction completion</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notification of construction completion delivered</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proceedings are instituted, the case is subjected to technical examination, including request for supplementing any missing items</a:t>
                      </a:r>
                    </a:p>
                    <a:p>
                      <a:pPr marL="800100" marR="0" lvl="1" indent="-342900" algn="just" defTabSz="914400" rtl="0" eaLnBrk="1" fontAlgn="base" latinLnBrk="0" hangingPunct="1">
                        <a:lnSpc>
                          <a:spcPct val="115000"/>
                        </a:lnSpc>
                        <a:spcBef>
                          <a:spcPts val="300"/>
                        </a:spcBef>
                        <a:spcAft>
                          <a:spcPct val="0"/>
                        </a:spcAft>
                        <a:buClrTx/>
                        <a:buSzTx/>
                        <a:buFont typeface="Arial" charset="0"/>
                        <a:buChar char="•"/>
                        <a:tabLst/>
                      </a:pPr>
                      <a:r>
                        <a:rPr lang="en-GB" sz="600" b="0" i="0" u="none" dirty="0" smtClean="0">
                          <a:solidFill>
                            <a:srgbClr val="000000"/>
                          </a:solidFill>
                          <a:latin typeface="Arial" pitchFamily="18" charset="0"/>
                        </a:rPr>
                        <a:t>objection made by the authority within 21 days or no objection after ineffective lapse of that term, or a statement of no objection by the authority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5053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OP granting procedure - immediately or, in complex cases, up to 2 months of delivering a complete documentation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Construction completion notification procedure - 21 days for lodging an objection by the authority; on ineffective lapse of that term the investor may start to operate the facility; an objection terminates the notification procedure with a possibility to open a legalization procedure under Construction Law Art. 51.</a:t>
                      </a:r>
                      <a:r>
                        <a:rPr lang="en-GB" sz="600" b="0" i="0" dirty="0" smtClean="0"/>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168259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Notification of construction completion or a request for OP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appendices as per Construction Law Art. 57, including but not limited to:</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original site journal copy</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site engineer's statement of erected structure compliance with the design, building permit and applicable laws and regulations </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signed test reports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as-built land surveying documentation</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attestation of acceptance of service connections made under separate provisions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copy of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energy performance certificate for the building, if required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proof of stamp duty payment for OP (currently equal to 25% of the rates due for BP)</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the power of attorney, including a proof of stamp duty payment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from NCR or from other relevant register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53134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Entrepreneur</a:t>
                      </a:r>
                      <a:endParaRPr lang="en-GB" sz="600" b="0" i="0" u="none" dirty="0" smtClean="0">
                        <a:solidFill>
                          <a:srgbClr val="000000"/>
                        </a:solidFill>
                        <a:latin typeface="Arial" pitchFamily="18" charset="0"/>
                      </a:endParaRP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4918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919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373766887"/>
              </p:ext>
            </p:extLst>
          </p:nvPr>
        </p:nvGraphicFramePr>
        <p:xfrm>
          <a:off x="0" y="323850"/>
          <a:ext cx="9144000" cy="5985471"/>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63149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procedure of granting a</a:t>
                      </a:r>
                      <a:r>
                        <a:rPr lang="pl-PL" sz="600" b="1" i="0" u="none" dirty="0" smtClean="0">
                          <a:solidFill>
                            <a:srgbClr val="FFFFFF"/>
                          </a:solidFill>
                          <a:latin typeface="Arial" pitchFamily="18" charset="0"/>
                        </a:rPr>
                        <a:t>n </a:t>
                      </a:r>
                      <a:r>
                        <a:rPr lang="pl-PL" sz="600" b="1" i="0" u="none" dirty="0" err="1" smtClean="0">
                          <a:solidFill>
                            <a:srgbClr val="FFFFFF"/>
                          </a:solidFill>
                          <a:latin typeface="Arial" pitchFamily="18" charset="0"/>
                        </a:rPr>
                        <a:t>authorisation</a:t>
                      </a:r>
                      <a:r>
                        <a:rPr lang="en-GB" sz="600" b="1" i="0" u="none" dirty="0" smtClean="0">
                          <a:solidFill>
                            <a:srgbClr val="FFFFFF"/>
                          </a:solidFill>
                          <a:latin typeface="Arial" pitchFamily="18" charset="0"/>
                        </a:rPr>
                        <a:t> for delivery of archaeological excavations or of construction works at or in proximity of historical </a:t>
                      </a:r>
                      <a:r>
                        <a:rPr lang="pl-PL" sz="600" b="1" i="0" u="none" dirty="0" err="1" smtClean="0">
                          <a:solidFill>
                            <a:srgbClr val="FFFFFF"/>
                          </a:solidFill>
                          <a:latin typeface="Arial" pitchFamily="18" charset="0"/>
                        </a:rPr>
                        <a:t>landmarks</a:t>
                      </a:r>
                      <a:endParaRPr lang="en-GB" sz="600" b="1" i="0" u="none" dirty="0" smtClean="0">
                        <a:solidFill>
                          <a:srgbClr val="FFFFFF"/>
                        </a:solidFill>
                        <a:latin typeface="Arial"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Delivery of works at or in proximity of historical </a:t>
                      </a:r>
                      <a:r>
                        <a:rPr lang="pl-PL" sz="600" b="1" i="0" u="none" dirty="0" smtClean="0">
                          <a:solidFill>
                            <a:srgbClr val="FFFFFF"/>
                          </a:solidFill>
                          <a:latin typeface="Arial" pitchFamily="18" charset="0"/>
                        </a:rPr>
                        <a:t> </a:t>
                      </a:r>
                      <a:r>
                        <a:rPr lang="pl-PL" sz="600" b="1" i="0" u="none" dirty="0" err="1" smtClean="0">
                          <a:solidFill>
                            <a:srgbClr val="FFFFFF"/>
                          </a:solidFill>
                          <a:latin typeface="Arial" pitchFamily="18" charset="0"/>
                        </a:rPr>
                        <a:t>landmarks</a:t>
                      </a:r>
                      <a:r>
                        <a:rPr lang="en-GB" sz="600" b="1" i="0" u="none" dirty="0" smtClean="0">
                          <a:solidFill>
                            <a:srgbClr val="FFFFFF"/>
                          </a:solidFill>
                          <a:latin typeface="Arial" pitchFamily="18" charset="0"/>
                        </a:rPr>
                        <a:t> of scheduled archaeological excavations in the process of  prospection</a:t>
                      </a:r>
                      <a:r>
                        <a:rPr lang="pl-PL" sz="600" b="1" i="0" u="none" baseline="0" dirty="0" smtClean="0">
                          <a:solidFill>
                            <a:srgbClr val="FFFFFF"/>
                          </a:solidFill>
                          <a:latin typeface="Arial" pitchFamily="18" charset="0"/>
                        </a:rPr>
                        <a:t> and </a:t>
                      </a:r>
                      <a:r>
                        <a:rPr lang="en-GB" sz="600" b="1" i="0" u="none" dirty="0" smtClean="0">
                          <a:solidFill>
                            <a:srgbClr val="FFFFFF"/>
                          </a:solidFill>
                          <a:latin typeface="Arial" pitchFamily="18" charset="0"/>
                        </a:rPr>
                        <a:t>exploration </a:t>
                      </a:r>
                      <a:r>
                        <a:rPr lang="pl-PL" sz="600" b="1" i="0" u="none" dirty="0" smtClean="0">
                          <a:solidFill>
                            <a:srgbClr val="FFFFFF"/>
                          </a:solidFill>
                          <a:latin typeface="Arial" pitchFamily="18" charset="0"/>
                        </a:rPr>
                        <a:t>of </a:t>
                      </a:r>
                      <a:r>
                        <a:rPr lang="pl-PL" sz="600" b="1" i="0" u="none" dirty="0" err="1" smtClean="0">
                          <a:solidFill>
                            <a:srgbClr val="FFFFFF"/>
                          </a:solidFill>
                          <a:latin typeface="Arial" pitchFamily="18" charset="0"/>
                        </a:rPr>
                        <a:t>hydrocarbons</a:t>
                      </a:r>
                      <a:r>
                        <a:rPr lang="pl-PL" sz="600" b="1" i="0" u="none" dirty="0" smtClean="0">
                          <a:solidFill>
                            <a:srgbClr val="FFFFFF"/>
                          </a:solidFill>
                          <a:latin typeface="Arial" pitchFamily="18" charset="0"/>
                        </a:rPr>
                        <a:t> and </a:t>
                      </a:r>
                      <a:r>
                        <a:rPr lang="pl-PL" sz="600" b="1" i="0" u="none" dirty="0" err="1" smtClean="0">
                          <a:solidFill>
                            <a:srgbClr val="FFFFFF"/>
                          </a:solidFill>
                          <a:latin typeface="Arial" pitchFamily="18" charset="0"/>
                        </a:rPr>
                        <a:t>production</a:t>
                      </a:r>
                      <a:r>
                        <a:rPr lang="pl-PL" sz="600" b="1" i="0" u="none" dirty="0" smtClean="0">
                          <a:solidFill>
                            <a:srgbClr val="FFFFFF"/>
                          </a:solidFill>
                          <a:latin typeface="Arial" pitchFamily="18" charset="0"/>
                        </a:rPr>
                        <a:t> of </a:t>
                      </a:r>
                      <a:r>
                        <a:rPr lang="pl-PL" sz="600" b="1" i="0" u="none" dirty="0" err="1" smtClean="0">
                          <a:solidFill>
                            <a:srgbClr val="FFFFFF"/>
                          </a:solidFill>
                          <a:latin typeface="Arial" pitchFamily="18" charset="0"/>
                        </a:rPr>
                        <a:t>hydrocarbons</a:t>
                      </a:r>
                      <a:r>
                        <a:rPr lang="en-GB" sz="600" b="1" i="0" u="none" dirty="0" smtClean="0">
                          <a:solidFill>
                            <a:srgbClr val="FFFFFF"/>
                          </a:solidFill>
                          <a:latin typeface="Arial" pitchFamily="18" charset="0"/>
                        </a:rPr>
                        <a:t> is subject to</a:t>
                      </a:r>
                      <a:r>
                        <a:rPr lang="pl-PL" sz="600" b="1" i="0" u="none" dirty="0" smtClean="0">
                          <a:solidFill>
                            <a:srgbClr val="FFFFFF"/>
                          </a:solidFill>
                          <a:latin typeface="Arial" pitchFamily="18" charset="0"/>
                        </a:rPr>
                        <a:t> the</a:t>
                      </a:r>
                      <a:r>
                        <a:rPr lang="en-GB" sz="600" b="1" i="0" u="none" dirty="0" smtClean="0">
                          <a:solidFill>
                            <a:srgbClr val="FFFFFF"/>
                          </a:solidFill>
                          <a:latin typeface="Arial" pitchFamily="18" charset="0"/>
                        </a:rPr>
                        <a:t> consent of PCHM</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80481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Act on Conservation and Protection of Historical Monuments (ACPHM) Art. 31 and Art. 36-37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ACPHM Art. 73 - 82b</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t>
                      </a:r>
                      <a:r>
                        <a:rPr lang="pl-PL" sz="600" b="0" i="0" u="none" dirty="0" err="1" smtClean="0">
                          <a:solidFill>
                            <a:srgbClr val="000000"/>
                          </a:solidFill>
                          <a:latin typeface="Arial" pitchFamily="18" charset="0"/>
                        </a:rPr>
                        <a:t>onservators</a:t>
                      </a:r>
                      <a:r>
                        <a:rPr lang="en-GB" sz="600" b="0" i="0" u="none" dirty="0" smtClean="0">
                          <a:solidFill>
                            <a:srgbClr val="000000"/>
                          </a:solidFill>
                          <a:latin typeface="Arial" pitchFamily="18" charset="0"/>
                        </a:rPr>
                        <a:t>hip Ordinance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grants to archaeological excavations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grants to construction works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6109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PCHM with jurisdiction over the site of historical </a:t>
                      </a:r>
                      <a:r>
                        <a:rPr lang="pl-PL" sz="600" b="0" i="0" u="none" dirty="0" err="1" smtClean="0">
                          <a:solidFill>
                            <a:srgbClr val="000000"/>
                          </a:solidFill>
                          <a:latin typeface="Arial" pitchFamily="18" charset="0"/>
                        </a:rPr>
                        <a:t>landmark</a:t>
                      </a:r>
                      <a:r>
                        <a:rPr lang="en-GB" sz="600" b="0" i="0" u="none" dirty="0" smtClean="0">
                          <a:solidFill>
                            <a:srgbClr val="000000"/>
                          </a:solidFill>
                          <a:latin typeface="Arial" pitchFamily="18" charset="0"/>
                        </a:rPr>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maritime office with jurisdiction over the site of archaeological excavations located within Polish maritime zones, acting in consultation with PCHM having jurisdiction over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maritime office headquarters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Ministry of Culture (MoC) with regard to grants to archaeological excavations and grants to construction works delivered at a listed historical </a:t>
                      </a:r>
                      <a:r>
                        <a:rPr lang="pl-PL" sz="600" b="0" i="0" u="none" dirty="0" err="1" smtClean="0">
                          <a:solidFill>
                            <a:srgbClr val="000000"/>
                          </a:solidFill>
                          <a:latin typeface="Arial" pitchFamily="18" charset="0"/>
                        </a:rPr>
                        <a:t>landmark</a:t>
                      </a:r>
                      <a:r>
                        <a:rPr lang="en-GB" sz="600" b="0" i="0" u="none" dirty="0" smtClean="0">
                          <a:solidFill>
                            <a:srgbClr val="000000"/>
                          </a:solidFill>
                          <a:latin typeface="Arial" pitchFamily="18" charset="0"/>
                        </a:rPr>
                        <a:t>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72244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authorisation of works (AoW) requested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are instituted, the case is subjected to technical examination, including request for supplementing any missing items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AoW granted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applicable, a grant to deliver works at the historical </a:t>
                      </a:r>
                      <a:r>
                        <a:rPr lang="pl-PL" sz="600" b="0" i="0" u="none" dirty="0" err="1" smtClean="0">
                          <a:solidFill>
                            <a:srgbClr val="000000"/>
                          </a:solidFill>
                          <a:latin typeface="Arial" pitchFamily="18" charset="0"/>
                        </a:rPr>
                        <a:t>landmark</a:t>
                      </a:r>
                      <a:r>
                        <a:rPr lang="en-GB" sz="600" b="0" i="0" u="none" dirty="0" smtClean="0">
                          <a:solidFill>
                            <a:srgbClr val="000000"/>
                          </a:solidFill>
                          <a:latin typeface="Arial" pitchFamily="18" charset="0"/>
                        </a:rPr>
                        <a:t> or to archaeological excavations requested and awarded</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40669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AoW granting - immediately or, in complex cases, up to 2 months of delivering a complete documentation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Grant award - request is to be considered within 3 months of delivery, then an agreement on grant award is made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241443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800100" indent="-34290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AoW</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Appendices to the request as per applicable provisions of C</a:t>
                      </a:r>
                      <a:r>
                        <a:rPr lang="pl-PL" sz="600" b="0" i="0" u="none" dirty="0" err="1" smtClean="0">
                          <a:solidFill>
                            <a:srgbClr val="000000"/>
                          </a:solidFill>
                          <a:latin typeface="Arial" pitchFamily="18" charset="0"/>
                        </a:rPr>
                        <a:t>onservator</a:t>
                      </a:r>
                      <a:r>
                        <a:rPr lang="en-GB" sz="600" b="0" i="0" u="none" dirty="0" smtClean="0">
                          <a:solidFill>
                            <a:srgbClr val="000000"/>
                          </a:solidFill>
                          <a:latin typeface="Arial" pitchFamily="18" charset="0"/>
                        </a:rPr>
                        <a:t>ship Ordinance, including:</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design of works or its part, as required for an assessment of project impact on the historical </a:t>
                      </a:r>
                      <a:r>
                        <a:rPr lang="pl-PL" sz="600" b="0" i="0" u="none" dirty="0" err="1" smtClean="0">
                          <a:solidFill>
                            <a:srgbClr val="000000"/>
                          </a:solidFill>
                          <a:latin typeface="Arial" pitchFamily="18" charset="0"/>
                        </a:rPr>
                        <a:t>landmark</a:t>
                      </a:r>
                      <a:r>
                        <a:rPr lang="en-GB" sz="600" b="0" i="0" u="none" dirty="0" smtClean="0">
                          <a:solidFill>
                            <a:srgbClr val="000000"/>
                          </a:solidFill>
                          <a:latin typeface="Arial" pitchFamily="18" charset="0"/>
                        </a:rPr>
                        <a:t>, the programme of works to be delivered in the proximity of the historical </a:t>
                      </a:r>
                      <a:r>
                        <a:rPr lang="pl-PL" sz="600" b="0" i="0" u="none" dirty="0" err="1" smtClean="0">
                          <a:solidFill>
                            <a:srgbClr val="000000"/>
                          </a:solidFill>
                          <a:latin typeface="Arial" pitchFamily="18" charset="0"/>
                        </a:rPr>
                        <a:t>landmark</a:t>
                      </a:r>
                      <a:r>
                        <a:rPr lang="en-GB" sz="600" b="0" i="0" u="none" dirty="0" smtClean="0">
                          <a:solidFill>
                            <a:srgbClr val="000000"/>
                          </a:solidFill>
                          <a:latin typeface="Arial" pitchFamily="18" charset="0"/>
                        </a:rPr>
                        <a:t>, the design of other operations or archaeological excavations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document attesting applicant's legal title to use the </a:t>
                      </a:r>
                      <a:r>
                        <a:rPr lang="pl-PL" sz="600" b="0" i="0" u="none" dirty="0" smtClean="0">
                          <a:solidFill>
                            <a:srgbClr val="000000"/>
                          </a:solidFill>
                          <a:latin typeface="Arial" pitchFamily="18" charset="0"/>
                        </a:rPr>
                        <a:t> real </a:t>
                      </a:r>
                      <a:r>
                        <a:rPr lang="en-GB" sz="600" b="0" i="0" u="none" dirty="0" smtClean="0">
                          <a:solidFill>
                            <a:srgbClr val="000000"/>
                          </a:solidFill>
                          <a:latin typeface="Arial" pitchFamily="18" charset="0"/>
                        </a:rPr>
                        <a:t>property, to submit the request or applicant's statement of holding that title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Moreover, in case of request for authorisation of archaeological excavations the following should be appended:</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documents attesting to adequate qualifications held by the person in charge of archaeological excavations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topographic map at a minimum scale of 1:10,000 showing archaeological site location, or - in case of Polish maritime zones - a navigational map with location of the planned archaeological operations marked </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document attesting the willingness of a museum or of other organisational unit to accept archaeological artefacts discovered throughout the archaeological excavations</a:t>
                      </a:r>
                    </a:p>
                    <a:p>
                      <a:pPr marL="800100" marR="0" lvl="1" indent="-342900" algn="just" defTabSz="914400" rtl="0" eaLnBrk="1" fontAlgn="base" latinLnBrk="0" hangingPunct="1">
                        <a:lnSpc>
                          <a:spcPct val="115000"/>
                        </a:lnSpc>
                        <a:spcBef>
                          <a:spcPts val="300"/>
                        </a:spcBef>
                        <a:spcAft>
                          <a:spcPct val="0"/>
                        </a:spcAft>
                        <a:buClrTx/>
                        <a:buSzTx/>
                        <a:buFont typeface="Calibri" pitchFamily="34" charset="0"/>
                        <a:buAutoNum type="alphaLcParenR"/>
                        <a:tabLst/>
                      </a:pPr>
                      <a:r>
                        <a:rPr lang="en-GB" sz="600" b="0" i="0" u="none" dirty="0" smtClean="0">
                          <a:solidFill>
                            <a:srgbClr val="000000"/>
                          </a:solidFill>
                          <a:latin typeface="Arial" pitchFamily="18" charset="0"/>
                        </a:rPr>
                        <a:t>a statement by the person in charge of archaeological excavations of holding adequate funds that are required for delivery of excavations, as stated in the archaeological excavation programme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Proof of stamp duty payment for AoW granting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the power of attorney, including a proof of stamp duty payment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An excerpt from NCR or from other relevant register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3946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Entrepreneur</a:t>
                      </a:r>
                      <a:r>
                        <a:rPr lang="en-GB" sz="600" b="0" i="0" u="none" dirty="0" smtClean="0">
                          <a:solidFill>
                            <a:srgbClr val="000000"/>
                          </a:solidFill>
                          <a:latin typeface="Arial" pitchFamily="18" charset="0"/>
                        </a:rPr>
                        <a:t> and other holders of legal interest under CAP Art. 28, if any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Participation of public organisations - according to generally applicable principles (CAP Art. 31)</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5021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021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931952578"/>
              </p:ext>
            </p:extLst>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13738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The procedure to be applied on discovery of a potential historical artefact </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Art. 32 of ACPHM addresses situations wherein an object believed to be a potential historical artefact is discovered during construction or earthworks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BBB59"/>
                    </a:solidFill>
                  </a:tcPr>
                </a:tc>
                <a:extLst>
                  <a:ext uri="{0D108BD9-81ED-4DB2-BD59-A6C34878D82A}">
                    <a16:rowId xmlns:a16="http://schemas.microsoft.com/office/drawing/2014/main" val="10000"/>
                  </a:ext>
                </a:extLst>
              </a:tr>
              <a:tr h="52959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ACPHM Art. 32</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1"/>
                  </a:ext>
                </a:extLst>
              </a:tr>
              <a:tr h="7268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PCHM with jurisdiction over the site of the discovery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competent Maritime Office, if a potential historical art</a:t>
                      </a:r>
                      <a:r>
                        <a:rPr lang="pl-PL" sz="600" b="0" i="0" u="none" dirty="0" smtClean="0">
                          <a:solidFill>
                            <a:srgbClr val="000000"/>
                          </a:solidFill>
                          <a:latin typeface="Arial" pitchFamily="18" charset="0"/>
                        </a:rPr>
                        <a:t>e</a:t>
                      </a:r>
                      <a:r>
                        <a:rPr lang="en-GB" sz="600" b="0" i="0" u="none" dirty="0" smtClean="0">
                          <a:solidFill>
                            <a:srgbClr val="000000"/>
                          </a:solidFill>
                          <a:latin typeface="Arial" pitchFamily="18" charset="0"/>
                        </a:rPr>
                        <a:t>fact is discovered within Polish maritime zones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2"/>
                  </a:ext>
                </a:extLst>
              </a:tr>
              <a:tr h="14217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On discovery of a potential historical artefact the entity conducting works shall: suspend all works that may damage or destroy the discovered object, protect the object and the site of its discovery and immediately notify the competent CHM or competent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ommune</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Site inspection by CHM; works can be resumed in the event of a failure to inspect within 5 days of notification delivery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made by CHM: to resume suspended works, if the discovered object is not a historical artefact or if continued works are not expected to destroy or damage the discovered historical artefact; or to suspend work and deliver archaeological excavations at the cost and expense of the entity that is financing these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potential application for a grant to archaeological excavations on grounds of an unexpected discovery of a hitherto unknown archaeological artefact, provided that the artefact is first entered to the register or to the provincial records of historical artefacts, and award of the grant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CHM's decision to resume works on completion of archaeological excavations</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3"/>
                  </a:ext>
                </a:extLst>
              </a:tr>
              <a:tr h="56513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In total, even as long as 6-9 months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Grant award - request is to be considered within 3 months of delivery, then an agreement on grant award is made </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4"/>
                  </a:ext>
                </a:extLst>
              </a:tr>
              <a:tr h="93834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competent authority notification of item discovery;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documentation of archaeological excavations that are investor's responsibility</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EA"/>
                    </a:solidFill>
                  </a:tcPr>
                </a:tc>
                <a:extLst>
                  <a:ext uri="{0D108BD9-81ED-4DB2-BD59-A6C34878D82A}">
                    <a16:rowId xmlns:a16="http://schemas.microsoft.com/office/drawing/2014/main" val="10005"/>
                  </a:ext>
                </a:extLst>
              </a:tr>
              <a:tr h="66643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BBB59"/>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Entrepreneur</a:t>
                      </a:r>
                      <a:r>
                        <a:rPr lang="en-GB" sz="600" b="0" i="0" u="none" dirty="0" smtClean="0">
                          <a:solidFill>
                            <a:srgbClr val="000000"/>
                          </a:solidFill>
                          <a:latin typeface="Arial" pitchFamily="18" charset="0"/>
                        </a:rPr>
                        <a:t> and other holders of legal interest under CAP Art. 28, if any</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Participation of public organisations - according to generally applicable principles (CAP Art. 31)</a:t>
                      </a:r>
                    </a:p>
                  </a:txBody>
                  <a:tcPr marL="51956" marR="5195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E7D1"/>
                    </a:solidFill>
                  </a:tcPr>
                </a:tc>
                <a:extLst>
                  <a:ext uri="{0D108BD9-81ED-4DB2-BD59-A6C34878D82A}">
                    <a16:rowId xmlns:a16="http://schemas.microsoft.com/office/drawing/2014/main" val="10006"/>
                  </a:ext>
                </a:extLst>
              </a:tr>
            </a:tbl>
          </a:graphicData>
        </a:graphic>
      </p:graphicFrame>
      <p:pic>
        <p:nvPicPr>
          <p:cNvPr id="5123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124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contents&gt; </a:t>
            </a:r>
            <a:r>
              <a:rPr lang="en-GB" sz="600" b="1" i="0" dirty="0" smtClean="0">
                <a:solidFill>
                  <a:srgbClr val="9BBB59"/>
                </a:solidFill>
                <a:latin typeface="Arial" pitchFamily="18" charset="0"/>
              </a:rPr>
              <a:t>Permit and decision granting</a:t>
            </a:r>
            <a:r>
              <a:rPr lang="en-GB" sz="600" b="1" i="0" dirty="0" smtClean="0">
                <a:solidFill>
                  <a:srgbClr val="000000"/>
                </a:solidFill>
                <a:latin typeface="Arial" pitchFamily="18" charset="0"/>
              </a:rPr>
              <a:t>&gt; </a:t>
            </a:r>
            <a:r>
              <a:rPr lang="en-GB" sz="600" b="1" i="0" dirty="0" smtClean="0">
                <a:solidFill>
                  <a:srgbClr val="9BBB59"/>
                </a:solidFill>
                <a:latin typeface="Arial" pitchFamily="18" charset="0"/>
              </a:rPr>
              <a:t>Infrastructural and building permits; Ownership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1939044142"/>
              </p:ext>
            </p:extLst>
          </p:nvPr>
        </p:nvGraphicFramePr>
        <p:xfrm>
          <a:off x="0" y="323850"/>
          <a:ext cx="9144000" cy="5984874"/>
        </p:xfrm>
        <a:graphic>
          <a:graphicData uri="http://schemas.openxmlformats.org/drawingml/2006/table">
            <a:tbl>
              <a:tblPr>
                <a:tableStyleId>{5C22544A-7EE6-4342-B048-85BDC9FD1C3A}</a:tableStyleId>
              </a:tblPr>
              <a:tblGrid>
                <a:gridCol w="2411760">
                  <a:extLst>
                    <a:ext uri="{9D8B030D-6E8A-4147-A177-3AD203B41FA5}">
                      <a16:colId xmlns:a16="http://schemas.microsoft.com/office/drawing/2014/main" val="20000"/>
                    </a:ext>
                  </a:extLst>
                </a:gridCol>
                <a:gridCol w="6732240">
                  <a:extLst>
                    <a:ext uri="{9D8B030D-6E8A-4147-A177-3AD203B41FA5}">
                      <a16:colId xmlns:a16="http://schemas.microsoft.com/office/drawing/2014/main" val="20001"/>
                    </a:ext>
                  </a:extLst>
                </a:gridCol>
              </a:tblGrid>
              <a:tr h="854982">
                <a:tc rowSpan="7">
                  <a:txBody>
                    <a:bodyPr/>
                    <a:lstStyle/>
                    <a:p>
                      <a:pPr algn="ctr" fontAlgn="ctr"/>
                      <a:r>
                        <a:rPr lang="en-GB" sz="1200" b="1" i="0" u="none" dirty="0" smtClean="0">
                          <a:solidFill>
                            <a:srgbClr val="FFFFFF"/>
                          </a:solidFill>
                          <a:latin typeface="Arial" pitchFamily="18" charset="0"/>
                        </a:rPr>
                        <a:t>Geological works</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Approval of geological/</a:t>
                      </a:r>
                      <a:r>
                        <a:rPr lang="pl-PL" sz="1200" b="1" i="0" u="none" dirty="0" smtClean="0">
                          <a:solidFill>
                            <a:srgbClr val="FFFFFF"/>
                          </a:solidFill>
                          <a:latin typeface="Arial" pitchFamily="18" charset="0"/>
                        </a:rPr>
                        <a:t>investment</a:t>
                      </a:r>
                      <a:r>
                        <a:rPr lang="en-GB" sz="1200" b="1" i="0" u="none" dirty="0" smtClean="0">
                          <a:solidFill>
                            <a:srgbClr val="FFFFFF"/>
                          </a:solidFill>
                          <a:latin typeface="Arial" pitchFamily="18" charset="0"/>
                        </a:rPr>
                        <a:t> documentation </a:t>
                      </a:r>
                      <a:r>
                        <a:rPr lang="en-GB" b="0" i="0" dirty="0" smtClean="0"/>
                        <a:t> </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en-GB" sz="1200" b="1" i="0" u="none" dirty="0" smtClean="0">
                          <a:solidFill>
                            <a:srgbClr val="FFFFFF"/>
                          </a:solidFill>
                          <a:latin typeface="Arial" pitchFamily="18" charset="0"/>
                        </a:rPr>
                        <a:t>Project approval decision</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Operations Plan</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Delivery of geological information</a:t>
                      </a:r>
                    </a:p>
                  </a:txBody>
                  <a:tcPr marL="4785" marR="4785" marT="478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fontAlgn="ctr"/>
                      <a:r>
                        <a:rPr lang="en-GB" sz="800" b="0" i="0" u="none" dirty="0" smtClean="0">
                          <a:solidFill>
                            <a:srgbClr val="000000"/>
                          </a:solidFill>
                          <a:latin typeface="Arial" pitchFamily="18" charset="0"/>
                          <a:hlinkClick r:id="rId4" action="ppaction://hlinksldjump"/>
                        </a:rPr>
                        <a:t>Notification /  approval of geological work programme (if geological operations require delivery of geological works)</a:t>
                      </a:r>
                    </a:p>
                  </a:txBody>
                  <a:tcPr marL="4785" marR="4785" marT="4785" marB="0"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54982">
                <a:tc vMerge="1">
                  <a:txBody>
                    <a:bodyPr/>
                    <a:lstStyle/>
                    <a:p>
                      <a:endParaRPr lang="en-US"/>
                    </a:p>
                  </a:txBody>
                  <a:tcPr/>
                </a:tc>
                <a:tc>
                  <a:txBody>
                    <a:bodyPr/>
                    <a:lstStyle/>
                    <a:p>
                      <a:pPr algn="l" fontAlgn="ctr"/>
                      <a:r>
                        <a:rPr lang="en-GB" sz="800" b="0" i="0" u="none" dirty="0" smtClean="0">
                          <a:solidFill>
                            <a:srgbClr val="000000"/>
                          </a:solidFill>
                          <a:latin typeface="Arial" pitchFamily="18" charset="0"/>
                          <a:hlinkClick r:id="rId5" action="ppaction://hlinksldjump"/>
                        </a:rPr>
                        <a:t>Modifications of geological work programme</a:t>
                      </a: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54982">
                <a:tc vMerge="1">
                  <a:txBody>
                    <a:bodyPr/>
                    <a:lstStyle/>
                    <a:p>
                      <a:endParaRPr lang="pl-PL"/>
                    </a:p>
                  </a:txBody>
                  <a:tcPr/>
                </a:tc>
                <a:tc>
                  <a:txBody>
                    <a:bodyPr/>
                    <a:lstStyle/>
                    <a:p>
                      <a:pPr algn="l" fontAlgn="ctr"/>
                      <a:r>
                        <a:rPr lang="en-GB" sz="800" b="0" i="0" u="none" dirty="0" smtClean="0">
                          <a:solidFill>
                            <a:srgbClr val="000000"/>
                          </a:solidFill>
                          <a:latin typeface="Arial" pitchFamily="18" charset="0"/>
                          <a:hlinkClick r:id="rId6" action="ppaction://hlinksldjump"/>
                        </a:rPr>
                        <a:t>Notification of intention to start geological works</a:t>
                      </a: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54982">
                <a:tc vMerge="1">
                  <a:txBody>
                    <a:bodyPr/>
                    <a:lstStyle/>
                    <a:p>
                      <a:endParaRPr lang="pl-PL"/>
                    </a:p>
                  </a:txBody>
                  <a:tcPr/>
                </a:tc>
                <a:tc>
                  <a:txBody>
                    <a:bodyPr/>
                    <a:lstStyle/>
                    <a:p>
                      <a:pPr algn="l" fontAlgn="ctr"/>
                      <a:r>
                        <a:rPr lang="en-GB" sz="800" b="0" i="0" u="none" dirty="0" smtClean="0">
                          <a:solidFill>
                            <a:srgbClr val="000000"/>
                          </a:solidFill>
                          <a:latin typeface="Arial" pitchFamily="18" charset="0"/>
                          <a:hlinkClick r:id="rId7" action="ppaction://hlinksldjump"/>
                        </a:rPr>
                        <a:t>Approval of geological/</a:t>
                      </a:r>
                      <a:r>
                        <a:rPr lang="pl-PL" sz="800" b="0" i="0" u="none" dirty="0" smtClean="0">
                          <a:solidFill>
                            <a:srgbClr val="000000"/>
                          </a:solidFill>
                          <a:latin typeface="Arial" pitchFamily="18" charset="0"/>
                          <a:hlinkClick r:id="rId7" action="ppaction://hlinksldjump"/>
                        </a:rPr>
                        <a:t>investment</a:t>
                      </a:r>
                      <a:r>
                        <a:rPr lang="en-GB" sz="800" b="0" i="0" u="none" dirty="0" smtClean="0">
                          <a:solidFill>
                            <a:srgbClr val="000000"/>
                          </a:solidFill>
                          <a:latin typeface="Arial" pitchFamily="18" charset="0"/>
                          <a:hlinkClick r:id="rId7" action="ppaction://hlinksldjump"/>
                        </a:rPr>
                        <a:t> documentation</a:t>
                      </a: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54982">
                <a:tc vMerge="1">
                  <a:txBody>
                    <a:bodyPr/>
                    <a:lstStyle/>
                    <a:p>
                      <a:endParaRPr lang="pl-PL"/>
                    </a:p>
                  </a:txBody>
                  <a:tcPr/>
                </a:tc>
                <a:tc>
                  <a:txBody>
                    <a:bodyPr/>
                    <a:lstStyle/>
                    <a:p>
                      <a:pPr algn="l" fontAlgn="ctr"/>
                      <a:r>
                        <a:rPr lang="en-GB" sz="800" b="0" i="0" u="none" dirty="0" smtClean="0">
                          <a:solidFill>
                            <a:srgbClr val="000000"/>
                          </a:solidFill>
                          <a:latin typeface="Arial" pitchFamily="18" charset="0"/>
                          <a:hlinkClick r:id="rId8" action="ppaction://hlinksldjump"/>
                        </a:rPr>
                        <a:t>Issuance of project approval decision</a:t>
                      </a: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854982">
                <a:tc vMerge="1">
                  <a:txBody>
                    <a:bodyPr/>
                    <a:lstStyle/>
                    <a:p>
                      <a:endParaRPr lang="pl-PL"/>
                    </a:p>
                  </a:txBody>
                  <a:tcPr/>
                </a:tc>
                <a:tc>
                  <a:txBody>
                    <a:bodyPr/>
                    <a:lstStyle/>
                    <a:p>
                      <a:pPr algn="l" fontAlgn="ctr"/>
                      <a:r>
                        <a:rPr lang="en-GB" sz="800" b="0" i="0" u="none" dirty="0" smtClean="0">
                          <a:solidFill>
                            <a:srgbClr val="000000"/>
                          </a:solidFill>
                          <a:latin typeface="Arial" pitchFamily="18" charset="0"/>
                          <a:hlinkClick r:id="rId9" action="ppaction://hlinksldjump"/>
                        </a:rPr>
                        <a:t>Approval/modification of operations plan</a:t>
                      </a:r>
                      <a:r>
                        <a:rPr lang="pl-PL" sz="800" b="0" i="0" u="none" dirty="0" smtClean="0">
                          <a:solidFill>
                            <a:srgbClr val="000000"/>
                          </a:solidFill>
                          <a:latin typeface="Arial" pitchFamily="18" charset="0"/>
                          <a:hlinkClick r:id="rId9" action="ppaction://hlinksldjump"/>
                        </a:rPr>
                        <a:t> </a:t>
                      </a:r>
                      <a:r>
                        <a:rPr lang="en-GB" sz="800" b="0" i="0" u="none" dirty="0" smtClean="0">
                          <a:solidFill>
                            <a:srgbClr val="000000"/>
                          </a:solidFill>
                          <a:latin typeface="Arial" pitchFamily="18" charset="0"/>
                          <a:hlinkClick r:id="rId9" action="ppaction://hlinksldjump"/>
                        </a:rPr>
                        <a:t>for a production site / drill site</a:t>
                      </a: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854982">
                <a:tc vMerge="1">
                  <a:txBody>
                    <a:bodyPr/>
                    <a:lstStyle/>
                    <a:p>
                      <a:endParaRPr lang="pl-PL"/>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10" action="ppaction://hlinksldjump"/>
                        </a:rPr>
                        <a:t>Delivery of  geological information to the Polish Geological Institute (PGI)</a:t>
                      </a:r>
                    </a:p>
                    <a:p>
                      <a:pPr algn="l" fontAlgn="ctr"/>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6163" name="Picture 2" descr="C:\+ GRAFIKA\+ Identyfikacja Wizualna\GDOS\GDOS_logo\na WWW\GDOS_logo_pion_pn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3" descr="C:\+ GRAFIKA\+ LOGA\NFOŚiGW\logotyp-07.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a:t>
            </a:r>
          </a:p>
        </p:txBody>
      </p:sp>
      <p:sp>
        <p:nvSpPr>
          <p:cNvPr id="14" name="Przycisk akcji: Do przodu lub Następny 13">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5" name="Przycisk akcji: Wstecz lub Poprzedni 14">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7" name="Przycisk akcji: Powrót 16">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cxnSp>
        <p:nvCxnSpPr>
          <p:cNvPr id="21" name="Łącznik prostoliniowy 20"/>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72" name="Picture 6">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extLst>
              <p:ext uri="{D42A27DB-BD31-4B8C-83A1-F6EECF244321}">
                <p14:modId xmlns:p14="http://schemas.microsoft.com/office/powerpoint/2010/main" val="2957865734"/>
              </p:ext>
            </p:extLst>
          </p:nvPr>
        </p:nvGraphicFramePr>
        <p:xfrm>
          <a:off x="0" y="2205038"/>
          <a:ext cx="9144000" cy="2663826"/>
        </p:xfrm>
        <a:graphic>
          <a:graphicData uri="http://schemas.openxmlformats.org/drawingml/2006/table">
            <a:tbl>
              <a:tblPr>
                <a:tableStyleId>{5C22544A-7EE6-4342-B048-85BDC9FD1C3A}</a:tableStyleId>
              </a:tblPr>
              <a:tblGrid>
                <a:gridCol w="2411759">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5076057">
                  <a:extLst>
                    <a:ext uri="{9D8B030D-6E8A-4147-A177-3AD203B41FA5}">
                      <a16:colId xmlns:a16="http://schemas.microsoft.com/office/drawing/2014/main" val="20002"/>
                    </a:ext>
                  </a:extLst>
                </a:gridCol>
              </a:tblGrid>
              <a:tr h="1331913">
                <a:tc rowSpan="2">
                  <a:txBody>
                    <a:bodyPr/>
                    <a:lstStyle/>
                    <a:p>
                      <a:pPr algn="ctr" fontAlgn="ctr"/>
                      <a:r>
                        <a:rPr lang="en-GB" sz="1200" b="1" i="0" u="none" dirty="0" smtClean="0">
                          <a:solidFill>
                            <a:srgbClr val="FFFFFF"/>
                          </a:solidFill>
                          <a:latin typeface="Arial" pitchFamily="18" charset="0"/>
                        </a:rPr>
                        <a:t>Geological works</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Approval of geological/</a:t>
                      </a:r>
                      <a:r>
                        <a:rPr lang="pl-PL" sz="1200" b="1" i="0" u="none" dirty="0" smtClean="0">
                          <a:solidFill>
                            <a:srgbClr val="FFFFFF"/>
                          </a:solidFill>
                          <a:latin typeface="Arial" pitchFamily="18" charset="0"/>
                        </a:rPr>
                        <a:t>investment</a:t>
                      </a:r>
                      <a:r>
                        <a:rPr lang="en-GB" sz="1200" b="1" i="0" u="none" dirty="0" smtClean="0">
                          <a:solidFill>
                            <a:srgbClr val="FFFFFF"/>
                          </a:solidFill>
                          <a:latin typeface="Arial" pitchFamily="18" charset="0"/>
                        </a:rPr>
                        <a:t> documentation </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en-GB" sz="1200" b="1" i="0" u="none" dirty="0" smtClean="0">
                          <a:solidFill>
                            <a:srgbClr val="FFFFFF"/>
                          </a:solidFill>
                          <a:latin typeface="Arial" pitchFamily="18" charset="0"/>
                        </a:rPr>
                        <a:t>Project approval decision</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Operations Plan</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Delivery of geological information</a:t>
                      </a: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2">
                  <a:txBody>
                    <a:bodyPr/>
                    <a:lstStyle/>
                    <a:p>
                      <a:pPr algn="ctr" fontAlgn="ctr"/>
                      <a:r>
                        <a:rPr lang="en-GB" sz="1200" b="0" i="0" u="none" dirty="0" smtClean="0">
                          <a:solidFill>
                            <a:srgbClr val="000000"/>
                          </a:solidFill>
                          <a:latin typeface="Arial" pitchFamily="18" charset="0"/>
                        </a:rPr>
                        <a:t>Preparation of geological work programme </a:t>
                      </a:r>
                    </a:p>
                    <a:p>
                      <a:pPr algn="ctr" fontAlgn="ctr"/>
                      <a:r>
                        <a:rPr lang="en-GB" sz="1200" b="0" i="0" u="none" dirty="0" smtClean="0">
                          <a:solidFill>
                            <a:srgbClr val="000000"/>
                          </a:solidFill>
                          <a:latin typeface="Arial" pitchFamily="18" charset="0"/>
                        </a:rPr>
                        <a:t>(only for geological operations that require geological works)</a:t>
                      </a:r>
                    </a:p>
                  </a:txBody>
                  <a:tcPr marL="4785" marR="4785" marT="478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indent="-171450" algn="l" fontAlgn="ctr">
                        <a:buFont typeface="Arial" panose="020B0604020202020204" pitchFamily="34" charset="0"/>
                        <a:buChar char="•"/>
                      </a:pPr>
                      <a:r>
                        <a:rPr lang="en-GB" sz="800" b="0" i="0" u="none" dirty="0" smtClean="0">
                          <a:solidFill>
                            <a:srgbClr val="000000"/>
                          </a:solidFill>
                          <a:latin typeface="Arial" pitchFamily="18" charset="0"/>
                          <a:hlinkClick r:id="rId4" action="ppaction://hlinksldjump"/>
                        </a:rPr>
                        <a:t>Notification/approval of geological work programme</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3191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endParaRPr 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5" action="ppaction://hlinksldjump"/>
                        </a:rPr>
                        <a:t>Modification of geological work programme</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52238" name="Picture 2" descr="C:\+ GRAFIKA\+ Identyfikacja Wizualna\GDOS\GDOS_logo\na WWW\GDOS_logo_pion_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3" descr="C:\+ GRAFIKA\+ LOGA\NFOŚiGW\logotyp-0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8"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geological/capital </a:t>
            </a:r>
            <a:r>
              <a:rPr lang="pl-PL" sz="600" b="1" i="0" dirty="0" err="1" smtClean="0">
                <a:solidFill>
                  <a:srgbClr val="8064A2"/>
                </a:solidFill>
                <a:latin typeface="Arial" pitchFamily="18" charset="0"/>
              </a:rPr>
              <a:t>geological</a:t>
            </a:r>
            <a:r>
              <a:rPr lang="pl-PL" sz="600" b="1" i="0" dirty="0" smtClean="0">
                <a:solidFill>
                  <a:srgbClr val="8064A2"/>
                </a:solidFill>
                <a:latin typeface="Arial" pitchFamily="18" charset="0"/>
              </a:rPr>
              <a:t>/investment</a:t>
            </a:r>
            <a:r>
              <a:rPr lang="en-GB" sz="600" b="1" i="0" dirty="0" smtClean="0">
                <a:solidFill>
                  <a:srgbClr val="8064A2"/>
                </a:solidFill>
                <a:latin typeface="Arial" pitchFamily="18" charset="0"/>
              </a:rPr>
              <a:t> documentation; Project approval decision; Operations plan; Delivery of geological information </a:t>
            </a:r>
          </a:p>
        </p:txBody>
      </p:sp>
      <p:pic>
        <p:nvPicPr>
          <p:cNvPr id="52247" name="Picture 6">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nvGraphicFramePr>
        <p:xfrm>
          <a:off x="0" y="323850"/>
          <a:ext cx="9144000" cy="5985469"/>
        </p:xfrm>
        <a:graphic>
          <a:graphicData uri="http://schemas.openxmlformats.org/drawingml/2006/table">
            <a:tbl>
              <a:tblPr firstRow="1" firstCol="1" bandRow="1">
                <a:tableStyleId>{00A15C55-8517-42AA-B614-E9B94910E393}</a:tableStyleId>
              </a:tblPr>
              <a:tblGrid>
                <a:gridCol w="2396896">
                  <a:extLst>
                    <a:ext uri="{9D8B030D-6E8A-4147-A177-3AD203B41FA5}">
                      <a16:colId xmlns:a16="http://schemas.microsoft.com/office/drawing/2014/main" val="20000"/>
                    </a:ext>
                  </a:extLst>
                </a:gridCol>
                <a:gridCol w="6747104">
                  <a:extLst>
                    <a:ext uri="{9D8B030D-6E8A-4147-A177-3AD203B41FA5}">
                      <a16:colId xmlns:a16="http://schemas.microsoft.com/office/drawing/2014/main" val="20001"/>
                    </a:ext>
                  </a:extLst>
                </a:gridCol>
              </a:tblGrid>
              <a:tr h="1486720">
                <a:tc>
                  <a:txBody>
                    <a:bodyPr/>
                    <a:lstStyle/>
                    <a:p>
                      <a:pPr marL="0" algn="just"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The procedure</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None/>
                      </a:pPr>
                      <a:r>
                        <a:rPr lang="en-GB" sz="600" b="1" i="0" dirty="0" smtClean="0">
                          <a:solidFill>
                            <a:srgbClr val="FFFFFF"/>
                          </a:solidFill>
                          <a:latin typeface="Arial" pitchFamily="18" charset="0"/>
                        </a:rPr>
                        <a:t>Notification/approval of geological work programme</a:t>
                      </a:r>
                    </a:p>
                    <a:p>
                      <a:pPr marL="342900" lvl="0" indent="-342900" algn="just" defTabSz="914400" rtl="0" eaLnBrk="1" latinLnBrk="0" hangingPunct="1">
                        <a:lnSpc>
                          <a:spcPct val="115000"/>
                        </a:lnSpc>
                        <a:spcBef>
                          <a:spcPts val="300"/>
                        </a:spcBef>
                        <a:spcAft>
                          <a:spcPts val="0"/>
                        </a:spcAft>
                        <a:buFont typeface="Symbol"/>
                        <a:buNone/>
                      </a:pPr>
                      <a:endParaRPr lang="pl-PL" sz="600" kern="1200" dirty="0">
                        <a:effectLst/>
                        <a:latin typeface="Arial" panose="020B0604020202020204" pitchFamily="34" charset="0"/>
                        <a:cs typeface="Arial" panose="020B0604020202020204" pitchFamily="34" charset="0"/>
                      </a:endParaRPr>
                    </a:p>
                    <a:p>
                      <a:pPr marL="342900" lvl="0" indent="-342900" algn="just" defTabSz="914400" rtl="0" eaLnBrk="1" latinLnBrk="0" hangingPunct="1">
                        <a:lnSpc>
                          <a:spcPct val="115000"/>
                        </a:lnSpc>
                        <a:spcBef>
                          <a:spcPts val="300"/>
                        </a:spcBef>
                        <a:spcAft>
                          <a:spcPts val="0"/>
                        </a:spcAft>
                        <a:buFont typeface="Symbol"/>
                        <a:buNone/>
                      </a:pPr>
                      <a:r>
                        <a:rPr lang="en-GB" sz="600" b="1" i="0" dirty="0" smtClean="0">
                          <a:solidFill>
                            <a:srgbClr val="FFFFFF"/>
                          </a:solidFill>
                          <a:latin typeface="Arial" pitchFamily="18" charset="0"/>
                        </a:rPr>
                        <a:t>Geological work programme is required for those geological operations that require geological works</a:t>
                      </a:r>
                    </a:p>
                  </a:txBody>
                  <a:tcPr marL="68580" marR="68580" marT="0" marB="0" anchor="ctr"/>
                </a:tc>
                <a:extLst>
                  <a:ext uri="{0D108BD9-81ED-4DB2-BD59-A6C34878D82A}">
                    <a16:rowId xmlns:a16="http://schemas.microsoft.com/office/drawing/2014/main" val="10000"/>
                  </a:ext>
                </a:extLst>
              </a:tr>
              <a:tr h="1095653">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Legal grounds for the procedure</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GML Art. 6.1.1c, Art. 79, Art. 80b</a:t>
                      </a:r>
                    </a:p>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Ordinance on geological work programmes</a:t>
                      </a:r>
                    </a:p>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CAP</a:t>
                      </a:r>
                    </a:p>
                  </a:txBody>
                  <a:tcPr marL="68580" marR="68580" marT="0" marB="0" anchor="ctr"/>
                </a:tc>
                <a:extLst>
                  <a:ext uri="{0D108BD9-81ED-4DB2-BD59-A6C34878D82A}">
                    <a16:rowId xmlns:a16="http://schemas.microsoft.com/office/drawing/2014/main" val="10001"/>
                  </a:ext>
                </a:extLst>
              </a:tr>
              <a:tr h="643187">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Competent authorities in charge of the procedure</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Not applicable</a:t>
                      </a:r>
                    </a:p>
                  </a:txBody>
                  <a:tcPr marL="68580" marR="68580" marT="0" marB="0" anchor="ctr"/>
                </a:tc>
                <a:extLst>
                  <a:ext uri="{0D108BD9-81ED-4DB2-BD59-A6C34878D82A}">
                    <a16:rowId xmlns:a16="http://schemas.microsoft.com/office/drawing/2014/main" val="10002"/>
                  </a:ext>
                </a:extLst>
              </a:tr>
              <a:tr h="495573">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Delivery of the procedure</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Development of geological work programme</a:t>
                      </a:r>
                    </a:p>
                  </a:txBody>
                  <a:tcPr marL="68580" marR="68580" marT="0" marB="0" anchor="ctr"/>
                </a:tc>
                <a:extLst>
                  <a:ext uri="{0D108BD9-81ED-4DB2-BD59-A6C34878D82A}">
                    <a16:rowId xmlns:a16="http://schemas.microsoft.com/office/drawing/2014/main" val="10003"/>
                  </a:ext>
                </a:extLst>
              </a:tr>
              <a:tr h="777618">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Duration of the procedure</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Not applicable</a:t>
                      </a:r>
                    </a:p>
                  </a:txBody>
                  <a:tcPr marL="68580" marR="68580" marT="0" marB="0" anchor="ctr"/>
                </a:tc>
                <a:extLst>
                  <a:ext uri="{0D108BD9-81ED-4DB2-BD59-A6C34878D82A}">
                    <a16:rowId xmlns:a16="http://schemas.microsoft.com/office/drawing/2014/main" val="10004"/>
                  </a:ext>
                </a:extLst>
              </a:tr>
              <a:tr h="743359">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Required documents or information</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Geological work programme</a:t>
                      </a:r>
                    </a:p>
                  </a:txBody>
                  <a:tcPr marL="68580" marR="68580" marT="0" marB="0" anchor="ctr"/>
                </a:tc>
                <a:extLst>
                  <a:ext uri="{0D108BD9-81ED-4DB2-BD59-A6C34878D82A}">
                    <a16:rowId xmlns:a16="http://schemas.microsoft.com/office/drawing/2014/main" val="10005"/>
                  </a:ext>
                </a:extLst>
              </a:tr>
              <a:tr h="743359">
                <a:tc>
                  <a:txBody>
                    <a:bodyPr/>
                    <a:lstStyle/>
                    <a:p>
                      <a:pPr marL="0" algn="l" defTabSz="914400" rtl="0" eaLnBrk="1" latinLnBrk="0" hangingPunct="1">
                        <a:lnSpc>
                          <a:spcPct val="115000"/>
                        </a:lnSpc>
                        <a:spcBef>
                          <a:spcPts val="300"/>
                        </a:spcBef>
                        <a:spcAft>
                          <a:spcPts val="300"/>
                        </a:spcAft>
                      </a:pPr>
                      <a:r>
                        <a:rPr lang="en-GB" sz="800" b="1" i="0" dirty="0" smtClean="0">
                          <a:solidFill>
                            <a:srgbClr val="FFFFFF"/>
                          </a:solidFill>
                          <a:latin typeface="Arial" pitchFamily="18" charset="0"/>
                        </a:rPr>
                        <a:t>Parties to the proceedings and public participation</a:t>
                      </a:r>
                    </a:p>
                  </a:txBody>
                  <a:tcPr marL="68580" marR="68580" marT="0" marB="0" anchor="ctr"/>
                </a:tc>
                <a:tc>
                  <a:txBody>
                    <a:bodyPr/>
                    <a:lstStyle/>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The author of geological work programme</a:t>
                      </a:r>
                    </a:p>
                    <a:p>
                      <a:pPr marL="342900" lvl="0" indent="-342900" algn="just" defTabSz="914400" rtl="0" eaLnBrk="1" latinLnBrk="0" hangingPunct="1">
                        <a:lnSpc>
                          <a:spcPct val="115000"/>
                        </a:lnSpc>
                        <a:spcBef>
                          <a:spcPts val="300"/>
                        </a:spcBef>
                        <a:spcAft>
                          <a:spcPts val="0"/>
                        </a:spcAft>
                        <a:buFont typeface="Symbol"/>
                        <a:buChar char=""/>
                      </a:pPr>
                      <a:r>
                        <a:rPr lang="en-GB" sz="600" b="0" i="0" dirty="0" smtClean="0">
                          <a:solidFill>
                            <a:srgbClr val="000000"/>
                          </a:solidFill>
                          <a:latin typeface="Arial" pitchFamily="18" charset="0"/>
                        </a:rPr>
                        <a:t>No public participation</a:t>
                      </a:r>
                    </a:p>
                  </a:txBody>
                  <a:tcPr marL="68580" marR="68580" marT="0" marB="0" anchor="ctr"/>
                </a:tc>
                <a:extLst>
                  <a:ext uri="{0D108BD9-81ED-4DB2-BD59-A6C34878D82A}">
                    <a16:rowId xmlns:a16="http://schemas.microsoft.com/office/drawing/2014/main" val="10006"/>
                  </a:ext>
                </a:extLst>
              </a:tr>
            </a:tbl>
          </a:graphicData>
        </a:graphic>
      </p:graphicFrame>
      <p:pic>
        <p:nvPicPr>
          <p:cNvPr id="5328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8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328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a:t>
            </a:r>
            <a:r>
              <a:rPr lang="pl-PL" sz="600" b="1" i="0" dirty="0" smtClean="0">
                <a:solidFill>
                  <a:srgbClr val="8064A2"/>
                </a:solidFill>
                <a:latin typeface="Arial" pitchFamily="18" charset="0"/>
              </a:rPr>
              <a:t>investment</a:t>
            </a:r>
            <a:r>
              <a:rPr lang="en-GB" sz="600" b="1" i="0" dirty="0" smtClean="0">
                <a:solidFill>
                  <a:srgbClr val="8064A2"/>
                </a:solidFill>
                <a:latin typeface="Arial" pitchFamily="18" charset="0"/>
              </a:rPr>
              <a:t> documentation; Project approval decision; Operations plan; Delivery of geological information </a:t>
            </a:r>
            <a:r>
              <a:rPr lang="en-GB" sz="600" b="1" i="0" dirty="0" smtClean="0">
                <a:solidFill>
                  <a:srgbClr val="9BBB59"/>
                </a:solidFill>
                <a:latin typeface="Arial" pitchFamily="18" charset="0"/>
              </a:rPr>
              <a:t> </a:t>
            </a:r>
            <a:r>
              <a:rPr lang="en-GB" sz="600" b="1" i="0" dirty="0" smtClean="0">
                <a:solidFill>
                  <a:srgbClr val="000000"/>
                </a:solidFill>
                <a:latin typeface="Arial" pitchFamily="18" charset="0"/>
              </a:rPr>
              <a:t>&gt; </a:t>
            </a:r>
            <a:r>
              <a:rPr lang="en-GB" sz="600" b="1" i="0" dirty="0" smtClean="0">
                <a:solidFill>
                  <a:srgbClr val="8064A2"/>
                </a:solidFill>
                <a:latin typeface="Arial" pitchFamily="18" charset="0"/>
              </a:rPr>
              <a:t>Development of geological work programme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97116035"/>
              </p:ext>
            </p:extLst>
          </p:nvPr>
        </p:nvGraphicFramePr>
        <p:xfrm>
          <a:off x="0" y="323850"/>
          <a:ext cx="9144000" cy="5985470"/>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19125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None/>
                        <a:tabLst/>
                      </a:pPr>
                      <a:r>
                        <a:rPr lang="en-GB" sz="600" b="1" i="0" u="none" dirty="0" smtClean="0">
                          <a:solidFill>
                            <a:srgbClr val="FFFFFF"/>
                          </a:solidFill>
                          <a:latin typeface="Arial" pitchFamily="18" charset="0"/>
                        </a:rPr>
                        <a:t>Modification of geological work programme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None/>
                        <a:tabLst/>
                      </a:pPr>
                      <a:r>
                        <a:rPr lang="en-GB" sz="600" b="1" i="0" u="none" dirty="0" smtClean="0">
                          <a:solidFill>
                            <a:srgbClr val="FFFFFF"/>
                          </a:solidFill>
                          <a:latin typeface="Arial" pitchFamily="18" charset="0"/>
                        </a:rPr>
                        <a:t>The purpose of this procedure is a modification of the geological work programme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7655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80a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geological work programmes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61451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13646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prepares a supplement to the geological work programme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applies to MoE for approval of the supplement to the geological work programme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receives an opinion from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ommune</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issues its decision on the approval of the supplement to the geological work programme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ex officio amends the concession to the extent specified in its decision on the approval of the supplement to the geological work programme, unless material changes are made in the geological work programme that have a direct effect on the terms and conditions of the concession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delivers a copy of its decision on the approval of geological work programme to the relevant </a:t>
                      </a:r>
                      <a:r>
                        <a:rPr lang="pl-PL" sz="600" b="0" i="0" u="none" dirty="0" smtClean="0">
                          <a:solidFill>
                            <a:srgbClr val="000000"/>
                          </a:solidFill>
                          <a:latin typeface="Arial" pitchFamily="18" charset="0"/>
                        </a:rPr>
                        <a:t>p</a:t>
                      </a:r>
                      <a:r>
                        <a:rPr lang="en-GB" sz="600" b="0" i="0" u="none" dirty="0" err="1" smtClean="0">
                          <a:solidFill>
                            <a:srgbClr val="000000"/>
                          </a:solidFill>
                          <a:latin typeface="Arial" pitchFamily="18" charset="0"/>
                        </a:rPr>
                        <a:t>rovincial</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a</a:t>
                      </a:r>
                      <a:r>
                        <a:rPr lang="en-GB" sz="600" b="0" i="0" u="none" dirty="0" err="1" smtClean="0">
                          <a:solidFill>
                            <a:srgbClr val="000000"/>
                          </a:solidFill>
                          <a:latin typeface="Arial" pitchFamily="18" charset="0"/>
                        </a:rPr>
                        <a:t>ssembly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s</a:t>
                      </a:r>
                      <a:r>
                        <a:rPr lang="en-GB" sz="600" b="0" i="0" u="none" dirty="0" err="1" smtClean="0">
                          <a:solidFill>
                            <a:srgbClr val="000000"/>
                          </a:solidFill>
                          <a:latin typeface="Arial" pitchFamily="18" charset="0"/>
                        </a:rPr>
                        <a:t>peaker</a:t>
                      </a:r>
                      <a:r>
                        <a:rPr lang="en-GB" sz="600" b="0" i="0" u="none" dirty="0" smtClean="0">
                          <a:solidFill>
                            <a:srgbClr val="000000"/>
                          </a:solidFill>
                          <a:latin typeface="Arial" pitchFamily="18" charset="0"/>
                        </a:rPr>
                        <a:t> and DMO Director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70548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Delivery of opinions by opinion-giving authorities: </a:t>
                      </a:r>
                      <a:r>
                        <a:rPr lang="pl-PL" sz="600" b="0" i="0" u="none" dirty="0" smtClean="0">
                          <a:solidFill>
                            <a:srgbClr val="000000"/>
                          </a:solidFill>
                          <a:latin typeface="Arial" pitchFamily="18" charset="0"/>
                        </a:rPr>
                        <a:t>14 </a:t>
                      </a:r>
                      <a:r>
                        <a:rPr lang="en-GB" sz="600" b="0" i="0" u="none" dirty="0" smtClean="0">
                          <a:solidFill>
                            <a:srgbClr val="000000"/>
                          </a:solidFill>
                          <a:latin typeface="Arial" pitchFamily="18" charset="0"/>
                        </a:rPr>
                        <a:t>days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request can be examined on the basis of evidence submitted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5956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Application for</a:t>
                      </a:r>
                      <a:r>
                        <a:rPr lang="pl-PL" sz="600" b="0" i="0" u="none" dirty="0" smtClean="0">
                          <a:solidFill>
                            <a:srgbClr val="000000"/>
                          </a:solidFill>
                          <a:latin typeface="Arial" pitchFamily="18" charset="0"/>
                        </a:rPr>
                        <a:t> the</a:t>
                      </a:r>
                      <a:r>
                        <a:rPr lang="en-GB" sz="600" b="0" i="0" u="none" dirty="0" smtClean="0">
                          <a:solidFill>
                            <a:srgbClr val="000000"/>
                          </a:solidFill>
                          <a:latin typeface="Arial" pitchFamily="18" charset="0"/>
                        </a:rPr>
                        <a:t> approval of supplement to the geological work programme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Supplement to geological work programme (2 copies)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7483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a:t>
                      </a:r>
                      <a:r>
                        <a:rPr lang="en-GB" sz="600" b="0" i="0" u="none" dirty="0" err="1" smtClean="0">
                          <a:solidFill>
                            <a:srgbClr val="000000"/>
                          </a:solidFill>
                          <a:latin typeface="Arial" pitchFamily="18" charset="0"/>
                        </a:rPr>
                        <a:t>ntrepreneur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including owners (perpetual usufruct right holders) of real properties in which the operations are delivered, except for owners (perpetual usufruct right holders) of real properties that are located beyond the boundaries of an existing or planned mining area or geological work sites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5430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0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431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 </a:t>
            </a:r>
            <a:r>
              <a:rPr lang="en-GB" sz="600" b="1" i="0" dirty="0" smtClean="0">
                <a:solidFill>
                  <a:srgbClr val="9BBB59"/>
                </a:solidFill>
                <a:latin typeface="Arial" pitchFamily="18" charset="0"/>
              </a:rPr>
              <a:t> </a:t>
            </a:r>
            <a:r>
              <a:rPr lang="en-GB" sz="600" b="1" i="0" dirty="0" smtClean="0">
                <a:solidFill>
                  <a:srgbClr val="000000"/>
                </a:solidFill>
                <a:latin typeface="Arial" pitchFamily="18" charset="0"/>
              </a:rPr>
              <a:t>&gt; </a:t>
            </a:r>
            <a:r>
              <a:rPr lang="en-GB" sz="600" b="1" i="0" dirty="0" smtClean="0">
                <a:solidFill>
                  <a:srgbClr val="8064A2"/>
                </a:solidFill>
                <a:latin typeface="Arial" pitchFamily="18" charset="0"/>
              </a:rPr>
              <a:t>Development of geological work programme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337173201"/>
              </p:ext>
            </p:extLst>
          </p:nvPr>
        </p:nvGraphicFramePr>
        <p:xfrm>
          <a:off x="0" y="284163"/>
          <a:ext cx="9144000" cy="6025156"/>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34302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Notification of</a:t>
                      </a:r>
                      <a:r>
                        <a:rPr lang="pl-PL" sz="600" b="1" i="0" u="none" dirty="0" smtClean="0">
                          <a:solidFill>
                            <a:srgbClr val="FFFFFF"/>
                          </a:solidFill>
                          <a:latin typeface="Arial" pitchFamily="18" charset="0"/>
                        </a:rPr>
                        <a:t> the</a:t>
                      </a:r>
                      <a:r>
                        <a:rPr lang="en-GB" sz="600" b="1" i="0" u="none" dirty="0" smtClean="0">
                          <a:solidFill>
                            <a:srgbClr val="FFFFFF"/>
                          </a:solidFill>
                          <a:latin typeface="Arial" pitchFamily="18" charset="0"/>
                        </a:rPr>
                        <a:t> intention to start geological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Holder of a concession for prospection and exploration of hydrocarbons and for production of hydrocarbons </a:t>
                      </a:r>
                      <a:r>
                        <a:rPr lang="pl-PL" sz="600" b="1" i="0" u="none" dirty="0" smtClean="0">
                          <a:solidFill>
                            <a:srgbClr val="FFFFFF"/>
                          </a:solidFill>
                          <a:latin typeface="Arial" pitchFamily="18" charset="0"/>
                        </a:rPr>
                        <a:t>from a </a:t>
                      </a:r>
                      <a:r>
                        <a:rPr lang="pl-PL" sz="600" b="1" i="0" u="none" dirty="0" err="1" smtClean="0">
                          <a:solidFill>
                            <a:srgbClr val="FFFFFF"/>
                          </a:solidFill>
                          <a:latin typeface="Arial" pitchFamily="18" charset="0"/>
                        </a:rPr>
                        <a:t>reservoir</a:t>
                      </a:r>
                      <a:r>
                        <a:rPr lang="pl-PL" sz="600" b="1" i="0" u="none" dirty="0" smtClean="0">
                          <a:solidFill>
                            <a:srgbClr val="FFFFFF"/>
                          </a:solidFill>
                          <a:latin typeface="Arial" pitchFamily="18" charset="0"/>
                        </a:rPr>
                        <a:t> </a:t>
                      </a:r>
                      <a:r>
                        <a:rPr lang="en-GB" sz="600" b="1" i="0" u="none" dirty="0" smtClean="0">
                          <a:solidFill>
                            <a:srgbClr val="FFFFFF"/>
                          </a:solidFill>
                          <a:latin typeface="Arial" pitchFamily="18" charset="0"/>
                        </a:rPr>
                        <a:t>must notify of his intention to start geological works. Geological works can be performed solely under</a:t>
                      </a:r>
                      <a:r>
                        <a:rPr lang="pl-PL" sz="600" b="1" i="0" u="none" dirty="0" smtClean="0">
                          <a:solidFill>
                            <a:srgbClr val="FFFFFF"/>
                          </a:solidFill>
                          <a:latin typeface="Arial" pitchFamily="18" charset="0"/>
                        </a:rPr>
                        <a:t> a</a:t>
                      </a:r>
                      <a:r>
                        <a:rPr lang="en-GB" sz="600" b="1" i="0" u="none" dirty="0" smtClean="0">
                          <a:solidFill>
                            <a:srgbClr val="FFFFFF"/>
                          </a:solidFill>
                          <a:latin typeface="Arial" pitchFamily="18" charset="0"/>
                        </a:rPr>
                        <a:t> geological work programme Obligation to notify of</a:t>
                      </a:r>
                      <a:r>
                        <a:rPr lang="pl-PL" sz="600" b="1" i="0" u="none" dirty="0" smtClean="0">
                          <a:solidFill>
                            <a:srgbClr val="FFFFFF"/>
                          </a:solidFill>
                          <a:latin typeface="Arial" pitchFamily="18" charset="0"/>
                        </a:rPr>
                        <a:t> the</a:t>
                      </a:r>
                      <a:r>
                        <a:rPr lang="en-GB" sz="600" b="1" i="0" u="none" dirty="0" smtClean="0">
                          <a:solidFill>
                            <a:srgbClr val="FFFFFF"/>
                          </a:solidFill>
                          <a:latin typeface="Arial" pitchFamily="18" charset="0"/>
                        </a:rPr>
                        <a:t> intention to start geological works does not apply to works that are intended for drill site operations, albeit according to </a:t>
                      </a:r>
                      <a:r>
                        <a:rPr lang="pl-PL" sz="600" b="1" i="0" u="none" dirty="0" smtClean="0">
                          <a:solidFill>
                            <a:srgbClr val="FFFFFF"/>
                          </a:solidFill>
                          <a:latin typeface="Arial" pitchFamily="18" charset="0"/>
                        </a:rPr>
                        <a:t>H</a:t>
                      </a:r>
                      <a:r>
                        <a:rPr lang="en-GB" sz="600" b="1" i="0" u="none" dirty="0" smtClean="0">
                          <a:solidFill>
                            <a:srgbClr val="FFFFFF"/>
                          </a:solidFill>
                          <a:latin typeface="Arial" pitchFamily="18" charset="0"/>
                        </a:rPr>
                        <a:t>MO position it is a good practice to notify of such works.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97610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6.11, Art. 79, Art. 81, Art. 87, Art. 156, Art. 164, Art. 167, Art. 168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geological work programmes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69345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or - in case of Polish maritime zone - Maritime Office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5898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notifies of his intention to start geological works at the latest two weeks before the planned date of the commencement of such works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Competent authorities file the notification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6741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As a minimum, 2 weeks before the planned date of the commencement of geological works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63727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Written notification of the intention to start geological works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11112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a:t>
                      </a:r>
                      <a:r>
                        <a:rPr lang="en-GB" sz="600" b="0" i="0" u="none" dirty="0" err="1" smtClean="0">
                          <a:solidFill>
                            <a:srgbClr val="000000"/>
                          </a:solidFill>
                          <a:latin typeface="Arial" pitchFamily="18" charset="0"/>
                        </a:rPr>
                        <a:t>ntrepreneur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or - in case of Polish maritime zone - Maritime Office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5533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3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533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pole tekstowe 15"/>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078745896"/>
              </p:ext>
            </p:extLst>
          </p:nvPr>
        </p:nvGraphicFramePr>
        <p:xfrm>
          <a:off x="0" y="320675"/>
          <a:ext cx="9144000" cy="5988644"/>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80138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Approval of geological/investment documentation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Results of geological works regarding a reservoir of hydrocarbons, including data interpretation, the degree of target achievement, including a justification, are presented in the form of geological/investment documentation of a reservoir of hydrocarbons.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8674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88, Art. 89a, Art. 93, Art. 94, Art. 161</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geological documentation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Pending Environment Minister's Ordinance on geological/investment documentation of a reservoir of hydrocarbons, to be issued pursuant to GML Art. 97.1.2</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Act on amendment, Art. 26</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50760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PGI-NRI</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204952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Application for approval of geological/investment documentation of a reservoir of hydrocarbons is submitted to MoE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issues the decision on the approval of geological/investment documentation of a reservoir of hydrocarbons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delivers a copy of the decision on the approval of geological/investment documentation of a reservoir of hydrocarbons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Delivery of the approved geological/investment documentation of a reservoir of hydrocarbons to the archives maintained by PGI-NRI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Supplement to geological/investment documentation of a reservoir of hydrocarbons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Modification of geological/investment documentation of a reservoir of hydrocarbons is made by adding a supplement which is subject to approval using the same procedure as that intended for geological/investment documentation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ex officio amends the concession or project approval decision to the extent specified in its decision on supplement approval, if the supplement to the geological/investment documentation of a reservoir of hydrocarbons has a direct effect on the terms and conditions of the concession for production of hydrocarbons </a:t>
                      </a:r>
                      <a:r>
                        <a:rPr lang="pl-PL" sz="600" b="0" i="0" u="none" dirty="0" smtClean="0">
                          <a:solidFill>
                            <a:srgbClr val="000000"/>
                          </a:solidFill>
                          <a:latin typeface="Arial" pitchFamily="18" charset="0"/>
                        </a:rPr>
                        <a:t>from a </a:t>
                      </a:r>
                      <a:r>
                        <a:rPr lang="pl-PL" sz="600" b="0" i="0" u="none" dirty="0" err="1" smtClean="0">
                          <a:solidFill>
                            <a:srgbClr val="000000"/>
                          </a:solidFill>
                          <a:latin typeface="Arial" pitchFamily="18" charset="0"/>
                        </a:rPr>
                        <a:t>reservoir</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or of the concession for prospection, exploration and production of hydrocarbons</a:t>
                      </a:r>
                      <a:r>
                        <a:rPr lang="pl-PL" sz="600" b="0" i="0" u="none" dirty="0" smtClean="0">
                          <a:solidFill>
                            <a:srgbClr val="000000"/>
                          </a:solidFill>
                          <a:latin typeface="Arial" pitchFamily="18" charset="0"/>
                        </a:rPr>
                        <a:t> from a </a:t>
                      </a:r>
                      <a:r>
                        <a:rPr lang="pl-PL" sz="600" b="0" i="0" u="none" dirty="0" err="1" smtClean="0">
                          <a:solidFill>
                            <a:srgbClr val="000000"/>
                          </a:solidFill>
                          <a:latin typeface="Arial" pitchFamily="18" charset="0"/>
                        </a:rPr>
                        <a:t>reservoir</a:t>
                      </a:r>
                      <a:r>
                        <a:rPr lang="en-GB" sz="600" b="0" i="0" u="none" dirty="0" smtClean="0">
                          <a:solidFill>
                            <a:srgbClr val="000000"/>
                          </a:solidFill>
                          <a:latin typeface="Arial" pitchFamily="18" charset="0"/>
                        </a:rPr>
                        <a:t>, or of the project approval decision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Order to change the documentation or to make additional changes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orders by way of administrative decision to modify the geological/investment documentation and gives the supplement submission deadline, if - on approval of geological/investment documentation - significant differences are found between the documentation and factual status, including groundwater management conditions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5527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3946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Geological/investment documentation of a reservoir of hydrocarbons (4 copies in printout and electronic formats)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81529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PGI-NRI</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applicant, i.e. the entity that prepared the geological/investment documentation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a:t>
                      </a:r>
                      <a:r>
                        <a:rPr lang="pl-PL" sz="600" b="0" i="0" u="none" dirty="0" smtClean="0">
                          <a:solidFill>
                            <a:srgbClr val="000000"/>
                          </a:solidFill>
                          <a:latin typeface="Arial" pitchFamily="18" charset="0"/>
                        </a:rPr>
                        <a:t>s</a:t>
                      </a:r>
                      <a:r>
                        <a:rPr lang="en-GB" sz="600" b="0" i="0" u="none" dirty="0" smtClean="0">
                          <a:solidFill>
                            <a:srgbClr val="000000"/>
                          </a:solidFill>
                          <a:latin typeface="Arial" pitchFamily="18" charset="0"/>
                        </a:rPr>
                        <a:t> the criteria of a party, as defined by CAP Art. 28 , read in conjunction with Art. 41 of GML;</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5635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5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2698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636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234326886"/>
              </p:ext>
            </p:extLst>
          </p:nvPr>
        </p:nvGraphicFramePr>
        <p:xfrm>
          <a:off x="0" y="322263"/>
          <a:ext cx="9144000" cy="5987058"/>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99872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Issuance of project approval decision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In case of concession for prospection, exploration and production of hydrocarbons</a:t>
                      </a:r>
                      <a:r>
                        <a:rPr lang="pl-PL" sz="600" b="1" i="0" u="none" dirty="0" smtClean="0">
                          <a:solidFill>
                            <a:srgbClr val="FFFFFF"/>
                          </a:solidFill>
                          <a:latin typeface="Arial" pitchFamily="18" charset="0"/>
                        </a:rPr>
                        <a:t> from a </a:t>
                      </a:r>
                      <a:r>
                        <a:rPr lang="pl-PL" sz="600" b="1" i="0" u="none" dirty="0" err="1" smtClean="0">
                          <a:solidFill>
                            <a:srgbClr val="FFFFFF"/>
                          </a:solidFill>
                          <a:latin typeface="Arial" pitchFamily="18" charset="0"/>
                        </a:rPr>
                        <a:t>reservoir</a:t>
                      </a:r>
                      <a:r>
                        <a:rPr lang="en-GB" sz="600" b="1" i="0" u="none" dirty="0" smtClean="0">
                          <a:solidFill>
                            <a:srgbClr val="FFFFFF"/>
                          </a:solidFill>
                          <a:latin typeface="Arial" pitchFamily="18" charset="0"/>
                        </a:rPr>
                        <a:t>, the entrepreneur must obtain a project approval decision in order to start the phase of production.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10040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41, Art. 49z - 49za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5152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14416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applies to MoE for </a:t>
                      </a:r>
                      <a:r>
                        <a:rPr lang="pl-PL" sz="600" b="0" i="0" u="none" dirty="0" smtClean="0">
                          <a:solidFill>
                            <a:srgbClr val="000000"/>
                          </a:solidFill>
                          <a:latin typeface="Arial" pitchFamily="18" charset="0"/>
                        </a:rPr>
                        <a:t>a </a:t>
                      </a:r>
                      <a:r>
                        <a:rPr lang="en-GB" sz="600" b="0" i="0" u="none" dirty="0" smtClean="0">
                          <a:solidFill>
                            <a:srgbClr val="000000"/>
                          </a:solidFill>
                          <a:latin typeface="Arial" pitchFamily="18" charset="0"/>
                        </a:rPr>
                        <a:t>project approval decision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application is considered by 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issues a project decision or the decision on refusal to issue a project approval decision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Mining usufruct agreement is amended within 30 days of the date of project approval decision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7022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4993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Application for project approval decision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82580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including owners (perpetual usufruct right holders) of real properties within the boundaries of the planned mining area, except for owners (perpetual usufruct right holders) of real properties that are located beyond the boundaries of the planned mining area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5737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8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158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7384"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3" name="Tabela 2"/>
          <p:cNvGraphicFramePr>
            <a:graphicFrameLocks noGrp="1"/>
          </p:cNvGraphicFramePr>
          <p:nvPr/>
        </p:nvGraphicFramePr>
        <p:xfrm>
          <a:off x="0" y="1700213"/>
          <a:ext cx="9144000" cy="3529012"/>
        </p:xfrm>
        <a:graphic>
          <a:graphicData uri="http://schemas.openxmlformats.org/drawingml/2006/table">
            <a:tbl>
              <a:tblPr>
                <a:tableStyleId>{5C22544A-7EE6-4342-B048-85BDC9FD1C3A}</a:tableStyleId>
              </a:tblPr>
              <a:tblGrid>
                <a:gridCol w="2411759">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5076057">
                  <a:extLst>
                    <a:ext uri="{9D8B030D-6E8A-4147-A177-3AD203B41FA5}">
                      <a16:colId xmlns:a16="http://schemas.microsoft.com/office/drawing/2014/main" val="20002"/>
                    </a:ext>
                  </a:extLst>
                </a:gridCol>
              </a:tblGrid>
              <a:tr h="882253">
                <a:tc rowSpan="4">
                  <a:txBody>
                    <a:bodyPr/>
                    <a:lstStyle/>
                    <a:p>
                      <a:pPr algn="ctr" fontAlgn="ctr"/>
                      <a:r>
                        <a:rPr lang="en-GB" sz="1200" b="1" i="0" u="none" dirty="0" smtClean="0">
                          <a:solidFill>
                            <a:srgbClr val="FFFFFF"/>
                          </a:solidFill>
                          <a:latin typeface="Arial" pitchFamily="18" charset="0"/>
                        </a:rPr>
                        <a:t>Geological works</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Approval of geological/investment documentation </a:t>
                      </a:r>
                    </a:p>
                    <a:p>
                      <a:pPr algn="ctr" fontAlgn="ctr"/>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ctr"/>
                      <a:r>
                        <a:rPr lang="en-GB" sz="1200" b="1" i="0" u="none" dirty="0" smtClean="0">
                          <a:solidFill>
                            <a:srgbClr val="FFFFFF"/>
                          </a:solidFill>
                          <a:latin typeface="Arial" pitchFamily="18" charset="0"/>
                        </a:rPr>
                        <a:t>Project approval decision</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Operations Plan</a:t>
                      </a:r>
                    </a:p>
                    <a:p>
                      <a:pPr algn="ctr" fontAlgn="ctr"/>
                      <a:r>
                        <a:rPr lang="pl-PL" sz="1200" b="1" u="none" strike="noStrike" dirty="0" smtClean="0">
                          <a:solidFill>
                            <a:schemeClr val="bg1"/>
                          </a:solidFill>
                          <a:effectLst/>
                          <a:latin typeface="Arial" panose="020B0604020202020204" pitchFamily="34" charset="0"/>
                          <a:cs typeface="Arial" panose="020B0604020202020204" pitchFamily="34" charset="0"/>
                        </a:rPr>
                        <a:t> </a:t>
                      </a:r>
                    </a:p>
                    <a:p>
                      <a:pPr algn="ctr" fontAlgn="ctr"/>
                      <a:r>
                        <a:rPr lang="en-GB" sz="1200" b="1" i="0" u="none" dirty="0" smtClean="0">
                          <a:solidFill>
                            <a:srgbClr val="FFFFFF"/>
                          </a:solidFill>
                          <a:latin typeface="Arial" pitchFamily="18" charset="0"/>
                        </a:rPr>
                        <a:t>Delivery of geological information</a:t>
                      </a:r>
                    </a:p>
                  </a:txBody>
                  <a:tcPr marL="4785" marR="4785" marT="4786"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rowSpan="4">
                  <a:txBody>
                    <a:bodyPr/>
                    <a:lstStyle/>
                    <a:p>
                      <a:pPr algn="ctr" fontAlgn="ctr"/>
                      <a:r>
                        <a:rPr lang="en-GB" sz="1200" b="0" i="0" u="none" dirty="0" smtClean="0">
                          <a:solidFill>
                            <a:srgbClr val="000000"/>
                          </a:solidFill>
                          <a:latin typeface="Arial" pitchFamily="18" charset="0"/>
                        </a:rPr>
                        <a:t>Approval/modification of operations plan for a production site / drill site</a:t>
                      </a:r>
                    </a:p>
                  </a:txBody>
                  <a:tcPr marL="4785" marR="4785" marT="478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4" action="ppaction://hlinksldjump"/>
                        </a:rPr>
                        <a:t>Approval of drill site operations plan</a:t>
                      </a: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8225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vMerge="1">
                  <a:txBody>
                    <a:bodyPr/>
                    <a:lstStyle/>
                    <a:p>
                      <a:endParaRPr lang="en-US"/>
                    </a:p>
                  </a:txBody>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5" action="ppaction://hlinksldjump"/>
                        </a:rPr>
                        <a:t>Approval of production site operations plan</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225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pPr algn="ctr" fontAlgn="ctr"/>
                      <a:endParaRPr lang="pl-PL" sz="1200" b="0" i="0" u="none" strike="noStrike" dirty="0" smtClean="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6" action="ppaction://hlinksldjump"/>
                        </a:rPr>
                        <a:t>Modification of drill site operations plan</a:t>
                      </a: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225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vMerge="1">
                  <a:txBody>
                    <a:bodyPr/>
                    <a:lstStyle/>
                    <a:p>
                      <a:pPr algn="ctr" fontAlgn="ctr"/>
                      <a:endParaRPr lang="pl-PL" sz="1200" b="0" i="0" u="none" strike="noStrike" dirty="0" smtClean="0">
                        <a:solidFill>
                          <a:schemeClr val="tx1"/>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0" i="0" u="none" dirty="0" smtClean="0">
                          <a:solidFill>
                            <a:srgbClr val="000000"/>
                          </a:solidFill>
                          <a:latin typeface="Arial" pitchFamily="18" charset="0"/>
                          <a:hlinkClick r:id="rId7" action="ppaction://hlinksldjump"/>
                        </a:rPr>
                        <a:t>Modification of production site operations plan</a:t>
                      </a: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6" marB="0" anchor="ctr">
                    <a:lnL w="12700" cap="flat" cmpd="sng" algn="ctr">
                      <a:solidFill>
                        <a:schemeClr val="bg1"/>
                      </a:solidFill>
                      <a:prstDash val="solid"/>
                      <a:round/>
                      <a:headEnd type="none" w="med" len="med"/>
                      <a:tailEnd type="none" w="med" len="med"/>
                    </a:lnL>
                    <a:lnR w="12700" cmpd="sng">
                      <a:noFill/>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58386" name="Picture 2" descr="C:\+ GRAFIKA\+ Identyfikacja Wizualna\GDOS\GDOS_logo\na WWW\GDOS_logo_pion_pn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7" name="Picture 3" descr="C:\+ GRAFIKA\+ LOGA\NFOŚiGW\logotyp-0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10"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8394" name="Picture 6">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852894237"/>
              </p:ext>
            </p:extLst>
          </p:nvPr>
        </p:nvGraphicFramePr>
        <p:xfrm>
          <a:off x="0" y="322263"/>
          <a:ext cx="9144000" cy="5987058"/>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93478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Approval of drill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The purpose of the procedure is to approve the drill site operations plan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94159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86, Art. 105, Art. 108, Art. 164, Art. 167, Art. 168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operations plans of mining plants, including in particular Appendix 6 to that Ordinance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48356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14677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prepares an operations plan separately for each drill site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submits to DMO Director, at the latest on the 14th day preceding the intended day of the commencement of geological works associated with prospection and exploration of hydrocarbons, a request for approval of the drill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grants the decision on approval of the drill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DMOdelivers the decision on operations plan approval and a copy of the plan in electronic format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6572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up to 14 days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72739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Drill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of approval of drill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 (if required)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the concession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Copies of other decisions granted</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7747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a:t>
                      </a:r>
                      <a:r>
                        <a:rPr lang="en-GB" sz="600" b="0" i="0" u="none" dirty="0" err="1" smtClean="0">
                          <a:solidFill>
                            <a:srgbClr val="000000"/>
                          </a:solidFill>
                          <a:latin typeface="Arial" pitchFamily="18" charset="0"/>
                        </a:rPr>
                        <a:t>ntrepreneur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however, the provisions on participation of public organisations do not apply, if the operations plans is preceded by the decision of environmental pre-requirements made under proceedings with public participation or if that decision preceded the concession award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5942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635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9432"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a:t>
            </a:r>
            <a:r>
              <a:rPr lang="en-GB" sz="600" b="1" i="0" dirty="0" smtClean="0">
                <a:solidFill>
                  <a:srgbClr val="000000"/>
                </a:solidFill>
                <a:latin typeface="Arial" pitchFamily="18" charset="0"/>
              </a:rPr>
              <a:t>&gt; </a:t>
            </a:r>
            <a:r>
              <a:rPr lang="en-GB" sz="600" b="1" i="0" dirty="0" smtClean="0">
                <a:solidFill>
                  <a:srgbClr val="8064A2"/>
                </a:solidFill>
                <a:latin typeface="Arial" pitchFamily="18" charset="0"/>
              </a:rPr>
              <a:t>Approval/modification of drill/production site operations plan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1412648183"/>
              </p:ext>
            </p:extLst>
          </p:nvPr>
        </p:nvGraphicFramePr>
        <p:xfrm>
          <a:off x="0" y="322263"/>
          <a:ext cx="9144000" cy="5987057"/>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94360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Approval of production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sz="600" b="1" i="0" u="none" strike="noStrike" kern="1200" cap="none" normalizeH="0" baseline="0" dirty="0" smtClean="0">
                        <a:ln>
                          <a:noFill/>
                        </a:ln>
                        <a:solidFill>
                          <a:srgbClr val="FFFFFF"/>
                        </a:solidFill>
                        <a:effectLst/>
                        <a:latin typeface="Arial" charset="0"/>
                        <a:ea typeface="+mn-ea"/>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The purpose of the procedure is to approve a production site operations plan Production site operations are delivered according to applicable laws and regulations, including in particular production site operations plan, and in conformity with the principles of mining technology.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7851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105, Art. 108, Art. 164, Art. 167, Art. 168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operations plans of mining plants, including in particular Appendix 3 to that Ordinance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48729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 p</a:t>
                      </a:r>
                      <a:r>
                        <a:rPr lang="en-GB" sz="600" b="0" i="0" u="none" dirty="0" smtClean="0">
                          <a:solidFill>
                            <a:srgbClr val="000000"/>
                          </a:solidFill>
                          <a:latin typeface="Arial" pitchFamily="18" charset="0"/>
                        </a:rPr>
                        <a:t>resident) as an opinion-giving authority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164786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Production site operations plan is submitted to the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ommune</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for his/her opinion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Production site operations plan is reviewed by the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ommune</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for compliance of the planned operations with the criterion of intended use of the real property, as specified in </a:t>
                      </a:r>
                      <a:r>
                        <a:rPr lang="en-GB" sz="600" b="0" i="0" u="none" dirty="0" smtClean="0">
                          <a:solidFill>
                            <a:srgbClr val="000000"/>
                          </a:solidFill>
                          <a:latin typeface="Arial" panose="020B0604020202020204" pitchFamily="34" charset="0"/>
                          <a:cs typeface="Arial" panose="020B0604020202020204" pitchFamily="34" charset="0"/>
                        </a:rPr>
                        <a:t>GML</a:t>
                      </a:r>
                      <a:r>
                        <a:rPr lang="en-GB" sz="600" b="0" i="0" dirty="0" smtClean="0">
                          <a:latin typeface="Arial" panose="020B0604020202020204" pitchFamily="34" charset="0"/>
                          <a:cs typeface="Arial" panose="020B0604020202020204" pitchFamily="34" charset="0"/>
                        </a:rPr>
                        <a:t> Art. 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issues his/her opinion within 14 days of the request delivery date (a failure to do so is deemed as no reservations to the production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submits a request for approval of production site operations plan to DMO Director, at the latest on the 30th day preceding the commencement of works that are associated with production of hydrocarbons</a:t>
                      </a:r>
                      <a:r>
                        <a:rPr lang="pl-PL" sz="600" b="0" i="0" u="none" baseline="0" dirty="0" smtClean="0">
                          <a:solidFill>
                            <a:srgbClr val="000000"/>
                          </a:solidFill>
                          <a:latin typeface="Arial" pitchFamily="18" charset="0"/>
                        </a:rPr>
                        <a:t> from a </a:t>
                      </a:r>
                      <a:r>
                        <a:rPr lang="pl-PL" sz="600" b="0" i="0" u="none" baseline="0" dirty="0" err="1" smtClean="0">
                          <a:solidFill>
                            <a:srgbClr val="000000"/>
                          </a:solidFill>
                          <a:latin typeface="Arial" pitchFamily="18" charset="0"/>
                        </a:rPr>
                        <a:t>reservoir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After considering Entrepreneur's request, DMO Director approves or refuses to approve by way of administrative decision the production site operations plan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delivers the decision on approval of production site operations plan to MoE</a:t>
                      </a:r>
                      <a:r>
                        <a:rPr lang="en-GB"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6629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Delivery of opinion by</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an</a:t>
                      </a:r>
                      <a:r>
                        <a:rPr lang="en-GB" sz="600" b="0" i="0" u="none" dirty="0" smtClean="0">
                          <a:solidFill>
                            <a:srgbClr val="000000"/>
                          </a:solidFill>
                          <a:latin typeface="Arial" pitchFamily="18" charset="0"/>
                        </a:rPr>
                        <a:t> opinion-giving authority: 14 days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Granting the decision on plan approval - according to generally applicable deadlines for dealing with cases, as per CAP, i.e. without undue delay, if the request can be examined on the basis of evidence submitted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6646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Production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approval of production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the concession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Reservoir development design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7955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however, the provisions on participation of public organisations do not apply, if the operations plan is preceded by a DEC decision made under proceedings with public participation or if that decision preceded the concession award</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6045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635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045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a:t>
            </a:r>
            <a:r>
              <a:rPr lang="en-GB" sz="600" b="1" i="0" dirty="0" smtClean="0">
                <a:solidFill>
                  <a:srgbClr val="000000"/>
                </a:solidFill>
                <a:latin typeface="Arial" pitchFamily="18" charset="0"/>
              </a:rPr>
              <a:t>&gt; </a:t>
            </a:r>
            <a:r>
              <a:rPr lang="en-GB" sz="600" b="1" i="0" dirty="0" smtClean="0">
                <a:solidFill>
                  <a:srgbClr val="8064A2"/>
                </a:solidFill>
                <a:latin typeface="Arial" pitchFamily="18" charset="0"/>
              </a:rPr>
              <a:t>Approval/modification of drill/production site operations plan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582710550"/>
              </p:ext>
            </p:extLst>
          </p:nvPr>
        </p:nvGraphicFramePr>
        <p:xfrm>
          <a:off x="0" y="322262"/>
          <a:ext cx="9144000" cy="5987057"/>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9238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Modification of</a:t>
                      </a:r>
                      <a:r>
                        <a:rPr lang="pl-PL" sz="600" b="1" i="0" u="none" dirty="0" smtClean="0">
                          <a:solidFill>
                            <a:srgbClr val="FFFFFF"/>
                          </a:solidFill>
                          <a:latin typeface="Arial" pitchFamily="18" charset="0"/>
                        </a:rPr>
                        <a:t> a</a:t>
                      </a:r>
                      <a:r>
                        <a:rPr lang="en-GB" sz="600" b="1" i="0" u="none" dirty="0" smtClean="0">
                          <a:solidFill>
                            <a:srgbClr val="FFFFFF"/>
                          </a:solidFill>
                          <a:latin typeface="Arial" pitchFamily="18" charset="0"/>
                        </a:rPr>
                        <a:t> drill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The purpose of the procedure is to modify a drill site operations plan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92911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86, Art. 109, Art. 164, Art. 167, Art. 168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operations plans of mining plants, including in particular Appendix 6 to that Ordinance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4778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20883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0" i="0" u="none" dirty="0" smtClean="0">
                          <a:solidFill>
                            <a:srgbClr val="000000"/>
                          </a:solidFill>
                          <a:latin typeface="Arial" pitchFamily="18" charset="0"/>
                        </a:rPr>
                        <a:t>Full procedure:</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Development of supplement to drill site operations plan</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submits to DMO Director a supplement to drill site operations plan, at the latest on the 14th day preceding the intended day of the commencement of geological works under the supplement that associated with prospection and exploration of hydrocarbons</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grants the decision on approval of the drill site operations plan</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delivers to MoE the decision on approval of the supplement to the operations plan and a copy of the plan in electronic format, if the supplement applies to reservoir management or to environmental impact</a:t>
                      </a: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0" i="0" u="none" dirty="0" smtClean="0">
                          <a:solidFill>
                            <a:srgbClr val="000000"/>
                          </a:solidFill>
                          <a:latin typeface="Arial" pitchFamily="18" charset="0"/>
                        </a:rPr>
                        <a:t>Simplified procedure (if changes in the drill site operations plan do not concern public security, fire safety, safety of persons in the drill site, drill site operation safety, reservoir management, environmental protection, construction works, protection of erected structures and damage prevention/remediation):</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Development of supplement to drill site operations plan and supplement signing by drill site manager</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Operations plan signing by the Entrepreneur</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Entering operations plan changes to the sheet of changes</a:t>
                      </a:r>
                    </a:p>
                    <a:p>
                      <a:pPr marL="0" marR="0" lvl="0" indent="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sheet of changes is to be delivered to DMO Director along with the approved operations plan supplements at least every three months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4017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up to 14 days (full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4017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Supplement to drill site operations plan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7645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a:t>
                      </a:r>
                      <a:r>
                        <a:rPr lang="en-GB" sz="600" b="0" i="0" u="none" dirty="0" err="1" smtClean="0">
                          <a:solidFill>
                            <a:srgbClr val="000000"/>
                          </a:solidFill>
                          <a:latin typeface="Arial" pitchFamily="18" charset="0"/>
                        </a:rPr>
                        <a:t>ntrepreneur</a:t>
                      </a:r>
                      <a:r>
                        <a:rPr lang="en-GB" sz="600" b="0" i="0" u="none" dirty="0" smtClean="0">
                          <a:solidFill>
                            <a:srgbClr val="000000"/>
                          </a:solidFill>
                          <a:latin typeface="Arial" pitchFamily="18" charset="0"/>
                        </a:rPr>
                        <a:t>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however, the provisions on participation of public organisations do not apply, if the operations plan is preceded by the decision of environmental pre-requirements made under proceedings with public participation or if that decision preceded the concession award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6147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635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48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a:t>
            </a:r>
            <a:r>
              <a:rPr lang="en-GB" sz="600" b="1" i="0" dirty="0" smtClean="0">
                <a:solidFill>
                  <a:srgbClr val="000000"/>
                </a:solidFill>
                <a:latin typeface="Arial" pitchFamily="18" charset="0"/>
              </a:rPr>
              <a:t>&gt; </a:t>
            </a:r>
            <a:r>
              <a:rPr lang="en-GB" sz="600" b="1" i="0" dirty="0" smtClean="0">
                <a:solidFill>
                  <a:srgbClr val="8064A2"/>
                </a:solidFill>
                <a:latin typeface="Arial" pitchFamily="18" charset="0"/>
              </a:rPr>
              <a:t>Approval/modification of drill/production site operations plan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Do przodu lub Następny 12">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4" name="Przycisk akcji: Wstecz lub Poprzedni 13">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6" name="Przycisk akcji: Powrót 15">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8" name="Przycisk akcji: Strona główna 17">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2368998708"/>
              </p:ext>
            </p:extLst>
          </p:nvPr>
        </p:nvGraphicFramePr>
        <p:xfrm>
          <a:off x="0" y="323850"/>
          <a:ext cx="9144000" cy="5984874"/>
        </p:xfrm>
        <a:graphic>
          <a:graphicData uri="http://schemas.openxmlformats.org/drawingml/2006/table">
            <a:tbl>
              <a:tblPr>
                <a:tableStyleId>{5C22544A-7EE6-4342-B048-85BDC9FD1C3A}</a:tableStyleId>
              </a:tblPr>
              <a:tblGrid>
                <a:gridCol w="2411760">
                  <a:extLst>
                    <a:ext uri="{9D8B030D-6E8A-4147-A177-3AD203B41FA5}">
                      <a16:colId xmlns:a16="http://schemas.microsoft.com/office/drawing/2014/main" val="20000"/>
                    </a:ext>
                  </a:extLst>
                </a:gridCol>
                <a:gridCol w="6732240">
                  <a:extLst>
                    <a:ext uri="{9D8B030D-6E8A-4147-A177-3AD203B41FA5}">
                      <a16:colId xmlns:a16="http://schemas.microsoft.com/office/drawing/2014/main" val="20001"/>
                    </a:ext>
                  </a:extLst>
                </a:gridCol>
              </a:tblGrid>
              <a:tr h="1994958">
                <a:tc rowSpan="3">
                  <a:txBody>
                    <a:bodyPr/>
                    <a:lstStyle/>
                    <a:p>
                      <a:pPr algn="ctr" fontAlgn="ctr"/>
                      <a:r>
                        <a:rPr lang="en-GB" sz="1200" b="1" i="0" u="none" dirty="0" smtClean="0">
                          <a:solidFill>
                            <a:srgbClr val="FFFFFF"/>
                          </a:solidFill>
                          <a:latin typeface="Arial" pitchFamily="18" charset="0"/>
                        </a:rPr>
                        <a:t>Concession amendments</a:t>
                      </a:r>
                    </a:p>
                  </a:txBody>
                  <a:tcPr marL="4785" marR="4785" marT="478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solidFill>
                  </a:tcPr>
                </a:tc>
                <a:tc>
                  <a:txBody>
                    <a:bodyPr/>
                    <a:lstStyle/>
                    <a:p>
                      <a:pPr algn="l" fontAlgn="b"/>
                      <a:r>
                        <a:rPr lang="en-GB" sz="800" b="0" i="0" u="none" dirty="0" smtClean="0">
                          <a:solidFill>
                            <a:srgbClr val="000000"/>
                          </a:solidFill>
                          <a:latin typeface="Arial" pitchFamily="18" charset="0"/>
                          <a:hlinkClick r:id="rId4" action="ppaction://hlinksldjump"/>
                        </a:rPr>
                        <a:t>Production phase extension</a:t>
                      </a:r>
                    </a:p>
                  </a:txBody>
                  <a:tcPr marL="9525" marR="9525" marT="9524" marB="0" anchor="ctr">
                    <a:lnL w="12700" cmpd="sng">
                      <a:noFill/>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94958">
                <a:tc vMerge="1">
                  <a:txBody>
                    <a:bodyPr/>
                    <a:lstStyle/>
                    <a:p>
                      <a:endParaRPr lang="pl-PL"/>
                    </a:p>
                  </a:txBody>
                  <a:tcPr/>
                </a:tc>
                <a:tc>
                  <a:txBody>
                    <a:bodyPr/>
                    <a:lstStyle/>
                    <a:p>
                      <a:pPr algn="l" fontAlgn="b"/>
                      <a:r>
                        <a:rPr lang="en-GB" sz="800" b="0" i="0" u="none" dirty="0" smtClean="0">
                          <a:solidFill>
                            <a:srgbClr val="000000"/>
                          </a:solidFill>
                          <a:latin typeface="Arial" pitchFamily="18" charset="0"/>
                          <a:hlinkClick r:id="rId5" action="ppaction://hlinksldjump"/>
                        </a:rPr>
                        <a:t>Extension of the term of </a:t>
                      </a:r>
                      <a:r>
                        <a:rPr lang="pl-PL" sz="800" b="0" i="0" u="none" dirty="0" err="1" smtClean="0">
                          <a:solidFill>
                            <a:srgbClr val="000000"/>
                          </a:solidFill>
                          <a:latin typeface="Arial" pitchFamily="18" charset="0"/>
                          <a:hlinkClick r:id="rId5" action="ppaction://hlinksldjump"/>
                        </a:rPr>
                        <a:t>concession</a:t>
                      </a:r>
                      <a:r>
                        <a:rPr lang="pl-PL" sz="800" b="0" i="0" u="none" baseline="0" dirty="0" smtClean="0">
                          <a:solidFill>
                            <a:srgbClr val="000000"/>
                          </a:solidFill>
                          <a:latin typeface="Arial" pitchFamily="18" charset="0"/>
                          <a:hlinkClick r:id="rId5" action="ppaction://hlinksldjump"/>
                        </a:rPr>
                        <a:t> for </a:t>
                      </a:r>
                      <a:r>
                        <a:rPr lang="pl-PL" sz="800" b="0" i="0" u="none" baseline="0" dirty="0" err="1" smtClean="0">
                          <a:solidFill>
                            <a:srgbClr val="000000"/>
                          </a:solidFill>
                          <a:latin typeface="Arial" pitchFamily="18" charset="0"/>
                          <a:hlinkClick r:id="rId5" action="ppaction://hlinksldjump"/>
                        </a:rPr>
                        <a:t>production</a:t>
                      </a:r>
                      <a:r>
                        <a:rPr lang="pl-PL" sz="800" b="0" i="0" u="none" baseline="0" dirty="0" smtClean="0">
                          <a:solidFill>
                            <a:srgbClr val="000000"/>
                          </a:solidFill>
                          <a:latin typeface="Arial" pitchFamily="18" charset="0"/>
                          <a:hlinkClick r:id="rId5" action="ppaction://hlinksldjump"/>
                        </a:rPr>
                        <a:t> of </a:t>
                      </a:r>
                      <a:r>
                        <a:rPr lang="pl-PL" sz="800" b="0" i="0" u="none" dirty="0" err="1" smtClean="0">
                          <a:solidFill>
                            <a:srgbClr val="000000"/>
                          </a:solidFill>
                          <a:latin typeface="Arial" pitchFamily="18" charset="0"/>
                          <a:hlinkClick r:id="rId5" action="ppaction://hlinksldjump"/>
                        </a:rPr>
                        <a:t>hydrocarbons</a:t>
                      </a:r>
                      <a:r>
                        <a:rPr lang="pl-PL" sz="800" b="0" i="0" u="none" dirty="0" smtClean="0">
                          <a:solidFill>
                            <a:srgbClr val="000000"/>
                          </a:solidFill>
                          <a:latin typeface="Arial" pitchFamily="18" charset="0"/>
                          <a:hlinkClick r:id="rId5" action="ppaction://hlinksldjump"/>
                        </a:rPr>
                        <a:t> from a </a:t>
                      </a:r>
                      <a:r>
                        <a:rPr lang="pl-PL" sz="800" b="0" i="0" u="none" dirty="0" err="1" smtClean="0">
                          <a:solidFill>
                            <a:srgbClr val="000000"/>
                          </a:solidFill>
                          <a:latin typeface="Arial" pitchFamily="18" charset="0"/>
                          <a:hlinkClick r:id="rId5" action="ppaction://hlinksldjump"/>
                        </a:rPr>
                        <a:t>reservoir</a:t>
                      </a:r>
                      <a:endParaRPr lang="en-GB" sz="800" b="0" i="0" u="none" dirty="0" smtClean="0">
                        <a:solidFill>
                          <a:srgbClr val="000000"/>
                        </a:solidFill>
                        <a:latin typeface="Arial" pitchFamily="18" charset="0"/>
                        <a:hlinkClick r:id="rId5" action="ppaction://hlinksldjump"/>
                      </a:endParaRPr>
                    </a:p>
                  </a:txBody>
                  <a:tcPr marL="9525" marR="9525" marT="9524"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94958">
                <a:tc vMerge="1">
                  <a:txBody>
                    <a:bodyPr/>
                    <a:lstStyle/>
                    <a:p>
                      <a:endParaRPr lang="pl-PL"/>
                    </a:p>
                  </a:txBody>
                  <a:tcPr/>
                </a:tc>
                <a:tc>
                  <a:txBody>
                    <a:bodyPr/>
                    <a:lstStyle/>
                    <a:p>
                      <a:pPr algn="l" fontAlgn="b"/>
                      <a:r>
                        <a:rPr lang="pl-PL" sz="800" b="0" i="0" u="none" dirty="0" err="1" smtClean="0">
                          <a:solidFill>
                            <a:srgbClr val="000000"/>
                          </a:solidFill>
                          <a:latin typeface="Arial" pitchFamily="18" charset="0"/>
                          <a:hlinkClick r:id="rId6" action="ppaction://hlinksldjump"/>
                        </a:rPr>
                        <a:t>Prospection</a:t>
                      </a:r>
                      <a:r>
                        <a:rPr lang="pl-PL" sz="800" b="0" i="0" u="none" dirty="0" smtClean="0">
                          <a:solidFill>
                            <a:srgbClr val="000000"/>
                          </a:solidFill>
                          <a:latin typeface="Arial" pitchFamily="18" charset="0"/>
                          <a:hlinkClick r:id="rId6" action="ppaction://hlinksldjump"/>
                        </a:rPr>
                        <a:t> and </a:t>
                      </a:r>
                      <a:r>
                        <a:rPr lang="pl-PL" sz="800" b="0" i="0" u="none" dirty="0" err="1" smtClean="0">
                          <a:solidFill>
                            <a:srgbClr val="000000"/>
                          </a:solidFill>
                          <a:latin typeface="Arial" pitchFamily="18" charset="0"/>
                          <a:hlinkClick r:id="rId6" action="ppaction://hlinksldjump"/>
                        </a:rPr>
                        <a:t>exploration</a:t>
                      </a:r>
                      <a:r>
                        <a:rPr lang="pl-PL" sz="800" b="0" i="0" u="none" dirty="0" smtClean="0">
                          <a:solidFill>
                            <a:srgbClr val="000000"/>
                          </a:solidFill>
                          <a:latin typeface="Arial" pitchFamily="18" charset="0"/>
                          <a:hlinkClick r:id="rId6" action="ppaction://hlinksldjump"/>
                        </a:rPr>
                        <a:t> </a:t>
                      </a:r>
                      <a:r>
                        <a:rPr lang="pl-PL" sz="800" b="0" i="0" u="none" dirty="0" err="1" smtClean="0">
                          <a:solidFill>
                            <a:srgbClr val="000000"/>
                          </a:solidFill>
                          <a:latin typeface="Arial" pitchFamily="18" charset="0"/>
                          <a:hlinkClick r:id="rId6" action="ppaction://hlinksldjump"/>
                        </a:rPr>
                        <a:t>phase</a:t>
                      </a:r>
                      <a:r>
                        <a:rPr lang="pl-PL" sz="800" b="0" i="0" u="none" dirty="0" smtClean="0">
                          <a:solidFill>
                            <a:srgbClr val="000000"/>
                          </a:solidFill>
                          <a:latin typeface="Arial" pitchFamily="18" charset="0"/>
                          <a:hlinkClick r:id="rId6" action="ppaction://hlinksldjump"/>
                        </a:rPr>
                        <a:t> </a:t>
                      </a:r>
                      <a:r>
                        <a:rPr lang="pl-PL" sz="800" b="0" i="0" u="none" dirty="0" err="1" smtClean="0">
                          <a:solidFill>
                            <a:srgbClr val="000000"/>
                          </a:solidFill>
                          <a:latin typeface="Arial" pitchFamily="18" charset="0"/>
                          <a:hlinkClick r:id="rId6" action="ppaction://hlinksldjump"/>
                        </a:rPr>
                        <a:t>extension</a:t>
                      </a:r>
                      <a:endParaRPr lang="en-GB" sz="800" b="0" i="0" u="none" dirty="0" smtClean="0">
                        <a:solidFill>
                          <a:srgbClr val="000000"/>
                        </a:solidFill>
                        <a:latin typeface="Arial" pitchFamily="18" charset="0"/>
                        <a:hlinkClick r:id="rId6" action="ppaction://hlinksldjump"/>
                      </a:endParaRPr>
                    </a:p>
                  </a:txBody>
                  <a:tcPr marL="9525" marR="9525" marT="9524" marB="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7181" name="Picture 2" descr="C:\+ GRAFIKA\+ Identyfikacja Wizualna\GDOS\GDOS_logo\na WWW\GDOS_logo_pion_p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3" descr="C:\+ GRAFIKA\+ LOGA\NFOŚiGW\logotyp-07.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4BACC6"/>
                </a:solidFill>
                <a:latin typeface="Arial" pitchFamily="18" charset="0"/>
              </a:rPr>
              <a:t>Concession amendments</a:t>
            </a:r>
          </a:p>
        </p:txBody>
      </p:sp>
      <p:cxnSp>
        <p:nvCxnSpPr>
          <p:cNvPr id="17" name="Łącznik prostoliniowy 16"/>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187" name="Picture 6">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669076990"/>
              </p:ext>
            </p:extLst>
          </p:nvPr>
        </p:nvGraphicFramePr>
        <p:xfrm>
          <a:off x="0" y="322263"/>
          <a:ext cx="9144000" cy="5987056"/>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71224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pl" sz="800" dirty="0" smtClean="0"/>
                        <a:t/>
                      </a:r>
                      <a:br>
                        <a:rPr lang="pl" sz="800" dirty="0" smtClean="0"/>
                      </a:b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Modification of </a:t>
                      </a:r>
                      <a:r>
                        <a:rPr lang="pl-PL" sz="600" b="1" i="0" u="none" dirty="0" smtClean="0">
                          <a:solidFill>
                            <a:srgbClr val="FFFFFF"/>
                          </a:solidFill>
                          <a:latin typeface="Arial" pitchFamily="18" charset="0"/>
                        </a:rPr>
                        <a:t>a </a:t>
                      </a:r>
                      <a:r>
                        <a:rPr lang="en-GB" sz="600" b="1" i="0" u="none" dirty="0" smtClean="0">
                          <a:solidFill>
                            <a:srgbClr val="FFFFFF"/>
                          </a:solidFill>
                          <a:latin typeface="Arial" pitchFamily="18" charset="0"/>
                        </a:rPr>
                        <a:t>production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The purpose of the procedure is to modify a production site operations plan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48237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109, Art. 164, Art. 167, Art. 168</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operations plans of mining plants, including in particular Appendix 3 to that Ordinance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4022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260692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0" i="0" u="none" dirty="0" smtClean="0">
                          <a:solidFill>
                            <a:srgbClr val="000000"/>
                          </a:solidFill>
                          <a:latin typeface="Arial" pitchFamily="18" charset="0"/>
                        </a:rPr>
                        <a:t>Full procedure: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Supplement to production site operations plan is submitted to </a:t>
                      </a:r>
                      <a:r>
                        <a:rPr lang="pl-PL" sz="600" b="0" i="0" u="none" dirty="0" err="1" smtClean="0">
                          <a:solidFill>
                            <a:srgbClr val="000000"/>
                          </a:solidFill>
                          <a:latin typeface="Arial" pitchFamily="18" charset="0"/>
                        </a:rPr>
                        <a:t>commune</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President) for his/her opinion, unless the changes in production site operations plan are not expected to </a:t>
                      </a:r>
                      <a:r>
                        <a:rPr lang="en-GB" sz="600" b="0" i="0" u="none" kern="1200" dirty="0" smtClean="0">
                          <a:solidFill>
                            <a:srgbClr val="000000"/>
                          </a:solidFill>
                          <a:latin typeface="Arial" pitchFamily="18" charset="0"/>
                          <a:ea typeface="+mn-ea"/>
                          <a:cs typeface="+mn-cs"/>
                        </a:rPr>
                        <a:t>have negative effects on the environment and erected structures (if so, the opinion is not required)</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Production site operations plan is reviewed by the </a:t>
                      </a:r>
                      <a:r>
                        <a:rPr lang="pl-PL" sz="600" b="0" i="0" u="none" kern="1200" dirty="0" smtClean="0">
                          <a:solidFill>
                            <a:srgbClr val="000000"/>
                          </a:solidFill>
                          <a:latin typeface="Arial" pitchFamily="18" charset="0"/>
                          <a:ea typeface="+mn-ea"/>
                          <a:cs typeface="+mn-cs"/>
                        </a:rPr>
                        <a:t>c</a:t>
                      </a:r>
                      <a:r>
                        <a:rPr lang="en-GB" sz="600" b="0" i="0" u="none" kern="1200" dirty="0" err="1" smtClean="0">
                          <a:solidFill>
                            <a:srgbClr val="000000"/>
                          </a:solidFill>
                          <a:latin typeface="Arial" pitchFamily="18" charset="0"/>
                          <a:ea typeface="+mn-ea"/>
                          <a:cs typeface="+mn-cs"/>
                        </a:rPr>
                        <a:t>ommune</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h</a:t>
                      </a:r>
                      <a:r>
                        <a:rPr lang="en-GB" sz="600" b="0" i="0" u="none" kern="1200" dirty="0" err="1" smtClean="0">
                          <a:solidFill>
                            <a:srgbClr val="000000"/>
                          </a:solidFill>
                          <a:latin typeface="Arial" pitchFamily="18" charset="0"/>
                          <a:ea typeface="+mn-ea"/>
                          <a:cs typeface="+mn-cs"/>
                        </a:rPr>
                        <a:t>ead</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m</a:t>
                      </a:r>
                      <a:r>
                        <a:rPr lang="en-GB" sz="600" b="0" i="0" u="none" kern="1200" dirty="0" err="1" smtClean="0">
                          <a:solidFill>
                            <a:srgbClr val="000000"/>
                          </a:solidFill>
                          <a:latin typeface="Arial" pitchFamily="18" charset="0"/>
                          <a:ea typeface="+mn-ea"/>
                          <a:cs typeface="+mn-cs"/>
                        </a:rPr>
                        <a:t>ayor</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c</a:t>
                      </a:r>
                      <a:r>
                        <a:rPr lang="en-GB" sz="600" b="0" i="0" u="none" kern="1200" dirty="0" err="1" smtClean="0">
                          <a:solidFill>
                            <a:srgbClr val="000000"/>
                          </a:solidFill>
                          <a:latin typeface="Arial" pitchFamily="18" charset="0"/>
                          <a:ea typeface="+mn-ea"/>
                          <a:cs typeface="+mn-cs"/>
                        </a:rPr>
                        <a:t>ity</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p</a:t>
                      </a:r>
                      <a:r>
                        <a:rPr lang="en-GB" sz="600" b="0" i="0" u="none" kern="1200" dirty="0" smtClean="0">
                          <a:solidFill>
                            <a:srgbClr val="000000"/>
                          </a:solidFill>
                          <a:latin typeface="Arial" pitchFamily="18" charset="0"/>
                          <a:ea typeface="+mn-ea"/>
                          <a:cs typeface="+mn-cs"/>
                        </a:rPr>
                        <a:t>resident) for compliance of the planned operations with the criterion of intended use of the real property, as specified in GML Art. 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Commune </a:t>
                      </a:r>
                      <a:r>
                        <a:rPr lang="pl-PL" sz="600" b="0" i="0" u="none" kern="1200" dirty="0" smtClean="0">
                          <a:solidFill>
                            <a:srgbClr val="000000"/>
                          </a:solidFill>
                          <a:latin typeface="Arial" pitchFamily="18" charset="0"/>
                          <a:ea typeface="+mn-ea"/>
                          <a:cs typeface="+mn-cs"/>
                        </a:rPr>
                        <a:t>h</a:t>
                      </a:r>
                      <a:r>
                        <a:rPr lang="en-GB" sz="600" b="0" i="0" u="none" kern="1200" dirty="0" err="1" smtClean="0">
                          <a:solidFill>
                            <a:srgbClr val="000000"/>
                          </a:solidFill>
                          <a:latin typeface="Arial" pitchFamily="18" charset="0"/>
                          <a:ea typeface="+mn-ea"/>
                          <a:cs typeface="+mn-cs"/>
                        </a:rPr>
                        <a:t>ead</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m</a:t>
                      </a:r>
                      <a:r>
                        <a:rPr lang="en-GB" sz="600" b="0" i="0" u="none" kern="1200" dirty="0" err="1" smtClean="0">
                          <a:solidFill>
                            <a:srgbClr val="000000"/>
                          </a:solidFill>
                          <a:latin typeface="Arial" pitchFamily="18" charset="0"/>
                          <a:ea typeface="+mn-ea"/>
                          <a:cs typeface="+mn-cs"/>
                        </a:rPr>
                        <a:t>ayor</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c</a:t>
                      </a:r>
                      <a:r>
                        <a:rPr lang="en-GB" sz="600" b="0" i="0" u="none" kern="1200" dirty="0" err="1" smtClean="0">
                          <a:solidFill>
                            <a:srgbClr val="000000"/>
                          </a:solidFill>
                          <a:latin typeface="Arial" pitchFamily="18" charset="0"/>
                          <a:ea typeface="+mn-ea"/>
                          <a:cs typeface="+mn-cs"/>
                        </a:rPr>
                        <a:t>ity</a:t>
                      </a:r>
                      <a:r>
                        <a:rPr lang="en-GB" sz="600" b="0" i="0" u="none" kern="1200" dirty="0" smtClean="0">
                          <a:solidFill>
                            <a:srgbClr val="000000"/>
                          </a:solidFill>
                          <a:latin typeface="Arial" pitchFamily="18" charset="0"/>
                          <a:ea typeface="+mn-ea"/>
                          <a:cs typeface="+mn-cs"/>
                        </a:rPr>
                        <a:t> </a:t>
                      </a:r>
                      <a:r>
                        <a:rPr lang="pl-PL" sz="600" b="0" i="0" u="none" kern="1200" dirty="0" smtClean="0">
                          <a:solidFill>
                            <a:srgbClr val="000000"/>
                          </a:solidFill>
                          <a:latin typeface="Arial" pitchFamily="18" charset="0"/>
                          <a:ea typeface="+mn-ea"/>
                          <a:cs typeface="+mn-cs"/>
                        </a:rPr>
                        <a:t>p</a:t>
                      </a:r>
                      <a:r>
                        <a:rPr lang="en-GB" sz="600" b="0" i="0" u="none" kern="1200" dirty="0" smtClean="0">
                          <a:solidFill>
                            <a:srgbClr val="000000"/>
                          </a:solidFill>
                          <a:latin typeface="Arial" pitchFamily="18" charset="0"/>
                          <a:ea typeface="+mn-ea"/>
                          <a:cs typeface="+mn-cs"/>
                        </a:rPr>
                        <a:t>resident) issues his/her opinion within 14 days of the supplement delivery date (a failure to do so is deemed as no reservations to the supplement to production site operations plan)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The Entrepreneur submits a request for approval of the supplement to production site operations plan to DMO Director, at the latest on the 30th day preceding the commencement of works that are associated with production of hydrocarbons</a:t>
                      </a:r>
                      <a:r>
                        <a:rPr lang="pl-PL" sz="600" b="0" i="0" u="none" kern="1200" dirty="0" smtClean="0">
                          <a:solidFill>
                            <a:srgbClr val="000000"/>
                          </a:solidFill>
                          <a:latin typeface="Arial" pitchFamily="18" charset="0"/>
                          <a:ea typeface="+mn-ea"/>
                          <a:cs typeface="+mn-cs"/>
                        </a:rPr>
                        <a:t> from a</a:t>
                      </a:r>
                      <a:r>
                        <a:rPr lang="pl-PL" sz="600" b="0" i="0" u="none" kern="1200" baseline="0" dirty="0" smtClean="0">
                          <a:solidFill>
                            <a:srgbClr val="000000"/>
                          </a:solidFill>
                          <a:latin typeface="Arial" pitchFamily="18" charset="0"/>
                          <a:ea typeface="+mn-ea"/>
                          <a:cs typeface="+mn-cs"/>
                        </a:rPr>
                        <a:t> </a:t>
                      </a:r>
                      <a:r>
                        <a:rPr lang="pl-PL" sz="600" b="0" i="0" u="none" kern="1200" baseline="0" dirty="0" err="1" smtClean="0">
                          <a:solidFill>
                            <a:srgbClr val="000000"/>
                          </a:solidFill>
                          <a:latin typeface="Arial" pitchFamily="18" charset="0"/>
                          <a:ea typeface="+mn-ea"/>
                          <a:cs typeface="+mn-cs"/>
                        </a:rPr>
                        <a:t>reservoir</a:t>
                      </a:r>
                      <a:endParaRPr lang="en-GB" sz="600" b="0" i="0" u="none" kern="1200" dirty="0" smtClean="0">
                        <a:solidFill>
                          <a:srgbClr val="000000"/>
                        </a:solidFill>
                        <a:latin typeface="Arial" pitchFamily="18" charset="0"/>
                        <a:ea typeface="+mn-ea"/>
                        <a:cs typeface="+mn-cs"/>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After considering Entrepreneur's request, DMO Director approves or refuses to approve by way of administrative decision the supplement to production site operations plan  </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Director of DMO delivers to MoE the decision on approval of the supplement to the operations plan and a copy of the plan in electronic format, if the supplement applies to reservoir management or to environmental impact</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Simplified procedure (if changes in the production site operations plan do not concern public security, fire safety, safety of persons in the drill site, drill site operation safety, reservoir management, environmental protection, construction works, protection of erected structures and damage prevention/remediation):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Development of supplement to production site operations plan and supplement signing by production site manager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Operations plan signing by the Entrepreneur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Entering operations plan changes to the sheet of changes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kern="1200" dirty="0" smtClean="0">
                          <a:solidFill>
                            <a:srgbClr val="000000"/>
                          </a:solidFill>
                          <a:latin typeface="Arial" pitchFamily="18" charset="0"/>
                          <a:ea typeface="+mn-ea"/>
                          <a:cs typeface="+mn-cs"/>
                        </a:rPr>
                        <a:t>The sheet of changes is to be delivered to DMO Director along with the approved operations plan supplements at least every three months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5015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not later than within 2 months of the day the proceedings were instituted (full procedure)</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36744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Supplement to production site operations plan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9142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a:t>
                      </a:r>
                      <a:r>
                        <a:rPr lang="en-GB" sz="600" b="0" i="0" u="none" dirty="0" err="1" smtClean="0">
                          <a:solidFill>
                            <a:srgbClr val="000000"/>
                          </a:solidFill>
                          <a:latin typeface="Arial" pitchFamily="18" charset="0"/>
                        </a:rPr>
                        <a:t>ntrepreneur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DMO Director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however, the provisions on participation of public organisations do not apply, if the operations plan is preceded by the decision of environmental pre-requirements made under proceedings with public participation or if that decision preceded the concession award</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62499"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00"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3175"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2504"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a:t>
            </a:r>
            <a:r>
              <a:rPr lang="en-GB" sz="600" b="1" i="0" dirty="0" smtClean="0">
                <a:solidFill>
                  <a:srgbClr val="000000"/>
                </a:solidFill>
                <a:latin typeface="Arial" pitchFamily="18" charset="0"/>
              </a:rPr>
              <a:t>&gt; </a:t>
            </a:r>
            <a:r>
              <a:rPr lang="en-GB" sz="600" b="1" i="0" dirty="0" smtClean="0">
                <a:solidFill>
                  <a:srgbClr val="8064A2"/>
                </a:solidFill>
                <a:latin typeface="Arial" pitchFamily="18" charset="0"/>
              </a:rPr>
              <a:t>Approval/modification of drill/production site operations plan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614995497"/>
              </p:ext>
            </p:extLst>
          </p:nvPr>
        </p:nvGraphicFramePr>
        <p:xfrm>
          <a:off x="0" y="322263"/>
          <a:ext cx="9144000" cy="5987057"/>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7382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Delivery of  geological information to PGI-NRI</a:t>
                      </a: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State Treasury holds the right to geological information in the meaning of GML Art. 6.1.2</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74352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82, Art. 98 - Art. 99, Art. 161, Art. 163, Art. 207</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Ordinance on collecting geological information (to be in effect until a new ordinance is issued pursuant to GML Art. 98.5)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4167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Polish Geological Institute - National Research Institute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Geological administration authorities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21634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Delivery of geological information to geological archives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Entities that conduct geological works for the purpose of prospection, or exploration of hydrocarbons are obliged to deliver, on an ongoing basis: (i) geological data and samples collected throughout geological works, along with sample test results, to Polish Geological Institute - National Research Institute; and (ii) geological data to the 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Documents containing geological information are stored in geological archives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Access to and use of geological information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use of geological information</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to which the rights are vested with State Treasury</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for prospection and exploration of hydrocarbons and </a:t>
                      </a:r>
                      <a:r>
                        <a:rPr lang="pl-PL" sz="600" b="0" i="0" u="none" dirty="0" smtClean="0">
                          <a:solidFill>
                            <a:srgbClr val="000000"/>
                          </a:solidFill>
                          <a:latin typeface="Arial" pitchFamily="18" charset="0"/>
                        </a:rPr>
                        <a:t>for </a:t>
                      </a:r>
                      <a:r>
                        <a:rPr lang="en-GB" sz="600" b="0" i="0" u="none" dirty="0" smtClean="0">
                          <a:solidFill>
                            <a:srgbClr val="000000"/>
                          </a:solidFill>
                          <a:latin typeface="Arial" pitchFamily="18" charset="0"/>
                        </a:rPr>
                        <a:t>production of hydrocarbons </a:t>
                      </a:r>
                      <a:r>
                        <a:rPr lang="pl-PL" sz="600" b="0" i="0" u="none" dirty="0" smtClean="0">
                          <a:solidFill>
                            <a:srgbClr val="000000"/>
                          </a:solidFill>
                          <a:latin typeface="Arial" pitchFamily="18" charset="0"/>
                        </a:rPr>
                        <a:t>from a </a:t>
                      </a:r>
                      <a:r>
                        <a:rPr lang="pl-PL" sz="600" b="0" i="0" u="none" dirty="0" err="1" smtClean="0">
                          <a:solidFill>
                            <a:srgbClr val="000000"/>
                          </a:solidFill>
                          <a:latin typeface="Arial" pitchFamily="18" charset="0"/>
                        </a:rPr>
                        <a:t>reservoir</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is subject to agreement against a remuneration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3"/>
                  </a:ext>
                </a:extLst>
              </a:tr>
              <a:tr h="51923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Delivery of geological information to geological archives within 14 days of the date of obtaining this information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4"/>
                  </a:ext>
                </a:extLst>
              </a:tr>
              <a:tr h="49980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Agreement on the use of geological information made with competent authority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5"/>
                  </a:ext>
                </a:extLst>
              </a:tr>
              <a:tr h="90600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Entity expressing interest in the use of geological information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6"/>
                  </a:ext>
                </a:extLst>
              </a:tr>
            </a:tbl>
          </a:graphicData>
        </a:graphic>
      </p:graphicFrame>
      <p:pic>
        <p:nvPicPr>
          <p:cNvPr id="63523"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4"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158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3528"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4763"/>
            <a:ext cx="730885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8064A2"/>
                </a:solidFill>
                <a:latin typeface="Arial" pitchFamily="18" charset="0"/>
              </a:rPr>
              <a:t>Geological works; Approval of geological/investment documentation; Project approval decision; Operations plan; Delivery of geological information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671129793"/>
              </p:ext>
            </p:extLst>
          </p:nvPr>
        </p:nvGraphicFramePr>
        <p:xfrm>
          <a:off x="0" y="322263"/>
          <a:ext cx="9144000" cy="6000559"/>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9396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Production phase extension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If production phase operations </a:t>
                      </a:r>
                      <a:r>
                        <a:rPr lang="pl-PL" sz="600" b="1" i="0" u="none" dirty="0" err="1" smtClean="0">
                          <a:solidFill>
                            <a:srgbClr val="FFFFFF"/>
                          </a:solidFill>
                          <a:latin typeface="Arial" pitchFamily="18" charset="0"/>
                        </a:rPr>
                        <a:t>have</a:t>
                      </a:r>
                      <a:r>
                        <a:rPr lang="pl-PL" sz="600" b="1" i="0" u="none" baseline="0" dirty="0" smtClean="0">
                          <a:solidFill>
                            <a:srgbClr val="FFFFFF"/>
                          </a:solidFill>
                          <a:latin typeface="Arial" pitchFamily="18" charset="0"/>
                        </a:rPr>
                        <a:t> </a:t>
                      </a:r>
                      <a:r>
                        <a:rPr lang="pl-PL" sz="600" b="1" i="0" u="none" baseline="0" dirty="0" err="1" smtClean="0">
                          <a:solidFill>
                            <a:srgbClr val="FFFFFF"/>
                          </a:solidFill>
                          <a:latin typeface="Arial" pitchFamily="18" charset="0"/>
                        </a:rPr>
                        <a:t>been</a:t>
                      </a:r>
                      <a:r>
                        <a:rPr lang="en-GB" sz="600" b="1" i="0" u="none" dirty="0" smtClean="0">
                          <a:solidFill>
                            <a:srgbClr val="FFFFFF"/>
                          </a:solidFill>
                          <a:latin typeface="Arial" pitchFamily="18" charset="0"/>
                        </a:rPr>
                        <a:t> delivered according to the terms and conditions of the concession for prospection, exploration and production of hydrocarbons</a:t>
                      </a:r>
                      <a:r>
                        <a:rPr lang="pl-PL" sz="600" b="1" i="0" u="none" dirty="0" smtClean="0">
                          <a:solidFill>
                            <a:srgbClr val="FFFFFF"/>
                          </a:solidFill>
                          <a:latin typeface="Arial" pitchFamily="18" charset="0"/>
                        </a:rPr>
                        <a:t> from a </a:t>
                      </a:r>
                      <a:r>
                        <a:rPr lang="pl-PL" sz="600" b="1" i="0" u="none" dirty="0" err="1" smtClean="0">
                          <a:solidFill>
                            <a:srgbClr val="FFFFFF"/>
                          </a:solidFill>
                          <a:latin typeface="Arial" pitchFamily="18" charset="0"/>
                        </a:rPr>
                        <a:t>reservoir</a:t>
                      </a:r>
                      <a:r>
                        <a:rPr lang="en-GB" sz="600" b="1" i="0" u="none" dirty="0" smtClean="0">
                          <a:solidFill>
                            <a:srgbClr val="FFFFFF"/>
                          </a:solidFill>
                          <a:latin typeface="Arial" pitchFamily="18" charset="0"/>
                        </a:rPr>
                        <a:t>, the MoE may, on entrepreneur's request, extend the term of the production phase for a period that is required for completion of hydrocarbon production operations.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val="10000"/>
                  </a:ext>
                </a:extLst>
              </a:tr>
              <a:tr h="7311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49y.5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1"/>
                  </a:ext>
                </a:extLst>
              </a:tr>
              <a:tr h="4104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2"/>
                  </a:ext>
                </a:extLst>
              </a:tr>
              <a:tr h="14472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 to MoE a request for extending the term of production phase, at the latest on</a:t>
                      </a:r>
                      <a:r>
                        <a:rPr lang="pl-PL" sz="600" b="0" i="0" u="none" dirty="0" smtClean="0">
                          <a:solidFill>
                            <a:srgbClr val="000000"/>
                          </a:solidFill>
                          <a:latin typeface="Arial" pitchFamily="18" charset="0"/>
                        </a:rPr>
                        <a:t> the</a:t>
                      </a:r>
                      <a:r>
                        <a:rPr lang="en-GB" sz="600" b="0" i="0" u="none" dirty="0" smtClean="0">
                          <a:solidFill>
                            <a:srgbClr val="000000"/>
                          </a:solidFill>
                          <a:latin typeface="Arial" pitchFamily="18" charset="0"/>
                        </a:rPr>
                        <a:t> 120th day preceding the date of expiration of that phase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request is considered by 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issues its decision on the request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3"/>
                  </a:ext>
                </a:extLst>
              </a:tr>
              <a:tr h="9361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4"/>
                  </a:ext>
                </a:extLst>
              </a:tr>
              <a:tr h="49109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production phase extension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5"/>
                  </a:ext>
                </a:extLst>
              </a:tr>
              <a:tr h="89056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including owners (perpetual usufruct right holders) of real properties within the boundaries of the planned mining area, except for owners (perpetual usufruct right holders) of real properties that are located beyond the boundaries of the planned mining area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6"/>
                  </a:ext>
                </a:extLst>
              </a:tr>
            </a:tbl>
          </a:graphicData>
        </a:graphic>
      </p:graphicFrame>
      <p:pic>
        <p:nvPicPr>
          <p:cNvPr id="64547"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8"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3175"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4BACC6"/>
                </a:solidFill>
                <a:latin typeface="Arial" pitchFamily="18" charset="0"/>
              </a:rPr>
              <a:t>Concession amendments </a:t>
            </a:r>
          </a:p>
          <a:p>
            <a:pPr fontAlgn="auto">
              <a:spcBef>
                <a:spcPts val="0"/>
              </a:spcBef>
              <a:spcAft>
                <a:spcPts val="0"/>
              </a:spcAft>
              <a:defRPr/>
            </a:pPr>
            <a:endParaRPr lang="pl-PL" sz="600" b="1" dirty="0">
              <a:solidFill>
                <a:schemeClr val="accent2"/>
              </a:solidFill>
              <a:latin typeface="Arial" panose="020B0604020202020204" pitchFamily="34" charset="0"/>
              <a:cs typeface="Arial" panose="020B0604020202020204" pitchFamily="34" charset="0"/>
            </a:endParaRP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455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203606675"/>
              </p:ext>
            </p:extLst>
          </p:nvPr>
        </p:nvGraphicFramePr>
        <p:xfrm>
          <a:off x="0" y="322262"/>
          <a:ext cx="9144000" cy="5987057"/>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556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Extension of the term of an</a:t>
                      </a:r>
                      <a:r>
                        <a:rPr lang="pl-PL" sz="600" b="1" i="0" u="none" dirty="0" smtClean="0">
                          <a:solidFill>
                            <a:srgbClr val="FFFFFF"/>
                          </a:solidFill>
                          <a:latin typeface="Arial" pitchFamily="18" charset="0"/>
                        </a:rPr>
                        <a:t> </a:t>
                      </a:r>
                      <a:r>
                        <a:rPr lang="pl-PL" sz="600" b="1" i="0" u="none" dirty="0" err="1" smtClean="0">
                          <a:solidFill>
                            <a:srgbClr val="FFFFFF"/>
                          </a:solidFill>
                          <a:latin typeface="Arial" pitchFamily="18" charset="0"/>
                        </a:rPr>
                        <a:t>concession</a:t>
                      </a:r>
                      <a:r>
                        <a:rPr lang="pl-PL" sz="600" b="1" i="0" u="none" dirty="0" smtClean="0">
                          <a:solidFill>
                            <a:srgbClr val="FFFFFF"/>
                          </a:solidFill>
                          <a:latin typeface="Arial" pitchFamily="18" charset="0"/>
                        </a:rPr>
                        <a:t> for </a:t>
                      </a:r>
                      <a:r>
                        <a:rPr lang="pl-PL" sz="600" b="1" i="0" u="none" dirty="0" err="1" smtClean="0">
                          <a:solidFill>
                            <a:srgbClr val="FFFFFF"/>
                          </a:solidFill>
                          <a:latin typeface="Arial" pitchFamily="18" charset="0"/>
                        </a:rPr>
                        <a:t>production</a:t>
                      </a:r>
                      <a:r>
                        <a:rPr lang="pl-PL" sz="600" b="1" i="0" u="none" dirty="0" smtClean="0">
                          <a:solidFill>
                            <a:srgbClr val="FFFFFF"/>
                          </a:solidFill>
                          <a:latin typeface="Arial" pitchFamily="18" charset="0"/>
                        </a:rPr>
                        <a:t> of </a:t>
                      </a:r>
                      <a:r>
                        <a:rPr lang="pl-PL" sz="600" b="1" i="0" u="none" dirty="0" err="1" smtClean="0">
                          <a:solidFill>
                            <a:srgbClr val="FFFFFF"/>
                          </a:solidFill>
                          <a:latin typeface="Arial" pitchFamily="18" charset="0"/>
                        </a:rPr>
                        <a:t>hydrocarbons</a:t>
                      </a:r>
                      <a:r>
                        <a:rPr lang="pl-PL" sz="600" b="1" i="0" u="none" dirty="0" smtClean="0">
                          <a:solidFill>
                            <a:srgbClr val="FFFFFF"/>
                          </a:solidFill>
                          <a:latin typeface="Arial" pitchFamily="18" charset="0"/>
                        </a:rPr>
                        <a:t> from a </a:t>
                      </a:r>
                      <a:r>
                        <a:rPr lang="pl-PL" sz="600" b="1" i="0" u="none" dirty="0" err="1" smtClean="0">
                          <a:solidFill>
                            <a:srgbClr val="FFFFFF"/>
                          </a:solidFill>
                          <a:latin typeface="Arial" pitchFamily="18" charset="0"/>
                        </a:rPr>
                        <a:t>reservoir</a:t>
                      </a:r>
                      <a:endParaRPr lang="en-GB" sz="600" b="1" i="0" u="none" dirty="0" smtClean="0">
                        <a:solidFill>
                          <a:srgbClr val="FFFFFF"/>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If production phase operations </a:t>
                      </a:r>
                      <a:r>
                        <a:rPr lang="pl-PL" sz="600" b="1" i="0" u="none" dirty="0" err="1" smtClean="0">
                          <a:solidFill>
                            <a:srgbClr val="FFFFFF"/>
                          </a:solidFill>
                          <a:latin typeface="Arial" pitchFamily="18" charset="0"/>
                        </a:rPr>
                        <a:t>have</a:t>
                      </a:r>
                      <a:r>
                        <a:rPr lang="pl-PL" sz="600" b="1" i="0" u="none" baseline="0" dirty="0" smtClean="0">
                          <a:solidFill>
                            <a:srgbClr val="FFFFFF"/>
                          </a:solidFill>
                          <a:latin typeface="Arial" pitchFamily="18" charset="0"/>
                        </a:rPr>
                        <a:t> </a:t>
                      </a:r>
                      <a:r>
                        <a:rPr lang="pl-PL" sz="600" b="1" i="0" u="none" baseline="0" dirty="0" err="1" smtClean="0">
                          <a:solidFill>
                            <a:srgbClr val="FFFFFF"/>
                          </a:solidFill>
                          <a:latin typeface="Arial" pitchFamily="18" charset="0"/>
                        </a:rPr>
                        <a:t>been</a:t>
                      </a:r>
                      <a:r>
                        <a:rPr lang="en-GB" sz="600" b="1" i="0" u="none" dirty="0" smtClean="0">
                          <a:solidFill>
                            <a:srgbClr val="FFFFFF"/>
                          </a:solidFill>
                          <a:latin typeface="Arial" pitchFamily="18" charset="0"/>
                        </a:rPr>
                        <a:t> delivered according to the terms and conditions of the concession for production of hydrocarbons</a:t>
                      </a:r>
                      <a:r>
                        <a:rPr lang="pl-PL" sz="600" b="1" i="0" u="none" dirty="0" smtClean="0">
                          <a:solidFill>
                            <a:srgbClr val="FFFFFF"/>
                          </a:solidFill>
                          <a:latin typeface="Arial" pitchFamily="18" charset="0"/>
                        </a:rPr>
                        <a:t> from a </a:t>
                      </a:r>
                      <a:r>
                        <a:rPr lang="pl-PL" sz="600" b="1" i="0" u="none" dirty="0" err="1" smtClean="0">
                          <a:solidFill>
                            <a:srgbClr val="FFFFFF"/>
                          </a:solidFill>
                          <a:latin typeface="Arial" pitchFamily="18" charset="0"/>
                        </a:rPr>
                        <a:t>reservoir</a:t>
                      </a:r>
                      <a:r>
                        <a:rPr lang="en-GB" sz="600" b="1" i="0" u="none" dirty="0" smtClean="0">
                          <a:solidFill>
                            <a:srgbClr val="FFFFFF"/>
                          </a:solidFill>
                          <a:latin typeface="Arial" pitchFamily="18" charset="0"/>
                        </a:rPr>
                        <a:t>, the MoE may, on </a:t>
                      </a:r>
                      <a:r>
                        <a:rPr lang="pl-PL" sz="600" b="1" i="0" u="none" dirty="0" smtClean="0">
                          <a:solidFill>
                            <a:srgbClr val="FFFFFF"/>
                          </a:solidFill>
                          <a:latin typeface="Arial" pitchFamily="18" charset="0"/>
                        </a:rPr>
                        <a:t>E</a:t>
                      </a:r>
                      <a:r>
                        <a:rPr lang="en-GB" sz="600" b="1" i="0" u="none" dirty="0" err="1" smtClean="0">
                          <a:solidFill>
                            <a:srgbClr val="FFFFFF"/>
                          </a:solidFill>
                          <a:latin typeface="Arial" pitchFamily="18" charset="0"/>
                        </a:rPr>
                        <a:t>ntrepreneur's</a:t>
                      </a:r>
                      <a:r>
                        <a:rPr lang="en-GB" sz="600" b="1" i="0" u="none" dirty="0" smtClean="0">
                          <a:solidFill>
                            <a:srgbClr val="FFFFFF"/>
                          </a:solidFill>
                          <a:latin typeface="Arial" pitchFamily="18" charset="0"/>
                        </a:rPr>
                        <a:t> request, extend the term of the production phase for a period that is required for completion of hydrocarbon production operations.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val="10000"/>
                  </a:ext>
                </a:extLst>
              </a:tr>
              <a:tr h="70550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49y.5-8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1"/>
                  </a:ext>
                </a:extLst>
              </a:tr>
              <a:tr h="3960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2"/>
                  </a:ext>
                </a:extLst>
              </a:tr>
              <a:tr h="2005116">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a:t>
                      </a:r>
                      <a:r>
                        <a:rPr lang="pl-PL" sz="600" b="0" i="0" u="none" dirty="0" smtClean="0">
                          <a:solidFill>
                            <a:srgbClr val="000000"/>
                          </a:solidFill>
                          <a:latin typeface="Arial" pitchFamily="18" charset="0"/>
                        </a:rPr>
                        <a:t>s</a:t>
                      </a:r>
                      <a:r>
                        <a:rPr lang="en-GB" sz="600" b="0" i="0" u="none" dirty="0" smtClean="0">
                          <a:solidFill>
                            <a:srgbClr val="000000"/>
                          </a:solidFill>
                          <a:latin typeface="Arial" pitchFamily="18" charset="0"/>
                        </a:rPr>
                        <a:t> to MoE a request for extending the term of the concession for production of hydrocarbons</a:t>
                      </a:r>
                      <a:r>
                        <a:rPr lang="pl-PL" sz="600" b="0" i="0" u="none" dirty="0" smtClean="0">
                          <a:solidFill>
                            <a:srgbClr val="000000"/>
                          </a:solidFill>
                          <a:latin typeface="Arial" pitchFamily="18" charset="0"/>
                        </a:rPr>
                        <a:t> from a </a:t>
                      </a:r>
                      <a:r>
                        <a:rPr lang="pl-PL" sz="600" b="0" i="0" u="none" dirty="0" err="1" smtClean="0">
                          <a:solidFill>
                            <a:srgbClr val="000000"/>
                          </a:solidFill>
                          <a:latin typeface="Arial" pitchFamily="18" charset="0"/>
                        </a:rPr>
                        <a:t>reservoir</a:t>
                      </a:r>
                      <a:r>
                        <a:rPr lang="en-GB" sz="600" b="0" i="0" u="none" dirty="0" smtClean="0">
                          <a:solidFill>
                            <a:srgbClr val="000000"/>
                          </a:solidFill>
                          <a:latin typeface="Arial" pitchFamily="18" charset="0"/>
                        </a:rPr>
                        <a:t>, at the latest on 120th day preceding the date of expiration of that concession</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application is considered by MoE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issues its decision on the request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3"/>
                  </a:ext>
                </a:extLst>
              </a:tr>
              <a:tr h="49155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4"/>
                  </a:ext>
                </a:extLst>
              </a:tr>
              <a:tr h="47387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extension of the term of the concession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5"/>
                  </a:ext>
                </a:extLst>
              </a:tr>
              <a:tr h="85933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pl-PL" sz="600" b="0" i="0" u="none" dirty="0" smtClean="0">
                          <a:solidFill>
                            <a:srgbClr val="000000"/>
                          </a:solidFill>
                          <a:latin typeface="Arial" pitchFamily="18" charset="0"/>
                        </a:rPr>
                        <a:t>E</a:t>
                      </a:r>
                      <a:r>
                        <a:rPr lang="en-GB" sz="600" b="0" i="0" u="none" dirty="0" err="1" smtClean="0">
                          <a:solidFill>
                            <a:srgbClr val="000000"/>
                          </a:solidFill>
                          <a:latin typeface="Arial" pitchFamily="18" charset="0"/>
                        </a:rPr>
                        <a:t>ntrepreneur</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including owners (perpetual usufruct right holders) of real properties within the boundaries of the planned mining area, except for owners (perpetual usufruct right holders) of real properties that are located beyond the boundaries of the planned mining area</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6"/>
                  </a:ext>
                </a:extLst>
              </a:tr>
            </a:tbl>
          </a:graphicData>
        </a:graphic>
      </p:graphicFrame>
      <p:pic>
        <p:nvPicPr>
          <p:cNvPr id="6557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3175"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5576"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pole tekstowe 15"/>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4BACC6"/>
                </a:solidFill>
                <a:latin typeface="Arial" pitchFamily="18" charset="0"/>
              </a:rPr>
              <a:t>Concession amendments </a:t>
            </a:r>
          </a:p>
          <a:p>
            <a:pPr fontAlgn="auto">
              <a:spcBef>
                <a:spcPts val="0"/>
              </a:spcBef>
              <a:spcAft>
                <a:spcPts val="0"/>
              </a:spcAft>
              <a:defRPr/>
            </a:pPr>
            <a:endParaRPr lang="pl-PL" sz="600" b="1"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2885289166"/>
              </p:ext>
            </p:extLst>
          </p:nvPr>
        </p:nvGraphicFramePr>
        <p:xfrm>
          <a:off x="0" y="322262"/>
          <a:ext cx="9144000" cy="5986463"/>
        </p:xfrm>
        <a:graphic>
          <a:graphicData uri="http://schemas.openxmlformats.org/drawingml/2006/table">
            <a:tbl>
              <a:tblPr/>
              <a:tblGrid>
                <a:gridCol w="2397125">
                  <a:extLst>
                    <a:ext uri="{9D8B030D-6E8A-4147-A177-3AD203B41FA5}">
                      <a16:colId xmlns:a16="http://schemas.microsoft.com/office/drawing/2014/main" val="20000"/>
                    </a:ext>
                  </a:extLst>
                </a:gridCol>
                <a:gridCol w="6746875">
                  <a:extLst>
                    <a:ext uri="{9D8B030D-6E8A-4147-A177-3AD203B41FA5}">
                      <a16:colId xmlns:a16="http://schemas.microsoft.com/office/drawing/2014/main" val="20001"/>
                    </a:ext>
                  </a:extLst>
                </a:gridCol>
              </a:tblGrid>
              <a:tr h="107963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Extension of the term of a prospection and exploration </a:t>
                      </a:r>
                      <a:r>
                        <a:rPr lang="pl-PL" sz="600" b="1" i="0" u="none" dirty="0" smtClean="0">
                          <a:solidFill>
                            <a:srgbClr val="FFFFFF"/>
                          </a:solidFill>
                          <a:latin typeface="Arial" pitchFamily="18" charset="0"/>
                        </a:rPr>
                        <a:t> </a:t>
                      </a:r>
                      <a:r>
                        <a:rPr lang="pl-PL" sz="600" b="1" i="0" u="none" dirty="0" err="1" smtClean="0">
                          <a:solidFill>
                            <a:srgbClr val="FFFFFF"/>
                          </a:solidFill>
                          <a:latin typeface="Arial" pitchFamily="18" charset="0"/>
                        </a:rPr>
                        <a:t>phase</a:t>
                      </a:r>
                      <a:endParaRPr lang="en-GB" sz="600" b="1" i="0" u="none" dirty="0" smtClean="0">
                        <a:solidFill>
                          <a:srgbClr val="FFFFFF"/>
                        </a:solidFill>
                        <a:latin typeface="Arial" pitchFamily="18"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None/>
                        <a:tabLst/>
                      </a:pPr>
                      <a:r>
                        <a:rPr lang="en-GB" sz="600" b="1" i="0" u="none" dirty="0" smtClean="0">
                          <a:solidFill>
                            <a:srgbClr val="FFFFFF"/>
                          </a:solidFill>
                          <a:latin typeface="Arial" pitchFamily="18" charset="0"/>
                        </a:rPr>
                        <a:t>The phase of prospection and exploration of hydrocarbon should not exceed 5 years, but may be extended in cases specified by the law.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BACC6"/>
                    </a:solidFill>
                  </a:tcPr>
                </a:tc>
                <a:extLst>
                  <a:ext uri="{0D108BD9-81ED-4DB2-BD59-A6C34878D82A}">
                    <a16:rowId xmlns:a16="http://schemas.microsoft.com/office/drawing/2014/main" val="10000"/>
                  </a:ext>
                </a:extLst>
              </a:tr>
              <a:tr h="72156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41, Art. 49y.1-4</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1"/>
                  </a:ext>
                </a:extLst>
              </a:tr>
              <a:tr h="4050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2"/>
                  </a:ext>
                </a:extLst>
              </a:tr>
              <a:tr h="153578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 submit to MoE a request for extending the term of the prospection and exploration phase, at the latest on the 60th day preceding the date of expiration of that phase</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MoE considers the request and makes its decision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3"/>
                  </a:ext>
                </a:extLst>
              </a:tr>
              <a:tr h="76848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4"/>
                  </a:ext>
                </a:extLst>
              </a:tr>
              <a:tr h="59700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an</a:t>
                      </a:r>
                      <a:r>
                        <a:rPr lang="en-GB" sz="600" b="0" i="0" u="none" dirty="0" smtClean="0">
                          <a:solidFill>
                            <a:srgbClr val="000000"/>
                          </a:solidFill>
                          <a:latin typeface="Arial" pitchFamily="18" charset="0"/>
                        </a:rPr>
                        <a:t> extension of the term of a prospection and exploration concession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extLst>
                  <a:ext uri="{0D108BD9-81ED-4DB2-BD59-A6C34878D82A}">
                    <a16:rowId xmlns:a16="http://schemas.microsoft.com/office/drawing/2014/main" val="10005"/>
                  </a:ext>
                </a:extLst>
              </a:tr>
              <a:tr h="87889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BACC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The entrepreneur</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meets the criteria of a party under CAP Art. 28, whereas under GML Art.41.1-2 the parties to proceedings in operations delivered within real properties are the owners (perpetual usufruct right holders) of such real properies, except for owners (perpetual usufruct right holders) of real properties that are located beyond the boundaries of an existing or planned mining area or geological work sites</a:t>
                      </a:r>
                    </a:p>
                    <a:p>
                      <a:pPr marL="342900" marR="0" lvl="0" indent="-342900" algn="just" defTabSz="914400" rtl="0" eaLnBrk="1" fontAlgn="base" latinLnBrk="0" hangingPunct="1">
                        <a:lnSpc>
                          <a:spcPct val="115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extLst>
                  <a:ext uri="{0D108BD9-81ED-4DB2-BD59-A6C34878D82A}">
                    <a16:rowId xmlns:a16="http://schemas.microsoft.com/office/drawing/2014/main" val="10006"/>
                  </a:ext>
                </a:extLst>
              </a:tr>
            </a:tbl>
          </a:graphicData>
        </a:graphic>
      </p:graphicFrame>
      <p:pic>
        <p:nvPicPr>
          <p:cNvPr id="6659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9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1270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6600"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e tekstowe 14"/>
          <p:cNvSpPr txBox="1"/>
          <p:nvPr/>
        </p:nvSpPr>
        <p:spPr>
          <a:xfrm>
            <a:off x="0" y="0"/>
            <a:ext cx="7308850"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4BACC6"/>
                </a:solidFill>
                <a:latin typeface="Arial" pitchFamily="18" charset="0"/>
              </a:rPr>
              <a:t>Concession amendments </a:t>
            </a:r>
          </a:p>
          <a:p>
            <a:pPr fontAlgn="auto">
              <a:spcBef>
                <a:spcPts val="0"/>
              </a:spcBef>
              <a:spcAft>
                <a:spcPts val="0"/>
              </a:spcAft>
              <a:defRPr/>
            </a:pPr>
            <a:endParaRPr lang="pl-PL" sz="600" b="1" dirty="0">
              <a:solidFill>
                <a:schemeClr val="accent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7590"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67595"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646335037"/>
              </p:ext>
            </p:extLst>
          </p:nvPr>
        </p:nvGraphicFramePr>
        <p:xfrm>
          <a:off x="-7938" y="323850"/>
          <a:ext cx="9151938" cy="5985469"/>
        </p:xfrm>
        <a:graphic>
          <a:graphicData uri="http://schemas.openxmlformats.org/drawingml/2006/table">
            <a:tbl>
              <a:tblPr firstRow="1" firstCol="1" bandRow="1">
                <a:tableStyleId>{93296810-A885-4BE3-A3E7-6D5BEEA58F35}</a:tableStyleId>
              </a:tblPr>
              <a:tblGrid>
                <a:gridCol w="2398977">
                  <a:extLst>
                    <a:ext uri="{9D8B030D-6E8A-4147-A177-3AD203B41FA5}">
                      <a16:colId xmlns:a16="http://schemas.microsoft.com/office/drawing/2014/main" val="20000"/>
                    </a:ext>
                  </a:extLst>
                </a:gridCol>
                <a:gridCol w="6752961">
                  <a:extLst>
                    <a:ext uri="{9D8B030D-6E8A-4147-A177-3AD203B41FA5}">
                      <a16:colId xmlns:a16="http://schemas.microsoft.com/office/drawing/2014/main" val="20001"/>
                    </a:ext>
                  </a:extLst>
                </a:gridCol>
              </a:tblGrid>
              <a:tr h="547766">
                <a:tc>
                  <a:txBody>
                    <a:bodyPr/>
                    <a:lstStyle/>
                    <a:p>
                      <a:pPr>
                        <a:lnSpc>
                          <a:spcPct val="115000"/>
                        </a:lnSpc>
                        <a:spcBef>
                          <a:spcPts val="600"/>
                        </a:spcBef>
                        <a:spcAft>
                          <a:spcPts val="600"/>
                        </a:spcAft>
                      </a:pPr>
                      <a:r>
                        <a:rPr lang="en-GB" sz="800" b="1" i="0" dirty="0" smtClean="0">
                          <a:solidFill>
                            <a:srgbClr val="FFFFFF"/>
                          </a:solidFill>
                          <a:latin typeface="Arial" pitchFamily="18" charset="0"/>
                        </a:rPr>
                        <a:t>The procedure</a:t>
                      </a:r>
                    </a:p>
                  </a:txBody>
                  <a:tcPr marL="30512" marR="30512" marT="0" marB="0" anchor="ctr"/>
                </a:tc>
                <a:tc>
                  <a:txBody>
                    <a:bodyPr/>
                    <a:lstStyle/>
                    <a:p>
                      <a:pPr algn="just">
                        <a:lnSpc>
                          <a:spcPct val="115000"/>
                        </a:lnSpc>
                        <a:spcBef>
                          <a:spcPts val="2400"/>
                        </a:spcBef>
                        <a:spcAft>
                          <a:spcPts val="0"/>
                        </a:spcAft>
                      </a:pPr>
                      <a:r>
                        <a:rPr lang="en-GB" sz="600" b="1" i="0" dirty="0" smtClean="0">
                          <a:solidFill>
                            <a:srgbClr val="FFFFFF"/>
                          </a:solidFill>
                          <a:latin typeface="Arial" pitchFamily="18" charset="0"/>
                        </a:rPr>
                        <a:t>Procedure of establishing a mining plant abandonment fund </a:t>
                      </a:r>
                    </a:p>
                    <a:p>
                      <a:pPr algn="just">
                        <a:lnSpc>
                          <a:spcPct val="115000"/>
                        </a:lnSpc>
                        <a:spcAft>
                          <a:spcPts val="0"/>
                        </a:spcAft>
                      </a:pPr>
                      <a:r>
                        <a:rPr lang="en-GB" sz="600" b="1" i="0" dirty="0" smtClean="0">
                          <a:solidFill>
                            <a:srgbClr val="FFFFFF"/>
                          </a:solidFill>
                          <a:latin typeface="Arial" pitchFamily="18" charset="0"/>
                        </a:rPr>
                        <a:t>The procedure applies to the  establishment of a drill site abandonment fund</a:t>
                      </a:r>
                      <a:r>
                        <a:rPr lang="pl-PL" sz="600" b="1" i="0" dirty="0" smtClean="0">
                          <a:solidFill>
                            <a:srgbClr val="FFFFFF"/>
                          </a:solidFill>
                          <a:latin typeface="Arial" pitchFamily="18" charset="0"/>
                        </a:rPr>
                        <a:t> and to the </a:t>
                      </a:r>
                      <a:r>
                        <a:rPr lang="pl-PL" sz="600" b="1" i="0" dirty="0" err="1" smtClean="0">
                          <a:solidFill>
                            <a:srgbClr val="FFFFFF"/>
                          </a:solidFill>
                          <a:latin typeface="Arial" pitchFamily="18" charset="0"/>
                        </a:rPr>
                        <a:t>stablishment</a:t>
                      </a:r>
                      <a:r>
                        <a:rPr lang="pl-PL" sz="600" b="1" i="0" dirty="0" smtClean="0">
                          <a:solidFill>
                            <a:srgbClr val="FFFFFF"/>
                          </a:solidFill>
                          <a:latin typeface="Arial" pitchFamily="18" charset="0"/>
                        </a:rPr>
                        <a:t> of a  </a:t>
                      </a:r>
                      <a:r>
                        <a:rPr lang="pl-PL" sz="600" b="1" i="0" dirty="0" err="1" smtClean="0">
                          <a:solidFill>
                            <a:srgbClr val="FFFFFF"/>
                          </a:solidFill>
                          <a:latin typeface="Arial" pitchFamily="18" charset="0"/>
                        </a:rPr>
                        <a:t>production</a:t>
                      </a:r>
                      <a:r>
                        <a:rPr lang="pl-PL" sz="600" b="1" i="0" dirty="0" smtClean="0">
                          <a:solidFill>
                            <a:srgbClr val="FFFFFF"/>
                          </a:solidFill>
                          <a:latin typeface="Arial" pitchFamily="18" charset="0"/>
                        </a:rPr>
                        <a:t> </a:t>
                      </a:r>
                      <a:r>
                        <a:rPr lang="pl-PL" sz="600" b="1" i="0" dirty="0" err="1" smtClean="0">
                          <a:solidFill>
                            <a:srgbClr val="FFFFFF"/>
                          </a:solidFill>
                          <a:latin typeface="Arial" pitchFamily="18" charset="0"/>
                        </a:rPr>
                        <a:t>site</a:t>
                      </a:r>
                      <a:r>
                        <a:rPr lang="pl-PL" sz="600" b="1" i="0" dirty="0" smtClean="0">
                          <a:solidFill>
                            <a:srgbClr val="FFFFFF"/>
                          </a:solidFill>
                          <a:latin typeface="Arial" pitchFamily="18" charset="0"/>
                        </a:rPr>
                        <a:t> </a:t>
                      </a:r>
                      <a:r>
                        <a:rPr lang="pl-PL" sz="600" b="1" i="0" dirty="0" err="1" smtClean="0">
                          <a:solidFill>
                            <a:srgbClr val="FFFFFF"/>
                          </a:solidFill>
                          <a:latin typeface="Arial" pitchFamily="18" charset="0"/>
                        </a:rPr>
                        <a:t>abandonment</a:t>
                      </a:r>
                      <a:r>
                        <a:rPr lang="pl-PL" sz="600" b="1" i="0" dirty="0" smtClean="0">
                          <a:solidFill>
                            <a:srgbClr val="FFFFFF"/>
                          </a:solidFill>
                          <a:latin typeface="Arial" pitchFamily="18" charset="0"/>
                        </a:rPr>
                        <a:t> fund</a:t>
                      </a:r>
                      <a:endParaRPr lang="en-GB" sz="600" b="1" i="0" dirty="0" smtClean="0">
                        <a:solidFill>
                          <a:srgbClr val="FFFFFF"/>
                        </a:solidFill>
                        <a:latin typeface="Arial" pitchFamily="18" charset="0"/>
                      </a:endParaRPr>
                    </a:p>
                  </a:txBody>
                  <a:tcPr marL="30512" marR="30512" marT="0" marB="0" anchor="ctr"/>
                </a:tc>
                <a:extLst>
                  <a:ext uri="{0D108BD9-81ED-4DB2-BD59-A6C34878D82A}">
                    <a16:rowId xmlns:a16="http://schemas.microsoft.com/office/drawing/2014/main" val="10000"/>
                  </a:ext>
                </a:extLst>
              </a:tr>
              <a:tr h="572027">
                <a:tc>
                  <a:txBody>
                    <a:bodyPr/>
                    <a:lstStyle/>
                    <a:p>
                      <a:pPr>
                        <a:lnSpc>
                          <a:spcPct val="115000"/>
                        </a:lnSpc>
                        <a:spcBef>
                          <a:spcPts val="600"/>
                        </a:spcBef>
                        <a:spcAft>
                          <a:spcPts val="600"/>
                        </a:spcAft>
                      </a:pPr>
                      <a:r>
                        <a:rPr lang="en-GB" sz="800" b="1" i="0" dirty="0" smtClean="0">
                          <a:solidFill>
                            <a:srgbClr val="FFFFFF"/>
                          </a:solidFill>
                          <a:latin typeface="Arial" pitchFamily="18" charset="0"/>
                        </a:rPr>
                        <a:t>Legal grounds for the procedure</a:t>
                      </a: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GML Art. 86, Art. 128, Art. 129.3, Art. 164.1-2, Art. 168.1</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CIT Act</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PIT Act</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CAP</a:t>
                      </a:r>
                    </a:p>
                  </a:txBody>
                  <a:tcPr marL="30512" marR="30512" marT="0" marB="0" anchor="ctr"/>
                </a:tc>
                <a:extLst>
                  <a:ext uri="{0D108BD9-81ED-4DB2-BD59-A6C34878D82A}">
                    <a16:rowId xmlns:a16="http://schemas.microsoft.com/office/drawing/2014/main" val="10001"/>
                  </a:ext>
                </a:extLst>
              </a:tr>
              <a:tr h="352474">
                <a:tc>
                  <a:txBody>
                    <a:bodyPr/>
                    <a:lstStyle/>
                    <a:p>
                      <a:pPr>
                        <a:lnSpc>
                          <a:spcPct val="115000"/>
                        </a:lnSpc>
                        <a:spcBef>
                          <a:spcPts val="600"/>
                        </a:spcBef>
                        <a:spcAft>
                          <a:spcPts val="600"/>
                        </a:spcAft>
                      </a:pPr>
                      <a:r>
                        <a:rPr lang="en-GB" sz="800" b="1" i="0" dirty="0" smtClean="0">
                          <a:solidFill>
                            <a:srgbClr val="FFFFFF"/>
                          </a:solidFill>
                          <a:latin typeface="Arial" pitchFamily="18" charset="0"/>
                        </a:rPr>
                        <a:t>Competent authorities in charge of the procedure</a:t>
                      </a: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DMO Director</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Commune </a:t>
                      </a:r>
                      <a:r>
                        <a:rPr lang="pl-PL" sz="600" b="0" i="0" dirty="0" smtClean="0">
                          <a:solidFill>
                            <a:srgbClr val="000000"/>
                          </a:solidFill>
                          <a:latin typeface="Arial" pitchFamily="18" charset="0"/>
                        </a:rPr>
                        <a:t>h</a:t>
                      </a:r>
                      <a:r>
                        <a:rPr lang="en-GB" sz="600" b="0" i="0" dirty="0" err="1" smtClean="0">
                          <a:solidFill>
                            <a:srgbClr val="000000"/>
                          </a:solidFill>
                          <a:latin typeface="Arial" pitchFamily="18" charset="0"/>
                        </a:rPr>
                        <a:t>ead</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m</a:t>
                      </a:r>
                      <a:r>
                        <a:rPr lang="en-GB" sz="600" b="0" i="0" dirty="0" err="1" smtClean="0">
                          <a:solidFill>
                            <a:srgbClr val="000000"/>
                          </a:solidFill>
                          <a:latin typeface="Arial" pitchFamily="18" charset="0"/>
                        </a:rPr>
                        <a:t>ayor</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c</a:t>
                      </a:r>
                      <a:r>
                        <a:rPr lang="en-GB" sz="600" b="0" i="0" dirty="0" err="1" smtClean="0">
                          <a:solidFill>
                            <a:srgbClr val="000000"/>
                          </a:solidFill>
                          <a:latin typeface="Arial" pitchFamily="18" charset="0"/>
                        </a:rPr>
                        <a:t>ity</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p</a:t>
                      </a:r>
                      <a:r>
                        <a:rPr lang="en-GB" sz="600" b="0" i="0" dirty="0" smtClean="0">
                          <a:solidFill>
                            <a:srgbClr val="000000"/>
                          </a:solidFill>
                          <a:latin typeface="Arial" pitchFamily="18" charset="0"/>
                        </a:rPr>
                        <a:t>resident) as an opinion-giving authority at fund liquidation</a:t>
                      </a:r>
                    </a:p>
                  </a:txBody>
                  <a:tcPr marL="30512" marR="30512" marT="0" marB="0" anchor="ctr"/>
                </a:tc>
                <a:extLst>
                  <a:ext uri="{0D108BD9-81ED-4DB2-BD59-A6C34878D82A}">
                    <a16:rowId xmlns:a16="http://schemas.microsoft.com/office/drawing/2014/main" val="10002"/>
                  </a:ext>
                </a:extLst>
              </a:tr>
              <a:tr h="1824300">
                <a:tc>
                  <a:txBody>
                    <a:bodyPr/>
                    <a:lstStyle/>
                    <a:p>
                      <a:pPr>
                        <a:lnSpc>
                          <a:spcPct val="115000"/>
                        </a:lnSpc>
                        <a:spcBef>
                          <a:spcPts val="600"/>
                        </a:spcBef>
                        <a:spcAft>
                          <a:spcPts val="600"/>
                        </a:spcAft>
                      </a:pPr>
                      <a:r>
                        <a:rPr lang="en-GB" sz="800" b="1" i="0" dirty="0" smtClean="0">
                          <a:solidFill>
                            <a:srgbClr val="FFFFFF"/>
                          </a:solidFill>
                          <a:latin typeface="Arial" pitchFamily="18" charset="0"/>
                        </a:rPr>
                        <a:t>Delivery of the procedure</a:t>
                      </a: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The holder of a concession for prospection, exploration and production of hydrocarbons </a:t>
                      </a:r>
                      <a:r>
                        <a:rPr lang="pl-PL" sz="600" b="0" i="0" dirty="0" smtClean="0">
                          <a:solidFill>
                            <a:srgbClr val="000000"/>
                          </a:solidFill>
                          <a:latin typeface="Arial" pitchFamily="18" charset="0"/>
                        </a:rPr>
                        <a:t>from a </a:t>
                      </a:r>
                      <a:r>
                        <a:rPr lang="pl-PL" sz="600" b="0" i="0" dirty="0" err="1" smtClean="0">
                          <a:solidFill>
                            <a:srgbClr val="000000"/>
                          </a:solidFill>
                          <a:latin typeface="Arial" pitchFamily="18" charset="0"/>
                        </a:rPr>
                        <a:t>reservoir</a:t>
                      </a:r>
                      <a:r>
                        <a:rPr lang="pl-PL" sz="600" b="0" i="0" dirty="0" smtClean="0">
                          <a:solidFill>
                            <a:srgbClr val="000000"/>
                          </a:solidFill>
                          <a:latin typeface="Arial" pitchFamily="18" charset="0"/>
                        </a:rPr>
                        <a:t> </a:t>
                      </a:r>
                      <a:r>
                        <a:rPr lang="en-GB" sz="600" b="0" i="0" dirty="0" smtClean="0">
                          <a:solidFill>
                            <a:srgbClr val="000000"/>
                          </a:solidFill>
                          <a:latin typeface="Arial" pitchFamily="18" charset="0"/>
                        </a:rPr>
                        <a:t>will set up, on the day royalty payment is due, the drill/production site abandonment fund to accumulate cash, treasury notes or bonds that are issued or guaranteed by the State Treasury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Entrepreneur makes contributions to the fund until the beginning of drill/production site abandonment</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Entrepreneur may disburse the fund to pay the costs of drill/production site abandonment upon submitting to the trustee an account appended to the decision of competent mining supervision authority on the approval of operations plan for the drill/production site or a part thereof to be abandoned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The fund is liquidated on completion of drill/production site abandonment, subject to the consent made - by way of decision - by DMO Director upon seeking the opinion of competent </a:t>
                      </a:r>
                      <a:r>
                        <a:rPr lang="pl-PL" sz="600" b="0" i="0" dirty="0" smtClean="0">
                          <a:solidFill>
                            <a:srgbClr val="000000"/>
                          </a:solidFill>
                          <a:latin typeface="Arial" pitchFamily="18" charset="0"/>
                        </a:rPr>
                        <a:t>c</a:t>
                      </a:r>
                      <a:r>
                        <a:rPr lang="en-GB" sz="600" b="0" i="0" dirty="0" err="1" smtClean="0">
                          <a:solidFill>
                            <a:srgbClr val="000000"/>
                          </a:solidFill>
                          <a:latin typeface="Arial" pitchFamily="18" charset="0"/>
                        </a:rPr>
                        <a:t>ommune</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h</a:t>
                      </a:r>
                      <a:r>
                        <a:rPr lang="en-GB" sz="600" b="0" i="0" dirty="0" err="1" smtClean="0">
                          <a:solidFill>
                            <a:srgbClr val="000000"/>
                          </a:solidFill>
                          <a:latin typeface="Arial" pitchFamily="18" charset="0"/>
                        </a:rPr>
                        <a:t>ead</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m</a:t>
                      </a:r>
                      <a:r>
                        <a:rPr lang="en-GB" sz="600" b="0" i="0" dirty="0" err="1" smtClean="0">
                          <a:solidFill>
                            <a:srgbClr val="000000"/>
                          </a:solidFill>
                          <a:latin typeface="Arial" pitchFamily="18" charset="0"/>
                        </a:rPr>
                        <a:t>ayor</a:t>
                      </a:r>
                      <a:r>
                        <a:rPr lang="en-GB" sz="600" b="0" i="0" dirty="0" smtClean="0">
                          <a:solidFill>
                            <a:srgbClr val="000000"/>
                          </a:solidFill>
                          <a:latin typeface="Arial" pitchFamily="18" charset="0"/>
                        </a:rPr>
                        <a:t> or </a:t>
                      </a:r>
                      <a:r>
                        <a:rPr lang="pl-PL" sz="600" b="0" i="0" dirty="0" smtClean="0">
                          <a:solidFill>
                            <a:srgbClr val="000000"/>
                          </a:solidFill>
                          <a:latin typeface="Arial" pitchFamily="18" charset="0"/>
                        </a:rPr>
                        <a:t>c</a:t>
                      </a:r>
                      <a:r>
                        <a:rPr lang="en-GB" sz="600" b="0" i="0" dirty="0" err="1" smtClean="0">
                          <a:solidFill>
                            <a:srgbClr val="000000"/>
                          </a:solidFill>
                          <a:latin typeface="Arial" pitchFamily="18" charset="0"/>
                        </a:rPr>
                        <a:t>ity</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p</a:t>
                      </a:r>
                      <a:r>
                        <a:rPr lang="en-GB" sz="600" b="0" i="0" dirty="0" smtClean="0">
                          <a:solidFill>
                            <a:srgbClr val="000000"/>
                          </a:solidFill>
                          <a:latin typeface="Arial" pitchFamily="18" charset="0"/>
                        </a:rPr>
                        <a:t>resident </a:t>
                      </a:r>
                    </a:p>
                  </a:txBody>
                  <a:tcPr marL="30512" marR="30512" marT="0" marB="0" anchor="ctr"/>
                </a:tc>
                <a:extLst>
                  <a:ext uri="{0D108BD9-81ED-4DB2-BD59-A6C34878D82A}">
                    <a16:rowId xmlns:a16="http://schemas.microsoft.com/office/drawing/2014/main" val="10003"/>
                  </a:ext>
                </a:extLst>
              </a:tr>
              <a:tr h="1033611">
                <a:tc>
                  <a:txBody>
                    <a:bodyPr/>
                    <a:lstStyle/>
                    <a:p>
                      <a:pPr>
                        <a:lnSpc>
                          <a:spcPct val="115000"/>
                        </a:lnSpc>
                        <a:spcBef>
                          <a:spcPts val="600"/>
                        </a:spcBef>
                        <a:spcAft>
                          <a:spcPts val="600"/>
                        </a:spcAft>
                      </a:pPr>
                      <a:r>
                        <a:rPr lang="en-GB" sz="800" b="1" i="0" dirty="0" smtClean="0">
                          <a:solidFill>
                            <a:srgbClr val="FFFFFF"/>
                          </a:solidFill>
                          <a:latin typeface="Arial" pitchFamily="18" charset="0"/>
                        </a:rPr>
                        <a:t>Duration of the procedure</a:t>
                      </a: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From the day royalty payment is due to drill/production site abandonment</a:t>
                      </a:r>
                    </a:p>
                    <a:p>
                      <a:pPr marL="201295" algn="just">
                        <a:lnSpc>
                          <a:spcPct val="115000"/>
                        </a:lnSpc>
                        <a:spcBef>
                          <a:spcPts val="600"/>
                        </a:spcBef>
                        <a:spcAft>
                          <a:spcPts val="600"/>
                        </a:spcAft>
                      </a:pPr>
                      <a:r>
                        <a:rPr lang="en-GB" sz="600" b="0" i="0" dirty="0" smtClean="0">
                          <a:solidFill>
                            <a:srgbClr val="000000"/>
                          </a:solidFill>
                          <a:latin typeface="Arial" pitchFamily="18" charset="0"/>
                        </a:rPr>
                        <a:t>Decision making by DMO Director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30512" marR="30512" marT="0" marB="0" anchor="ctr"/>
                </a:tc>
                <a:extLst>
                  <a:ext uri="{0D108BD9-81ED-4DB2-BD59-A6C34878D82A}">
                    <a16:rowId xmlns:a16="http://schemas.microsoft.com/office/drawing/2014/main" val="10004"/>
                  </a:ext>
                </a:extLst>
              </a:tr>
              <a:tr h="462030">
                <a:tc>
                  <a:txBody>
                    <a:bodyPr/>
                    <a:lstStyle/>
                    <a:p>
                      <a:pPr>
                        <a:lnSpc>
                          <a:spcPct val="115000"/>
                        </a:lnSpc>
                        <a:spcBef>
                          <a:spcPts val="600"/>
                        </a:spcBef>
                        <a:spcAft>
                          <a:spcPts val="600"/>
                        </a:spcAft>
                      </a:pPr>
                      <a:r>
                        <a:rPr lang="en-GB" sz="800" b="1" i="0" dirty="0" smtClean="0">
                          <a:solidFill>
                            <a:srgbClr val="FFFFFF"/>
                          </a:solidFill>
                          <a:latin typeface="Arial" pitchFamily="18" charset="0"/>
                        </a:rPr>
                        <a:t>Required documents or information</a:t>
                      </a: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DMO Director's decision on the approval of operations plan for the abandoned drill/production site or its designated part</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DMO Director's decision on the consent to liquidate the fund on completion of drill/production site abandonment</a:t>
                      </a:r>
                    </a:p>
                  </a:txBody>
                  <a:tcPr marL="30512" marR="30512" marT="0" marB="0" anchor="ctr"/>
                </a:tc>
                <a:extLst>
                  <a:ext uri="{0D108BD9-81ED-4DB2-BD59-A6C34878D82A}">
                    <a16:rowId xmlns:a16="http://schemas.microsoft.com/office/drawing/2014/main" val="10005"/>
                  </a:ext>
                </a:extLst>
              </a:tr>
              <a:tr h="1193261">
                <a:tc>
                  <a:txBody>
                    <a:bodyPr/>
                    <a:lstStyle/>
                    <a:p>
                      <a:pPr>
                        <a:lnSpc>
                          <a:spcPct val="115000"/>
                        </a:lnSpc>
                        <a:spcBef>
                          <a:spcPts val="600"/>
                        </a:spcBef>
                        <a:spcAft>
                          <a:spcPts val="600"/>
                        </a:spcAft>
                      </a:pPr>
                      <a:r>
                        <a:rPr lang="en-GB" sz="800" b="1" i="0" dirty="0" smtClean="0">
                          <a:solidFill>
                            <a:srgbClr val="FFFFFF"/>
                          </a:solidFill>
                          <a:latin typeface="Arial" pitchFamily="18" charset="0"/>
                        </a:rPr>
                        <a:t>Parties to the proceedings and public participation</a:t>
                      </a:r>
                    </a:p>
                  </a:txBody>
                  <a:tcPr marL="30512" marR="30512"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The </a:t>
                      </a:r>
                      <a:r>
                        <a:rPr lang="pl-PL" sz="600" b="0" i="0" dirty="0" smtClean="0">
                          <a:solidFill>
                            <a:srgbClr val="000000"/>
                          </a:solidFill>
                          <a:latin typeface="Arial" pitchFamily="18" charset="0"/>
                        </a:rPr>
                        <a:t>E</a:t>
                      </a:r>
                      <a:r>
                        <a:rPr lang="en-GB" sz="600" b="0" i="0" dirty="0" err="1" smtClean="0">
                          <a:solidFill>
                            <a:srgbClr val="000000"/>
                          </a:solidFill>
                          <a:latin typeface="Arial" pitchFamily="18" charset="0"/>
                        </a:rPr>
                        <a:t>ntrepreneur</a:t>
                      </a:r>
                      <a:endParaRPr lang="en-GB" sz="600" b="0" i="0" dirty="0" smtClean="0">
                        <a:solidFill>
                          <a:srgbClr val="000000"/>
                        </a:solidFill>
                        <a:latin typeface="Arial" pitchFamily="18" charset="0"/>
                      </a:endParaRP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DMO Director</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Commune </a:t>
                      </a:r>
                      <a:r>
                        <a:rPr lang="pl-PL" sz="600" b="0" i="0" dirty="0" smtClean="0">
                          <a:solidFill>
                            <a:srgbClr val="000000"/>
                          </a:solidFill>
                          <a:latin typeface="Arial" pitchFamily="18" charset="0"/>
                        </a:rPr>
                        <a:t>h</a:t>
                      </a:r>
                      <a:r>
                        <a:rPr lang="en-GB" sz="600" b="0" i="0" dirty="0" err="1" smtClean="0">
                          <a:solidFill>
                            <a:srgbClr val="000000"/>
                          </a:solidFill>
                          <a:latin typeface="Arial" pitchFamily="18" charset="0"/>
                        </a:rPr>
                        <a:t>ead</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m</a:t>
                      </a:r>
                      <a:r>
                        <a:rPr lang="en-GB" sz="600" b="0" i="0" dirty="0" err="1" smtClean="0">
                          <a:solidFill>
                            <a:srgbClr val="000000"/>
                          </a:solidFill>
                          <a:latin typeface="Arial" pitchFamily="18" charset="0"/>
                        </a:rPr>
                        <a:t>ayor</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c</a:t>
                      </a:r>
                      <a:r>
                        <a:rPr lang="en-GB" sz="600" b="0" i="0" dirty="0" err="1" smtClean="0">
                          <a:solidFill>
                            <a:srgbClr val="000000"/>
                          </a:solidFill>
                          <a:latin typeface="Arial" pitchFamily="18" charset="0"/>
                        </a:rPr>
                        <a:t>ity</a:t>
                      </a:r>
                      <a:r>
                        <a:rPr lang="en-GB" sz="600" b="0" i="0" dirty="0" smtClean="0">
                          <a:solidFill>
                            <a:srgbClr val="000000"/>
                          </a:solidFill>
                          <a:latin typeface="Arial" pitchFamily="18" charset="0"/>
                        </a:rPr>
                        <a:t> </a:t>
                      </a:r>
                      <a:r>
                        <a:rPr lang="pl-PL" sz="600" b="0" i="0" dirty="0" smtClean="0">
                          <a:solidFill>
                            <a:srgbClr val="000000"/>
                          </a:solidFill>
                          <a:latin typeface="Arial" pitchFamily="18" charset="0"/>
                        </a:rPr>
                        <a:t>p</a:t>
                      </a:r>
                      <a:r>
                        <a:rPr lang="en-GB" sz="600" b="0" i="0" dirty="0" smtClean="0">
                          <a:solidFill>
                            <a:srgbClr val="000000"/>
                          </a:solidFill>
                          <a:latin typeface="Arial" pitchFamily="18" charset="0"/>
                        </a:rPr>
                        <a:t>resident) as an opinion-giving authority at fund liquidation</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No public participation</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In the context of administrative decisions, also an entity that meets the criteria of a party under CAP Art. 28</a:t>
                      </a:r>
                      <a:r>
                        <a:rPr lang="pl-PL" sz="600" b="0" i="0" dirty="0" smtClean="0">
                          <a:solidFill>
                            <a:srgbClr val="000000"/>
                          </a:solidFill>
                          <a:latin typeface="Arial" pitchFamily="18" charset="0"/>
                        </a:rPr>
                        <a:t>,</a:t>
                      </a:r>
                      <a:r>
                        <a:rPr lang="en-GB" sz="600" b="0" i="0" dirty="0" smtClean="0">
                          <a:solidFill>
                            <a:srgbClr val="000000"/>
                          </a:solidFill>
                          <a:latin typeface="Arial" pitchFamily="18" charset="0"/>
                        </a:rPr>
                        <a:t> with the proviso that regulations on the participation of public organisations in administrative proceedings do not apply to the proceedings on operations plan for a drill/production site to be abandoned</a:t>
                      </a:r>
                    </a:p>
                  </a:txBody>
                  <a:tcPr marL="30512" marR="30512"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8614"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6861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4119540478"/>
              </p:ext>
            </p:extLst>
          </p:nvPr>
        </p:nvGraphicFramePr>
        <p:xfrm>
          <a:off x="0" y="246831"/>
          <a:ext cx="9144000" cy="6062489"/>
        </p:xfrm>
        <a:graphic>
          <a:graphicData uri="http://schemas.openxmlformats.org/drawingml/2006/table">
            <a:tbl>
              <a:tblPr firstRow="1" firstCol="1" bandRow="1">
                <a:tableStyleId>{93296810-A885-4BE3-A3E7-6D5BEEA58F35}</a:tableStyleId>
              </a:tblPr>
              <a:tblGrid>
                <a:gridCol w="2396897">
                  <a:extLst>
                    <a:ext uri="{9D8B030D-6E8A-4147-A177-3AD203B41FA5}">
                      <a16:colId xmlns:a16="http://schemas.microsoft.com/office/drawing/2014/main" val="20000"/>
                    </a:ext>
                  </a:extLst>
                </a:gridCol>
                <a:gridCol w="6747103">
                  <a:extLst>
                    <a:ext uri="{9D8B030D-6E8A-4147-A177-3AD203B41FA5}">
                      <a16:colId xmlns:a16="http://schemas.microsoft.com/office/drawing/2014/main" val="20001"/>
                    </a:ext>
                  </a:extLst>
                </a:gridCol>
              </a:tblGrid>
              <a:tr h="941733">
                <a:tc>
                  <a:txBody>
                    <a:bodyPr/>
                    <a:lstStyle/>
                    <a:p>
                      <a:pPr>
                        <a:lnSpc>
                          <a:spcPct val="115000"/>
                        </a:lnSpc>
                        <a:spcBef>
                          <a:spcPts val="600"/>
                        </a:spcBef>
                        <a:spcAft>
                          <a:spcPts val="600"/>
                        </a:spcAft>
                      </a:pPr>
                      <a:r>
                        <a:rPr lang="en-GB" sz="800" b="1" i="0" dirty="0" smtClean="0">
                          <a:solidFill>
                            <a:srgbClr val="FFFFFF"/>
                          </a:solidFill>
                          <a:latin typeface="Arial" pitchFamily="18" charset="0"/>
                        </a:rPr>
                        <a:t>The procedure</a:t>
                      </a:r>
                    </a:p>
                  </a:txBody>
                  <a:tcPr marL="24807" marR="24807" marT="0" marB="0" anchor="ctr"/>
                </a:tc>
                <a:tc>
                  <a:txBody>
                    <a:bodyPr/>
                    <a:lstStyle/>
                    <a:p>
                      <a:pPr algn="just">
                        <a:lnSpc>
                          <a:spcPct val="115000"/>
                        </a:lnSpc>
                        <a:spcBef>
                          <a:spcPts val="2400"/>
                        </a:spcBef>
                        <a:spcAft>
                          <a:spcPts val="0"/>
                        </a:spcAft>
                      </a:pPr>
                      <a:r>
                        <a:rPr lang="en-GB" sz="600" b="1" i="0" dirty="0" smtClean="0">
                          <a:solidFill>
                            <a:srgbClr val="FFFFFF"/>
                          </a:solidFill>
                          <a:latin typeface="Arial" pitchFamily="18" charset="0"/>
                        </a:rPr>
                        <a:t>Procedure of performance of </a:t>
                      </a:r>
                      <a:r>
                        <a:rPr lang="pl-PL" sz="600" b="1" i="0" dirty="0" smtClean="0">
                          <a:solidFill>
                            <a:srgbClr val="FFFFFF"/>
                          </a:solidFill>
                          <a:latin typeface="Arial" pitchFamily="18" charset="0"/>
                        </a:rPr>
                        <a:t>E</a:t>
                      </a:r>
                      <a:r>
                        <a:rPr lang="en-GB" sz="600" b="1" i="0" dirty="0" err="1" smtClean="0">
                          <a:solidFill>
                            <a:srgbClr val="FFFFFF"/>
                          </a:solidFill>
                          <a:latin typeface="Arial" pitchFamily="18" charset="0"/>
                        </a:rPr>
                        <a:t>ntrepreneur's</a:t>
                      </a:r>
                      <a:r>
                        <a:rPr lang="en-GB" sz="600" b="1" i="0" dirty="0" smtClean="0">
                          <a:solidFill>
                            <a:srgbClr val="FFFFFF"/>
                          </a:solidFill>
                          <a:latin typeface="Arial" pitchFamily="18" charset="0"/>
                        </a:rPr>
                        <a:t> obligations in the event of production/drill site abandonment, in total or in part</a:t>
                      </a:r>
                    </a:p>
                    <a:p>
                      <a:endParaRPr lang="pl-PL" sz="600" b="1" kern="0" dirty="0" smtClean="0">
                        <a:solidFill>
                          <a:schemeClr val="lt1"/>
                        </a:solidFill>
                        <a:effectLst/>
                        <a:latin typeface="Arial" panose="020B0604020202020204" pitchFamily="34" charset="0"/>
                        <a:ea typeface="+mn-ea"/>
                        <a:cs typeface="Arial" panose="020B0604020202020204" pitchFamily="34" charset="0"/>
                      </a:endParaRPr>
                    </a:p>
                    <a:p>
                      <a:r>
                        <a:rPr lang="en-GB" sz="600" b="1" i="0" dirty="0" smtClean="0">
                          <a:solidFill>
                            <a:srgbClr val="FFFFFF"/>
                          </a:solidFill>
                          <a:latin typeface="Arial" pitchFamily="18" charset="0"/>
                        </a:rPr>
                        <a:t>The procedure applies to the abandonment of a drill/production site. The procedure applies to the abandonment of both production and exploratory drilling sites.  In the latter case, the entity performing geological works is not liquidated, only the well is abandoned, drilling equipment is dismantled, including auxiliary facilities and devices.</a:t>
                      </a:r>
                    </a:p>
                    <a:p>
                      <a:r>
                        <a:rPr lang="pl-PL" sz="600" b="1" kern="0" dirty="0" smtClean="0">
                          <a:solidFill>
                            <a:schemeClr val="lt1"/>
                          </a:solidFill>
                          <a:effectLst/>
                          <a:latin typeface="Arial" panose="020B0604020202020204" pitchFamily="34" charset="0"/>
                          <a:ea typeface="+mn-ea"/>
                          <a:cs typeface="Arial" panose="020B0604020202020204" pitchFamily="34" charset="0"/>
                        </a:rPr>
                        <a:t> </a:t>
                      </a:r>
                      <a:endParaRPr lang="en-US" sz="600" b="1" kern="0" dirty="0" smtClean="0">
                        <a:solidFill>
                          <a:schemeClr val="lt1"/>
                        </a:solidFill>
                        <a:effectLst/>
                        <a:latin typeface="Arial" panose="020B0604020202020204" pitchFamily="34" charset="0"/>
                        <a:ea typeface="+mn-ea"/>
                        <a:cs typeface="Arial" panose="020B0604020202020204" pitchFamily="34" charset="0"/>
                      </a:endParaRPr>
                    </a:p>
                    <a:p>
                      <a:r>
                        <a:rPr lang="en-GB" sz="600" b="1" i="0" dirty="0" smtClean="0">
                          <a:solidFill>
                            <a:srgbClr val="FFFFFF"/>
                          </a:solidFill>
                          <a:latin typeface="Arial" pitchFamily="18" charset="0"/>
                        </a:rPr>
                        <a:t>The procedures on drill/production site operations apply to the abandonment of both exploratory drilling sites and production sites.  </a:t>
                      </a:r>
                    </a:p>
                  </a:txBody>
                  <a:tcPr marL="24807" marR="24807" marT="0" marB="0" anchor="ctr"/>
                </a:tc>
                <a:extLst>
                  <a:ext uri="{0D108BD9-81ED-4DB2-BD59-A6C34878D82A}">
                    <a16:rowId xmlns:a16="http://schemas.microsoft.com/office/drawing/2014/main" val="10000"/>
                  </a:ext>
                </a:extLst>
              </a:tr>
              <a:tr h="577104">
                <a:tc>
                  <a:txBody>
                    <a:bodyPr/>
                    <a:lstStyle/>
                    <a:p>
                      <a:pPr>
                        <a:lnSpc>
                          <a:spcPct val="115000"/>
                        </a:lnSpc>
                        <a:spcBef>
                          <a:spcPts val="600"/>
                        </a:spcBef>
                        <a:spcAft>
                          <a:spcPts val="600"/>
                        </a:spcAft>
                      </a:pPr>
                      <a:r>
                        <a:rPr lang="en-GB" sz="800" b="1" i="0" dirty="0" smtClean="0">
                          <a:solidFill>
                            <a:srgbClr val="FFFFFF"/>
                          </a:solidFill>
                          <a:latin typeface="Arial" pitchFamily="18" charset="0"/>
                        </a:rPr>
                        <a:t>Legal grounds for the procedure</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GML, Art. 39.1-2, Art. 86, Art. 105.2.1, Art. 116, Art. 129 - Art. 131, Art. 164.1-2, Art. 166.1, Art. 168.1</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CAP</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Ordinance on geological surveying documentation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Ordinance on enforcement proceedings in administration</a:t>
                      </a:r>
                    </a:p>
                  </a:txBody>
                  <a:tcPr marL="24807" marR="24807" marT="0" marB="0" anchor="ctr"/>
                </a:tc>
                <a:extLst>
                  <a:ext uri="{0D108BD9-81ED-4DB2-BD59-A6C34878D82A}">
                    <a16:rowId xmlns:a16="http://schemas.microsoft.com/office/drawing/2014/main" val="10001"/>
                  </a:ext>
                </a:extLst>
              </a:tr>
              <a:tr h="494896">
                <a:tc>
                  <a:txBody>
                    <a:bodyPr/>
                    <a:lstStyle/>
                    <a:p>
                      <a:pPr>
                        <a:lnSpc>
                          <a:spcPct val="115000"/>
                        </a:lnSpc>
                        <a:spcBef>
                          <a:spcPts val="600"/>
                        </a:spcBef>
                        <a:spcAft>
                          <a:spcPts val="600"/>
                        </a:spcAft>
                      </a:pPr>
                      <a:r>
                        <a:rPr lang="en-GB" sz="800" b="1" i="0" dirty="0" smtClean="0">
                          <a:solidFill>
                            <a:srgbClr val="FFFFFF"/>
                          </a:solidFill>
                          <a:latin typeface="Arial" pitchFamily="18" charset="0"/>
                        </a:rPr>
                        <a:t>Competent authorities in charge of the procedure</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DMO Director, as the authority in charge of issuing decisions that impose the obligation to abandon a production site or, in case of geological works for prospection and exploration of mineables, a drill site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Chairman of Higher Mining Office </a:t>
                      </a:r>
                      <a:r>
                        <a:rPr lang="pl-PL" sz="600" b="0" i="0" dirty="0" smtClean="0">
                          <a:solidFill>
                            <a:srgbClr val="000000"/>
                          </a:solidFill>
                          <a:latin typeface="Arial" pitchFamily="18" charset="0"/>
                        </a:rPr>
                        <a:t>(</a:t>
                      </a:r>
                      <a:r>
                        <a:rPr lang="pl-PL" sz="600" b="0" i="0" dirty="0" err="1" smtClean="0">
                          <a:solidFill>
                            <a:srgbClr val="000000"/>
                          </a:solidFill>
                          <a:latin typeface="Arial" pitchFamily="18" charset="0"/>
                        </a:rPr>
                        <a:t>HMO</a:t>
                      </a:r>
                      <a:r>
                        <a:rPr lang="pl-PL" sz="600" b="0" i="0" dirty="0" smtClean="0">
                          <a:solidFill>
                            <a:srgbClr val="000000"/>
                          </a:solidFill>
                          <a:latin typeface="Arial" pitchFamily="18" charset="0"/>
                        </a:rPr>
                        <a:t>) </a:t>
                      </a:r>
                      <a:r>
                        <a:rPr lang="en-GB" sz="600" b="0" i="0" dirty="0" smtClean="0">
                          <a:solidFill>
                            <a:srgbClr val="000000"/>
                          </a:solidFill>
                          <a:latin typeface="Arial" pitchFamily="18" charset="0"/>
                        </a:rPr>
                        <a:t>as the authority in charge of geological surveying documentation of the abandoned production site or, in case of geological works for prospection and exploration of mineables, a drill site  </a:t>
                      </a:r>
                    </a:p>
                  </a:txBody>
                  <a:tcPr marL="24807" marR="24807" marT="0" marB="0" anchor="ctr"/>
                </a:tc>
                <a:extLst>
                  <a:ext uri="{0D108BD9-81ED-4DB2-BD59-A6C34878D82A}">
                    <a16:rowId xmlns:a16="http://schemas.microsoft.com/office/drawing/2014/main" val="10002"/>
                  </a:ext>
                </a:extLst>
              </a:tr>
              <a:tr h="2165375">
                <a:tc>
                  <a:txBody>
                    <a:bodyPr/>
                    <a:lstStyle/>
                    <a:p>
                      <a:pPr>
                        <a:lnSpc>
                          <a:spcPct val="115000"/>
                        </a:lnSpc>
                        <a:spcBef>
                          <a:spcPts val="600"/>
                        </a:spcBef>
                        <a:spcAft>
                          <a:spcPts val="600"/>
                        </a:spcAft>
                      </a:pPr>
                      <a:r>
                        <a:rPr lang="en-GB" sz="800" b="1" i="0" dirty="0" smtClean="0">
                          <a:solidFill>
                            <a:srgbClr val="FFFFFF"/>
                          </a:solidFill>
                          <a:latin typeface="Arial" pitchFamily="18" charset="0"/>
                        </a:rPr>
                        <a:t>Delivery of the procedure</a:t>
                      </a:r>
                    </a:p>
                  </a:txBody>
                  <a:tcPr marL="24807" marR="24807" marT="0" marB="0" anchor="ctr"/>
                </a:tc>
                <a:tc>
                  <a:txBody>
                    <a:bodyPr/>
                    <a:lstStyle/>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Operations plans for the production site and exploratory drilling site scheduled for abandonment must specify the scope of and approach to ensuring entrepreneur's compliance with environmental protection and production/drill site abandonment obligations. </a:t>
                      </a: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DMO Director approves the operations plan for the production/exploratory drilling site to be abandoned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Entrepreneurs perform their production/drill site abandonment obligations, i.e. protection or removal of production/drill site equipment, installations and facilities; taking appropriate measures to protect any adjacent deposits of mineables; taking appropriate measures to protect the workings of neighbouring mining plants; taking appropriate measures to protect the environment and reclaim the post-mining land; organizing the geological surveying documentation of the abandoned production/drill site and its delivery to the Chairman of Higher Mining Office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If justified, DMO Director may request the entrepreneur to perform obligations related to the abandonment of production/drill site or of its designated part</a:t>
                      </a:r>
                    </a:p>
                  </a:txBody>
                  <a:tcPr marL="24807" marR="24807" marT="0" marB="0" anchor="ctr"/>
                </a:tc>
                <a:extLst>
                  <a:ext uri="{0D108BD9-81ED-4DB2-BD59-A6C34878D82A}">
                    <a16:rowId xmlns:a16="http://schemas.microsoft.com/office/drawing/2014/main" val="10003"/>
                  </a:ext>
                </a:extLst>
              </a:tr>
              <a:tr h="471037">
                <a:tc>
                  <a:txBody>
                    <a:bodyPr/>
                    <a:lstStyle/>
                    <a:p>
                      <a:pPr>
                        <a:lnSpc>
                          <a:spcPct val="115000"/>
                        </a:lnSpc>
                        <a:spcBef>
                          <a:spcPts val="600"/>
                        </a:spcBef>
                        <a:spcAft>
                          <a:spcPts val="600"/>
                        </a:spcAft>
                      </a:pPr>
                      <a:r>
                        <a:rPr lang="en-GB" sz="800" b="1" i="0" dirty="0" smtClean="0">
                          <a:solidFill>
                            <a:srgbClr val="FFFFFF"/>
                          </a:solidFill>
                          <a:latin typeface="Arial" pitchFamily="18" charset="0"/>
                        </a:rPr>
                        <a:t>Duration of the procedure</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Decision making - according to generally applicable deadlines for dealing with cases, as per CAP, i.e. without undue delay, if the case can be examined on the basis of evidence submitted by the party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24807" marR="24807" marT="0" marB="0" anchor="ctr"/>
                </a:tc>
                <a:extLst>
                  <a:ext uri="{0D108BD9-81ED-4DB2-BD59-A6C34878D82A}">
                    <a16:rowId xmlns:a16="http://schemas.microsoft.com/office/drawing/2014/main" val="10004"/>
                  </a:ext>
                </a:extLst>
              </a:tr>
              <a:tr h="226896">
                <a:tc>
                  <a:txBody>
                    <a:bodyPr/>
                    <a:lstStyle/>
                    <a:p>
                      <a:pPr>
                        <a:lnSpc>
                          <a:spcPct val="115000"/>
                        </a:lnSpc>
                        <a:spcBef>
                          <a:spcPts val="600"/>
                        </a:spcBef>
                        <a:spcAft>
                          <a:spcPts val="600"/>
                        </a:spcAft>
                      </a:pPr>
                      <a:r>
                        <a:rPr lang="en-GB" sz="800" b="1" i="0" dirty="0" smtClean="0">
                          <a:solidFill>
                            <a:srgbClr val="FFFFFF"/>
                          </a:solidFill>
                          <a:latin typeface="Arial" pitchFamily="18" charset="0"/>
                        </a:rPr>
                        <a:t>Required documents or information</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Geological surveying documentation of the abandoned production/drill site </a:t>
                      </a:r>
                    </a:p>
                  </a:txBody>
                  <a:tcPr marL="24807" marR="24807" marT="0" marB="0" anchor="ctr"/>
                </a:tc>
                <a:extLst>
                  <a:ext uri="{0D108BD9-81ED-4DB2-BD59-A6C34878D82A}">
                    <a16:rowId xmlns:a16="http://schemas.microsoft.com/office/drawing/2014/main" val="10005"/>
                  </a:ext>
                </a:extLst>
              </a:tr>
              <a:tr h="1185448">
                <a:tc>
                  <a:txBody>
                    <a:bodyPr/>
                    <a:lstStyle/>
                    <a:p>
                      <a:pPr>
                        <a:lnSpc>
                          <a:spcPct val="115000"/>
                        </a:lnSpc>
                        <a:spcBef>
                          <a:spcPts val="600"/>
                        </a:spcBef>
                        <a:spcAft>
                          <a:spcPts val="600"/>
                        </a:spcAft>
                      </a:pPr>
                      <a:r>
                        <a:rPr lang="en-GB" sz="800" b="1" i="0" dirty="0" smtClean="0">
                          <a:solidFill>
                            <a:srgbClr val="FFFFFF"/>
                          </a:solidFill>
                          <a:latin typeface="Arial" pitchFamily="18" charset="0"/>
                        </a:rPr>
                        <a:t>Parties to the proceedings and public participation</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The </a:t>
                      </a:r>
                      <a:r>
                        <a:rPr lang="pl-PL" sz="600" b="0" i="0" dirty="0" smtClean="0">
                          <a:solidFill>
                            <a:srgbClr val="000000"/>
                          </a:solidFill>
                          <a:latin typeface="Arial" pitchFamily="18" charset="0"/>
                        </a:rPr>
                        <a:t>E</a:t>
                      </a:r>
                      <a:r>
                        <a:rPr lang="en-GB" sz="600" b="0" i="0" dirty="0" err="1" smtClean="0">
                          <a:solidFill>
                            <a:srgbClr val="000000"/>
                          </a:solidFill>
                          <a:latin typeface="Arial" pitchFamily="18" charset="0"/>
                        </a:rPr>
                        <a:t>ntrepreneur</a:t>
                      </a:r>
                      <a:endParaRPr lang="en-GB" sz="600" b="0" i="0" dirty="0" smtClean="0">
                        <a:solidFill>
                          <a:srgbClr val="000000"/>
                        </a:solidFill>
                        <a:latin typeface="Arial" pitchFamily="18" charset="0"/>
                      </a:endParaRP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DMO Director, as the authority in charge of issuing decisions that impose the obligation to abandon a production site or, in case of geological works for prospection and exploration of mineables, a drill site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Chairman of Higher Mining Office as the authority in charge of geological surveying documentation of the abandoned production/drill site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No public participation</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In the context of administrative decisions, also an entity that meets the criteria of a party under CAP Art. 28 with the proviso that regulations on the participation of public organisations in administrative proceedings do not apply to the proceedings on operations plan for a drill/production site to be abandoned</a:t>
                      </a:r>
                    </a:p>
                  </a:txBody>
                  <a:tcPr marL="24807" marR="24807"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53678916"/>
              </p:ext>
            </p:extLst>
          </p:nvPr>
        </p:nvGraphicFramePr>
        <p:xfrm>
          <a:off x="0" y="246832"/>
          <a:ext cx="9144000" cy="6061895"/>
        </p:xfrm>
        <a:graphic>
          <a:graphicData uri="http://schemas.openxmlformats.org/drawingml/2006/table">
            <a:tbl>
              <a:tblPr firstRow="1" firstCol="1" bandRow="1">
                <a:tableStyleId>{93296810-A885-4BE3-A3E7-6D5BEEA58F35}</a:tableStyleId>
              </a:tblPr>
              <a:tblGrid>
                <a:gridCol w="2396897">
                  <a:extLst>
                    <a:ext uri="{9D8B030D-6E8A-4147-A177-3AD203B41FA5}">
                      <a16:colId xmlns:a16="http://schemas.microsoft.com/office/drawing/2014/main" val="20000"/>
                    </a:ext>
                  </a:extLst>
                </a:gridCol>
                <a:gridCol w="6747103">
                  <a:extLst>
                    <a:ext uri="{9D8B030D-6E8A-4147-A177-3AD203B41FA5}">
                      <a16:colId xmlns:a16="http://schemas.microsoft.com/office/drawing/2014/main" val="20001"/>
                    </a:ext>
                  </a:extLst>
                </a:gridCol>
              </a:tblGrid>
              <a:tr h="955702">
                <a:tc>
                  <a:txBody>
                    <a:bodyPr/>
                    <a:lstStyle/>
                    <a:p>
                      <a:pPr>
                        <a:lnSpc>
                          <a:spcPct val="115000"/>
                        </a:lnSpc>
                        <a:spcBef>
                          <a:spcPts val="600"/>
                        </a:spcBef>
                        <a:spcAft>
                          <a:spcPts val="600"/>
                        </a:spcAft>
                      </a:pPr>
                      <a:r>
                        <a:rPr lang="en-GB" sz="800" b="1" i="0" dirty="0" smtClean="0">
                          <a:solidFill>
                            <a:srgbClr val="FFFFFF"/>
                          </a:solidFill>
                          <a:latin typeface="Arial" pitchFamily="18" charset="0"/>
                        </a:rPr>
                        <a:t>The procedure</a:t>
                      </a:r>
                    </a:p>
                  </a:txBody>
                  <a:tcPr marL="24807" marR="24807" marT="0" marB="0" anchor="ctr"/>
                </a:tc>
                <a:tc>
                  <a:txBody>
                    <a:bodyPr/>
                    <a:lstStyle/>
                    <a:p>
                      <a:pPr algn="just">
                        <a:lnSpc>
                          <a:spcPct val="115000"/>
                        </a:lnSpc>
                        <a:spcBef>
                          <a:spcPts val="600"/>
                        </a:spcBef>
                        <a:spcAft>
                          <a:spcPts val="0"/>
                        </a:spcAft>
                      </a:pPr>
                      <a:r>
                        <a:rPr lang="en-GB" sz="600" b="1" i="0" dirty="0" smtClean="0">
                          <a:solidFill>
                            <a:srgbClr val="FFFFFF"/>
                          </a:solidFill>
                          <a:latin typeface="Arial" pitchFamily="18" charset="0"/>
                        </a:rPr>
                        <a:t>Procedure of delivering geological </a:t>
                      </a:r>
                      <a:r>
                        <a:rPr lang="pl-PL" sz="600" b="1" i="0" dirty="0" err="1" smtClean="0">
                          <a:solidFill>
                            <a:srgbClr val="FFFFFF"/>
                          </a:solidFill>
                          <a:latin typeface="Arial" pitchFamily="18" charset="0"/>
                        </a:rPr>
                        <a:t>surveying</a:t>
                      </a:r>
                      <a:r>
                        <a:rPr lang="pl-PL" sz="600" b="1" i="0" dirty="0" smtClean="0">
                          <a:solidFill>
                            <a:srgbClr val="FFFFFF"/>
                          </a:solidFill>
                          <a:latin typeface="Arial" pitchFamily="18" charset="0"/>
                        </a:rPr>
                        <a:t> </a:t>
                      </a:r>
                      <a:r>
                        <a:rPr lang="en-GB" sz="600" b="1" i="0" dirty="0" smtClean="0">
                          <a:solidFill>
                            <a:srgbClr val="FFFFFF"/>
                          </a:solidFill>
                          <a:latin typeface="Arial" pitchFamily="18" charset="0"/>
                        </a:rPr>
                        <a:t>documentation of an abandoned production site / drill site</a:t>
                      </a:r>
                    </a:p>
                    <a:p>
                      <a:pPr algn="just">
                        <a:lnSpc>
                          <a:spcPct val="115000"/>
                        </a:lnSpc>
                        <a:spcBef>
                          <a:spcPts val="600"/>
                        </a:spcBef>
                        <a:spcAft>
                          <a:spcPts val="0"/>
                        </a:spcAft>
                      </a:pPr>
                      <a:r>
                        <a:rPr lang="en-GB" sz="600" b="1" i="0" dirty="0" smtClean="0">
                          <a:solidFill>
                            <a:srgbClr val="FFFFFF"/>
                          </a:solidFill>
                          <a:latin typeface="Arial" pitchFamily="18" charset="0"/>
                        </a:rPr>
                        <a:t>The procedure applies to the abandonment of both production and exploratory drilling sites.</a:t>
                      </a:r>
                    </a:p>
                    <a:p>
                      <a:endParaRPr lang="pl-PL" sz="600" b="1" kern="0" dirty="0" smtClean="0">
                        <a:solidFill>
                          <a:schemeClr val="lt1"/>
                        </a:solidFill>
                        <a:effectLst/>
                        <a:latin typeface="Arial" panose="020B0604020202020204" pitchFamily="34" charset="0"/>
                        <a:ea typeface="+mn-ea"/>
                        <a:cs typeface="Arial" panose="020B0604020202020204" pitchFamily="34" charset="0"/>
                      </a:endParaRPr>
                    </a:p>
                  </a:txBody>
                  <a:tcPr marL="24807" marR="24807" marT="0" marB="0" anchor="ctr"/>
                </a:tc>
                <a:extLst>
                  <a:ext uri="{0D108BD9-81ED-4DB2-BD59-A6C34878D82A}">
                    <a16:rowId xmlns:a16="http://schemas.microsoft.com/office/drawing/2014/main" val="10000"/>
                  </a:ext>
                </a:extLst>
              </a:tr>
              <a:tr h="473031">
                <a:tc>
                  <a:txBody>
                    <a:bodyPr/>
                    <a:lstStyle/>
                    <a:p>
                      <a:pPr>
                        <a:lnSpc>
                          <a:spcPct val="115000"/>
                        </a:lnSpc>
                        <a:spcBef>
                          <a:spcPts val="600"/>
                        </a:spcBef>
                        <a:spcAft>
                          <a:spcPts val="600"/>
                        </a:spcAft>
                      </a:pPr>
                      <a:r>
                        <a:rPr lang="en-GB" sz="800" b="1" i="0" dirty="0" smtClean="0">
                          <a:solidFill>
                            <a:srgbClr val="FFFFFF"/>
                          </a:solidFill>
                          <a:latin typeface="Arial" pitchFamily="18" charset="0"/>
                        </a:rPr>
                        <a:t>Legal grounds for the procedure</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GML  Art. 86, Art. 116, Art. 131, Art. 166.1</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CAP</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Ordinance on geological surveying documentation </a:t>
                      </a:r>
                    </a:p>
                  </a:txBody>
                  <a:tcPr marL="24807" marR="24807" marT="0" marB="0" anchor="ctr"/>
                </a:tc>
                <a:extLst>
                  <a:ext uri="{0D108BD9-81ED-4DB2-BD59-A6C34878D82A}">
                    <a16:rowId xmlns:a16="http://schemas.microsoft.com/office/drawing/2014/main" val="10001"/>
                  </a:ext>
                </a:extLst>
              </a:tr>
              <a:tr h="475083">
                <a:tc>
                  <a:txBody>
                    <a:bodyPr/>
                    <a:lstStyle/>
                    <a:p>
                      <a:pPr>
                        <a:lnSpc>
                          <a:spcPct val="115000"/>
                        </a:lnSpc>
                        <a:spcBef>
                          <a:spcPts val="600"/>
                        </a:spcBef>
                        <a:spcAft>
                          <a:spcPts val="600"/>
                        </a:spcAft>
                      </a:pPr>
                      <a:r>
                        <a:rPr lang="en-GB" sz="800" b="1" i="0" dirty="0" smtClean="0">
                          <a:solidFill>
                            <a:srgbClr val="FFFFFF"/>
                          </a:solidFill>
                          <a:latin typeface="Arial" pitchFamily="18" charset="0"/>
                        </a:rPr>
                        <a:t>Competent authorities in charge of the procedure</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Chairman of Higher Mining Office as the authority in charge of geological surveying documentation of the abandoned production/drill site  </a:t>
                      </a:r>
                    </a:p>
                  </a:txBody>
                  <a:tcPr marL="24807" marR="24807" marT="0" marB="0" anchor="ctr"/>
                </a:tc>
                <a:extLst>
                  <a:ext uri="{0D108BD9-81ED-4DB2-BD59-A6C34878D82A}">
                    <a16:rowId xmlns:a16="http://schemas.microsoft.com/office/drawing/2014/main" val="10002"/>
                  </a:ext>
                </a:extLst>
              </a:tr>
              <a:tr h="1893900">
                <a:tc>
                  <a:txBody>
                    <a:bodyPr/>
                    <a:lstStyle/>
                    <a:p>
                      <a:pPr>
                        <a:lnSpc>
                          <a:spcPct val="115000"/>
                        </a:lnSpc>
                        <a:spcBef>
                          <a:spcPts val="600"/>
                        </a:spcBef>
                        <a:spcAft>
                          <a:spcPts val="600"/>
                        </a:spcAft>
                      </a:pPr>
                      <a:r>
                        <a:rPr lang="en-GB" sz="800" b="1" i="0" dirty="0" smtClean="0">
                          <a:solidFill>
                            <a:srgbClr val="FFFFFF"/>
                          </a:solidFill>
                          <a:latin typeface="Arial" pitchFamily="18" charset="0"/>
                        </a:rPr>
                        <a:t>Delivery of the procedure</a:t>
                      </a:r>
                    </a:p>
                  </a:txBody>
                  <a:tcPr marL="24807" marR="24807" marT="0" marB="0" anchor="ctr"/>
                </a:tc>
                <a:tc>
                  <a:txBody>
                    <a:bodyPr/>
                    <a:lstStyle/>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Organizing the geological surveying documentation of the abandoned production/drill site </a:t>
                      </a: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endParaRPr lang="pl-PL"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Chairman of Higher Mining Office and the competent mining supervision authority are notified of the intention to deliver geological surveying documentation of the abandoned production/drill site </a:t>
                      </a: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Chairman of Higher Mining Office agrees the deadline for delivery of  geological surveying documentation of the abandoned production/drill site </a:t>
                      </a: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endParaRPr lang="pl-PL" sz="600" kern="1200" dirty="0" smtClean="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15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Acceptance of geological surveying documentation of the abandoned production/drill site by the Chairman of Higher Mining Office under a signed report of delivery/acceptance of geological surveying documentation of the abandoned production/drill site</a:t>
                      </a:r>
                    </a:p>
                  </a:txBody>
                  <a:tcPr marL="24807" marR="24807" marT="0" marB="0" anchor="ctr"/>
                </a:tc>
                <a:extLst>
                  <a:ext uri="{0D108BD9-81ED-4DB2-BD59-A6C34878D82A}">
                    <a16:rowId xmlns:a16="http://schemas.microsoft.com/office/drawing/2014/main" val="10003"/>
                  </a:ext>
                </a:extLst>
              </a:tr>
              <a:tr h="478025">
                <a:tc>
                  <a:txBody>
                    <a:bodyPr/>
                    <a:lstStyle/>
                    <a:p>
                      <a:pPr>
                        <a:lnSpc>
                          <a:spcPct val="115000"/>
                        </a:lnSpc>
                        <a:spcBef>
                          <a:spcPts val="600"/>
                        </a:spcBef>
                        <a:spcAft>
                          <a:spcPts val="600"/>
                        </a:spcAft>
                      </a:pPr>
                      <a:r>
                        <a:rPr lang="en-GB" sz="800" b="1" i="0" dirty="0" smtClean="0">
                          <a:solidFill>
                            <a:srgbClr val="FFFFFF"/>
                          </a:solidFill>
                          <a:latin typeface="Arial" pitchFamily="18" charset="0"/>
                        </a:rPr>
                        <a:t>Duration of the procedure</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Immediately on completing the production/drill site abandonment </a:t>
                      </a:r>
                    </a:p>
                  </a:txBody>
                  <a:tcPr marL="24807" marR="24807" marT="0" marB="0" anchor="ctr"/>
                </a:tc>
                <a:extLst>
                  <a:ext uri="{0D108BD9-81ED-4DB2-BD59-A6C34878D82A}">
                    <a16:rowId xmlns:a16="http://schemas.microsoft.com/office/drawing/2014/main" val="10004"/>
                  </a:ext>
                </a:extLst>
              </a:tr>
              <a:tr h="592923">
                <a:tc>
                  <a:txBody>
                    <a:bodyPr/>
                    <a:lstStyle/>
                    <a:p>
                      <a:pPr>
                        <a:lnSpc>
                          <a:spcPct val="115000"/>
                        </a:lnSpc>
                        <a:spcBef>
                          <a:spcPts val="600"/>
                        </a:spcBef>
                        <a:spcAft>
                          <a:spcPts val="600"/>
                        </a:spcAft>
                      </a:pPr>
                      <a:r>
                        <a:rPr lang="en-GB" sz="800" b="1" i="0" dirty="0" smtClean="0">
                          <a:solidFill>
                            <a:srgbClr val="FFFFFF"/>
                          </a:solidFill>
                          <a:latin typeface="Arial" pitchFamily="18" charset="0"/>
                        </a:rPr>
                        <a:t>Required documents or information</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Geological surveying documentation of the abandoned production/drill site </a:t>
                      </a:r>
                    </a:p>
                  </a:txBody>
                  <a:tcPr marL="24807" marR="24807" marT="0" marB="0" anchor="ctr"/>
                </a:tc>
                <a:extLst>
                  <a:ext uri="{0D108BD9-81ED-4DB2-BD59-A6C34878D82A}">
                    <a16:rowId xmlns:a16="http://schemas.microsoft.com/office/drawing/2014/main" val="10005"/>
                  </a:ext>
                </a:extLst>
              </a:tr>
              <a:tr h="1193231">
                <a:tc>
                  <a:txBody>
                    <a:bodyPr/>
                    <a:lstStyle/>
                    <a:p>
                      <a:pPr>
                        <a:lnSpc>
                          <a:spcPct val="115000"/>
                        </a:lnSpc>
                        <a:spcBef>
                          <a:spcPts val="600"/>
                        </a:spcBef>
                        <a:spcAft>
                          <a:spcPts val="600"/>
                        </a:spcAft>
                      </a:pPr>
                      <a:r>
                        <a:rPr lang="en-GB" sz="800" b="1" i="0" dirty="0" smtClean="0">
                          <a:solidFill>
                            <a:srgbClr val="FFFFFF"/>
                          </a:solidFill>
                          <a:latin typeface="Arial" pitchFamily="18" charset="0"/>
                        </a:rPr>
                        <a:t>Parties to the proceedings and public participation</a:t>
                      </a:r>
                    </a:p>
                  </a:txBody>
                  <a:tcPr marL="24807" marR="24807" marT="0" marB="0" anchor="ctr"/>
                </a:tc>
                <a:tc>
                  <a:txBody>
                    <a:bodyPr/>
                    <a:lstStyle/>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The entrepreneur</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Chairman of Higher Mining Office </a:t>
                      </a:r>
                    </a:p>
                    <a:p>
                      <a:pPr marL="342900" lvl="0" indent="-342900" algn="just">
                        <a:lnSpc>
                          <a:spcPct val="115000"/>
                        </a:lnSpc>
                        <a:spcBef>
                          <a:spcPts val="300"/>
                        </a:spcBef>
                        <a:spcAft>
                          <a:spcPts val="0"/>
                        </a:spcAft>
                        <a:buFont typeface="Symbol"/>
                        <a:buChar char=""/>
                      </a:pPr>
                      <a:r>
                        <a:rPr lang="en-GB" sz="600" b="0" i="0" dirty="0" smtClean="0">
                          <a:solidFill>
                            <a:srgbClr val="000000"/>
                          </a:solidFill>
                          <a:latin typeface="Arial" pitchFamily="18" charset="0"/>
                        </a:rPr>
                        <a:t>No public participation</a:t>
                      </a:r>
                    </a:p>
                  </a:txBody>
                  <a:tcPr marL="24807" marR="24807" marT="0" marB="0" anchor="ctr"/>
                </a:tc>
                <a:extLst>
                  <a:ext uri="{0D108BD9-81ED-4DB2-BD59-A6C34878D82A}">
                    <a16:rowId xmlns:a16="http://schemas.microsoft.com/office/drawing/2014/main" val="10006"/>
                  </a:ext>
                </a:extLst>
              </a:tr>
            </a:tbl>
          </a:graphicData>
        </a:graphic>
      </p:graphicFrame>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8614"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68619"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7464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69638"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9"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69643"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1130276177"/>
              </p:ext>
            </p:extLst>
          </p:nvPr>
        </p:nvGraphicFramePr>
        <p:xfrm>
          <a:off x="-7938" y="323850"/>
          <a:ext cx="9151938" cy="5985470"/>
        </p:xfrm>
        <a:graphic>
          <a:graphicData uri="http://schemas.openxmlformats.org/drawingml/2006/table">
            <a:tbl>
              <a:tblPr firstRow="1" firstCol="1" bandRow="1">
                <a:tableStyleId>{93296810-A885-4BE3-A3E7-6D5BEEA58F35}</a:tableStyleId>
              </a:tblPr>
              <a:tblGrid>
                <a:gridCol w="2398976">
                  <a:extLst>
                    <a:ext uri="{9D8B030D-6E8A-4147-A177-3AD203B41FA5}">
                      <a16:colId xmlns:a16="http://schemas.microsoft.com/office/drawing/2014/main" val="20000"/>
                    </a:ext>
                  </a:extLst>
                </a:gridCol>
                <a:gridCol w="6752962">
                  <a:extLst>
                    <a:ext uri="{9D8B030D-6E8A-4147-A177-3AD203B41FA5}">
                      <a16:colId xmlns:a16="http://schemas.microsoft.com/office/drawing/2014/main" val="20001"/>
                    </a:ext>
                  </a:extLst>
                </a:gridCol>
              </a:tblGrid>
              <a:tr h="582339">
                <a:tc>
                  <a:txBody>
                    <a:bodyPr/>
                    <a:lstStyle/>
                    <a:p>
                      <a:pPr>
                        <a:lnSpc>
                          <a:spcPct val="115000"/>
                        </a:lnSpc>
                        <a:spcBef>
                          <a:spcPts val="300"/>
                        </a:spcBef>
                        <a:spcAft>
                          <a:spcPts val="300"/>
                        </a:spcAft>
                      </a:pPr>
                      <a:r>
                        <a:rPr lang="en-GB" sz="800" b="1" i="0" dirty="0" smtClean="0">
                          <a:solidFill>
                            <a:srgbClr val="FFFFFF"/>
                          </a:solidFill>
                          <a:latin typeface="Arial" pitchFamily="18" charset="0"/>
                        </a:rPr>
                        <a:t>The procedure</a:t>
                      </a:r>
                    </a:p>
                  </a:txBody>
                  <a:tcPr marL="39054" marR="39054" marT="0" marB="0" anchor="ctr"/>
                </a:tc>
                <a:tc>
                  <a:txBody>
                    <a:bodyPr/>
                    <a:lstStyle/>
                    <a:p>
                      <a:pPr algn="just">
                        <a:lnSpc>
                          <a:spcPct val="115000"/>
                        </a:lnSpc>
                        <a:spcBef>
                          <a:spcPts val="2400"/>
                        </a:spcBef>
                        <a:spcAft>
                          <a:spcPts val="0"/>
                        </a:spcAft>
                      </a:pPr>
                      <a:r>
                        <a:rPr lang="en-GB" sz="600" b="1" i="0" dirty="0" smtClean="0">
                          <a:solidFill>
                            <a:srgbClr val="FFFFFF"/>
                          </a:solidFill>
                          <a:latin typeface="Arial" pitchFamily="18" charset="0"/>
                        </a:rPr>
                        <a:t>Demolition permit granting procedure</a:t>
                      </a:r>
                    </a:p>
                    <a:p>
                      <a:pPr algn="just">
                        <a:lnSpc>
                          <a:spcPct val="115000"/>
                        </a:lnSpc>
                        <a:spcBef>
                          <a:spcPts val="300"/>
                        </a:spcBef>
                        <a:spcAft>
                          <a:spcPts val="0"/>
                        </a:spcAft>
                      </a:pPr>
                      <a:r>
                        <a:rPr lang="en-GB" sz="600" b="1" i="0" dirty="0" smtClean="0">
                          <a:solidFill>
                            <a:srgbClr val="FFFFFF"/>
                          </a:solidFill>
                          <a:latin typeface="Arial" pitchFamily="18" charset="0"/>
                        </a:rPr>
                        <a:t>In principle, a final demolition permit is required in order to start works involving demolition of an erected structure that is a part of</a:t>
                      </a:r>
                      <a:r>
                        <a:rPr lang="pl-PL" sz="600" b="1" i="0" dirty="0" smtClean="0">
                          <a:solidFill>
                            <a:srgbClr val="FFFFFF"/>
                          </a:solidFill>
                          <a:latin typeface="Arial" pitchFamily="18" charset="0"/>
                        </a:rPr>
                        <a:t> a </a:t>
                      </a:r>
                      <a:r>
                        <a:rPr lang="en-GB" sz="600" b="1" i="0" dirty="0" smtClean="0">
                          <a:solidFill>
                            <a:srgbClr val="FFFFFF"/>
                          </a:solidFill>
                          <a:latin typeface="Arial" pitchFamily="18" charset="0"/>
                        </a:rPr>
                        <a:t>production site.</a:t>
                      </a:r>
                    </a:p>
                  </a:txBody>
                  <a:tcPr marL="39054" marR="39054" marT="0" marB="0" anchor="ctr"/>
                </a:tc>
                <a:extLst>
                  <a:ext uri="{0D108BD9-81ED-4DB2-BD59-A6C34878D82A}">
                    <a16:rowId xmlns:a16="http://schemas.microsoft.com/office/drawing/2014/main" val="10000"/>
                  </a:ext>
                </a:extLst>
              </a:tr>
              <a:tr h="540313">
                <a:tc>
                  <a:txBody>
                    <a:bodyPr/>
                    <a:lstStyle/>
                    <a:p>
                      <a:pPr>
                        <a:lnSpc>
                          <a:spcPct val="115000"/>
                        </a:lnSpc>
                        <a:spcBef>
                          <a:spcPts val="300"/>
                        </a:spcBef>
                        <a:spcAft>
                          <a:spcPts val="300"/>
                        </a:spcAft>
                      </a:pPr>
                      <a:r>
                        <a:rPr lang="en-GB" sz="800" b="1" i="0" dirty="0" smtClean="0">
                          <a:solidFill>
                            <a:srgbClr val="FFFFFF"/>
                          </a:solidFill>
                          <a:latin typeface="Arial" pitchFamily="18" charset="0"/>
                        </a:rPr>
                        <a:t>Legal grounds for the procedure</a:t>
                      </a:r>
                    </a:p>
                  </a:txBody>
                  <a:tcPr marL="39054" marR="3905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Construction Law Art. 20</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Construction Law Art. 28-40a</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GML Art. 168.2, Art. 167.1 and Art. 169.2 read in conjunction with Construction Law Art. 80.4  </a:t>
                      </a:r>
                    </a:p>
                  </a:txBody>
                  <a:tcPr marL="39054" marR="39054" marT="0" marB="0" anchor="ctr"/>
                </a:tc>
                <a:extLst>
                  <a:ext uri="{0D108BD9-81ED-4DB2-BD59-A6C34878D82A}">
                    <a16:rowId xmlns:a16="http://schemas.microsoft.com/office/drawing/2014/main" val="10001"/>
                  </a:ext>
                </a:extLst>
              </a:tr>
              <a:tr h="750435">
                <a:tc>
                  <a:txBody>
                    <a:bodyPr/>
                    <a:lstStyle/>
                    <a:p>
                      <a:pPr>
                        <a:lnSpc>
                          <a:spcPct val="115000"/>
                        </a:lnSpc>
                        <a:spcBef>
                          <a:spcPts val="300"/>
                        </a:spcBef>
                        <a:spcAft>
                          <a:spcPts val="300"/>
                        </a:spcAft>
                      </a:pPr>
                      <a:r>
                        <a:rPr lang="en-GB" sz="800" b="1" i="0" dirty="0" smtClean="0">
                          <a:solidFill>
                            <a:srgbClr val="FFFFFF"/>
                          </a:solidFill>
                          <a:latin typeface="Arial" pitchFamily="18" charset="0"/>
                        </a:rPr>
                        <a:t>Competent authorities in charge of the procedure</a:t>
                      </a:r>
                    </a:p>
                  </a:txBody>
                  <a:tcPr marL="39054" marR="3905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DMO Director </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competent authorities from which the investor should obtain permits, approvals or opinions (including but not limited to: road administrator, FB authority and NSI authority; as the case may be, for example the authority in charge of water law permits)</a:t>
                      </a:r>
                    </a:p>
                  </a:txBody>
                  <a:tcPr marL="39054" marR="39054" marT="0" marB="0" anchor="ctr"/>
                </a:tc>
                <a:extLst>
                  <a:ext uri="{0D108BD9-81ED-4DB2-BD59-A6C34878D82A}">
                    <a16:rowId xmlns:a16="http://schemas.microsoft.com/office/drawing/2014/main" val="10002"/>
                  </a:ext>
                </a:extLst>
              </a:tr>
              <a:tr h="540313">
                <a:tc>
                  <a:txBody>
                    <a:bodyPr/>
                    <a:lstStyle/>
                    <a:p>
                      <a:pPr>
                        <a:lnSpc>
                          <a:spcPct val="115000"/>
                        </a:lnSpc>
                        <a:spcBef>
                          <a:spcPts val="300"/>
                        </a:spcBef>
                        <a:spcAft>
                          <a:spcPts val="300"/>
                        </a:spcAft>
                      </a:pPr>
                      <a:r>
                        <a:rPr lang="en-GB" sz="800" b="1" i="0" dirty="0" smtClean="0">
                          <a:solidFill>
                            <a:srgbClr val="FFFFFF"/>
                          </a:solidFill>
                          <a:latin typeface="Arial" pitchFamily="18" charset="0"/>
                        </a:rPr>
                        <a:t>Delivery of the procedure</a:t>
                      </a:r>
                    </a:p>
                  </a:txBody>
                  <a:tcPr marL="39054" marR="3905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demolition permit requested</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proceedings are instituted, the case is subjected to technical examination, including request for supplementing any missing items</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permit granted</a:t>
                      </a:r>
                    </a:p>
                  </a:txBody>
                  <a:tcPr marL="39054" marR="39054" marT="0" marB="0" anchor="ctr"/>
                </a:tc>
                <a:extLst>
                  <a:ext uri="{0D108BD9-81ED-4DB2-BD59-A6C34878D82A}">
                    <a16:rowId xmlns:a16="http://schemas.microsoft.com/office/drawing/2014/main" val="10003"/>
                  </a:ext>
                </a:extLst>
              </a:tr>
              <a:tr h="414241">
                <a:tc>
                  <a:txBody>
                    <a:bodyPr/>
                    <a:lstStyle/>
                    <a:p>
                      <a:pPr>
                        <a:lnSpc>
                          <a:spcPct val="115000"/>
                        </a:lnSpc>
                        <a:spcBef>
                          <a:spcPts val="300"/>
                        </a:spcBef>
                        <a:spcAft>
                          <a:spcPts val="300"/>
                        </a:spcAft>
                      </a:pPr>
                      <a:r>
                        <a:rPr lang="en-GB" sz="800" b="1" i="0" dirty="0" smtClean="0">
                          <a:solidFill>
                            <a:srgbClr val="FFFFFF"/>
                          </a:solidFill>
                          <a:latin typeface="Arial" pitchFamily="18" charset="0"/>
                        </a:rPr>
                        <a:t>Duration of the procedure</a:t>
                      </a:r>
                    </a:p>
                  </a:txBody>
                  <a:tcPr marL="39054" marR="39054" marT="0" marB="0" anchor="ctr"/>
                </a:tc>
                <a:tc>
                  <a:txBody>
                    <a:bodyPr/>
                    <a:lstStyle/>
                    <a:p>
                      <a:pPr algn="just">
                        <a:lnSpc>
                          <a:spcPct val="115000"/>
                        </a:lnSpc>
                        <a:spcBef>
                          <a:spcPts val="300"/>
                        </a:spcBef>
                        <a:spcAft>
                          <a:spcPts val="0"/>
                        </a:spcAft>
                      </a:pPr>
                      <a:r>
                        <a:rPr lang="en-GB" sz="600" b="0" i="0" dirty="0" smtClean="0">
                          <a:solidFill>
                            <a:srgbClr val="000000"/>
                          </a:solidFill>
                          <a:latin typeface="Arial" pitchFamily="18" charset="0"/>
                        </a:rPr>
                        <a:t>Immediately or, in complex cases, up to 2 months of delivering a complete documentation; in practice, the authorities give (wrongly) a basic term of 65 days, as referred to in Construction Law Art. 35.6 </a:t>
                      </a:r>
                    </a:p>
                  </a:txBody>
                  <a:tcPr marL="39054" marR="39054" marT="0" marB="0" anchor="ctr"/>
                </a:tc>
                <a:extLst>
                  <a:ext uri="{0D108BD9-81ED-4DB2-BD59-A6C34878D82A}">
                    <a16:rowId xmlns:a16="http://schemas.microsoft.com/office/drawing/2014/main" val="10004"/>
                  </a:ext>
                </a:extLst>
              </a:tr>
              <a:tr h="2161252">
                <a:tc>
                  <a:txBody>
                    <a:bodyPr/>
                    <a:lstStyle/>
                    <a:p>
                      <a:pPr>
                        <a:lnSpc>
                          <a:spcPct val="115000"/>
                        </a:lnSpc>
                        <a:spcBef>
                          <a:spcPts val="300"/>
                        </a:spcBef>
                        <a:spcAft>
                          <a:spcPts val="300"/>
                        </a:spcAft>
                      </a:pPr>
                      <a:r>
                        <a:rPr lang="en-GB" sz="800" b="1" i="0" dirty="0" smtClean="0">
                          <a:solidFill>
                            <a:srgbClr val="FFFFFF"/>
                          </a:solidFill>
                          <a:latin typeface="Arial" pitchFamily="18" charset="0"/>
                        </a:rPr>
                        <a:t>Required documents or information</a:t>
                      </a:r>
                    </a:p>
                  </a:txBody>
                  <a:tcPr marL="39054" marR="3905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a request for demolition permit</a:t>
                      </a:r>
                    </a:p>
                    <a:p>
                      <a:pPr marL="342900" lvl="0" indent="-342900">
                        <a:spcAft>
                          <a:spcPts val="0"/>
                        </a:spcAft>
                        <a:buFont typeface="Symbol"/>
                        <a:buChar char=""/>
                      </a:pPr>
                      <a:r>
                        <a:rPr lang="en-GB" sz="600" b="0" i="0" dirty="0" smtClean="0">
                          <a:solidFill>
                            <a:srgbClr val="000000"/>
                          </a:solidFill>
                          <a:latin typeface="Arial" pitchFamily="18" charset="0"/>
                        </a:rPr>
                        <a:t>appendices to the request, as per Construction Law Art. 33.4, including but not limited to:</a:t>
                      </a:r>
                    </a:p>
                    <a:p>
                      <a:pPr marL="229870" indent="-208280" algn="just">
                        <a:spcBef>
                          <a:spcPts val="300"/>
                        </a:spcBef>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800100" lvl="1" indent="-342900" algn="just">
                        <a:spcAft>
                          <a:spcPts val="0"/>
                        </a:spcAft>
                        <a:buFont typeface="+mj-lt"/>
                        <a:buAutoNum type="alphaLcParenR"/>
                      </a:pPr>
                      <a:r>
                        <a:rPr lang="en-GB" sz="600" b="0" i="0" dirty="0" smtClean="0">
                          <a:solidFill>
                            <a:srgbClr val="000000"/>
                          </a:solidFill>
                          <a:latin typeface="Arial" pitchFamily="18" charset="0"/>
                        </a:rPr>
                        <a:t>Consent of the erected structure owner (if other then the applicant);</a:t>
                      </a:r>
                    </a:p>
                    <a:p>
                      <a:pPr marL="800100" lvl="1" indent="-342900" algn="just">
                        <a:spcAft>
                          <a:spcPts val="0"/>
                        </a:spcAft>
                        <a:buFont typeface="+mj-lt"/>
                        <a:buAutoNum type="alphaLcParenR"/>
                      </a:pPr>
                      <a:r>
                        <a:rPr lang="en-GB" sz="600" b="0" i="0" dirty="0" smtClean="0">
                          <a:solidFill>
                            <a:srgbClr val="000000"/>
                          </a:solidFill>
                          <a:latin typeface="Arial" pitchFamily="18" charset="0"/>
                        </a:rPr>
                        <a:t>A sketch of erected structure location;</a:t>
                      </a:r>
                    </a:p>
                    <a:p>
                      <a:pPr marL="800100" lvl="1" indent="-342900" algn="just">
                        <a:spcAft>
                          <a:spcPts val="0"/>
                        </a:spcAft>
                        <a:buFont typeface="+mj-lt"/>
                        <a:buAutoNum type="alphaLcParenR"/>
                      </a:pPr>
                      <a:r>
                        <a:rPr lang="en-GB" sz="600" b="0" i="0" dirty="0" smtClean="0">
                          <a:solidFill>
                            <a:srgbClr val="000000"/>
                          </a:solidFill>
                          <a:latin typeface="Arial" pitchFamily="18" charset="0"/>
                        </a:rPr>
                        <a:t>A description of the scope and approach to the delivery of demolition works;</a:t>
                      </a:r>
                    </a:p>
                    <a:p>
                      <a:pPr marL="800100" lvl="1" indent="-342900" algn="just">
                        <a:spcAft>
                          <a:spcPts val="0"/>
                        </a:spcAft>
                        <a:buFont typeface="+mj-lt"/>
                        <a:buAutoNum type="alphaLcParenR"/>
                      </a:pPr>
                      <a:r>
                        <a:rPr lang="en-GB" sz="600" b="0" i="0" dirty="0" smtClean="0">
                          <a:solidFill>
                            <a:srgbClr val="000000"/>
                          </a:solidFill>
                          <a:latin typeface="Arial" pitchFamily="18" charset="0"/>
                        </a:rPr>
                        <a:t>Description of measures to ensure safety of people and property;</a:t>
                      </a:r>
                    </a:p>
                    <a:p>
                      <a:pPr marL="800100" lvl="1" indent="-342900" algn="just">
                        <a:spcAft>
                          <a:spcPts val="0"/>
                        </a:spcAft>
                        <a:buFont typeface="+mj-lt"/>
                        <a:buAutoNum type="alphaLcParenR"/>
                      </a:pPr>
                      <a:r>
                        <a:rPr lang="en-GB" sz="600" b="0" i="0" dirty="0" smtClean="0">
                          <a:solidFill>
                            <a:srgbClr val="000000"/>
                          </a:solidFill>
                          <a:latin typeface="Arial" pitchFamily="18" charset="0"/>
                        </a:rPr>
                        <a:t>Authorisations, approvals or opinions by other authorities, as well as other documents that are required under applicable regulations; </a:t>
                      </a:r>
                    </a:p>
                    <a:p>
                      <a:pPr marL="800100" lvl="1" indent="-342900" algn="just">
                        <a:spcAft>
                          <a:spcPts val="0"/>
                        </a:spcAft>
                        <a:buFont typeface="+mj-lt"/>
                        <a:buAutoNum type="alphaLcParenR"/>
                      </a:pPr>
                      <a:r>
                        <a:rPr lang="en-GB" sz="600" b="0" i="0" dirty="0" smtClean="0">
                          <a:solidFill>
                            <a:srgbClr val="000000"/>
                          </a:solidFill>
                          <a:latin typeface="Arial" pitchFamily="18" charset="0"/>
                        </a:rPr>
                        <a:t>Demolition design, if required.</a:t>
                      </a:r>
                    </a:p>
                    <a:p>
                      <a:pPr marL="229870" algn="just">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A proof stamp duty payment for demolition permit, in the amount of PLN 36;</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If a proxy is authorized to handle the case, the power of attorney, including a proof of stamp duty payment</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An excerpt from NCR or from other relevant register </a:t>
                      </a:r>
                    </a:p>
                  </a:txBody>
                  <a:tcPr marL="39054" marR="39054" marT="0" marB="0" anchor="ctr"/>
                </a:tc>
                <a:extLst>
                  <a:ext uri="{0D108BD9-81ED-4DB2-BD59-A6C34878D82A}">
                    <a16:rowId xmlns:a16="http://schemas.microsoft.com/office/drawing/2014/main" val="10005"/>
                  </a:ext>
                </a:extLst>
              </a:tr>
              <a:tr h="996577">
                <a:tc>
                  <a:txBody>
                    <a:bodyPr/>
                    <a:lstStyle/>
                    <a:p>
                      <a:pPr>
                        <a:lnSpc>
                          <a:spcPct val="115000"/>
                        </a:lnSpc>
                        <a:spcBef>
                          <a:spcPts val="300"/>
                        </a:spcBef>
                        <a:spcAft>
                          <a:spcPts val="300"/>
                        </a:spcAft>
                      </a:pPr>
                      <a:r>
                        <a:rPr lang="en-GB" sz="800" b="1" i="0" dirty="0" smtClean="0">
                          <a:solidFill>
                            <a:srgbClr val="FFFFFF"/>
                          </a:solidFill>
                          <a:latin typeface="Arial" pitchFamily="18" charset="0"/>
                        </a:rPr>
                        <a:t>Parties to the proceedings and public participation</a:t>
                      </a:r>
                    </a:p>
                  </a:txBody>
                  <a:tcPr marL="39054" marR="39054" marT="0" marB="0" anchor="ctr"/>
                </a:tc>
                <a:tc>
                  <a:txBody>
                    <a:bodyPr/>
                    <a:lstStyle/>
                    <a:p>
                      <a:pPr algn="just">
                        <a:lnSpc>
                          <a:spcPct val="115000"/>
                        </a:lnSpc>
                        <a:spcBef>
                          <a:spcPts val="300"/>
                        </a:spcBef>
                        <a:spcAft>
                          <a:spcPts val="0"/>
                        </a:spcAft>
                      </a:pPr>
                      <a:r>
                        <a:rPr lang="en-GB" sz="600" b="0" i="0" dirty="0" smtClean="0">
                          <a:solidFill>
                            <a:srgbClr val="000000"/>
                          </a:solidFill>
                          <a:latin typeface="Arial" pitchFamily="18" charset="0"/>
                        </a:rPr>
                        <a:t>The </a:t>
                      </a:r>
                      <a:r>
                        <a:rPr lang="pl-PL" sz="600" b="0" i="0" dirty="0" smtClean="0">
                          <a:solidFill>
                            <a:srgbClr val="000000"/>
                          </a:solidFill>
                          <a:latin typeface="Arial" pitchFamily="18" charset="0"/>
                        </a:rPr>
                        <a:t>Entrepreneur</a:t>
                      </a:r>
                      <a:r>
                        <a:rPr lang="en-GB" sz="600" b="0" i="0" dirty="0" smtClean="0">
                          <a:solidFill>
                            <a:srgbClr val="000000"/>
                          </a:solidFill>
                          <a:latin typeface="Arial" pitchFamily="18" charset="0"/>
                        </a:rPr>
                        <a:t> and owners, perpetual usufruct right holders or administrators of real properties located within the range of project impact.</a:t>
                      </a:r>
                    </a:p>
                    <a:p>
                      <a:pPr algn="just">
                        <a:lnSpc>
                          <a:spcPct val="115000"/>
                        </a:lnSpc>
                        <a:spcBef>
                          <a:spcPts val="300"/>
                        </a:spcBef>
                        <a:spcAft>
                          <a:spcPts val="0"/>
                        </a:spcAft>
                      </a:pPr>
                      <a:r>
                        <a:rPr lang="en-GB" sz="600" b="0" i="0" dirty="0" smtClean="0">
                          <a:solidFill>
                            <a:srgbClr val="000000"/>
                          </a:solidFill>
                          <a:latin typeface="Arial" pitchFamily="18" charset="0"/>
                        </a:rPr>
                        <a:t>In principle, participation of public organisations (under CAP Art. 31) in a demolition permitting procedure is excluded. However, if public participation in the procedure is required under EIA Act, environmental organisations may participate and enjoy the rights of a party under EIA Act Art. 44. </a:t>
                      </a:r>
                    </a:p>
                  </a:txBody>
                  <a:tcPr marL="39054" marR="39054"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0662"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7066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13962784"/>
              </p:ext>
            </p:extLst>
          </p:nvPr>
        </p:nvGraphicFramePr>
        <p:xfrm>
          <a:off x="0" y="323850"/>
          <a:ext cx="9144000" cy="5985471"/>
        </p:xfrm>
        <a:graphic>
          <a:graphicData uri="http://schemas.openxmlformats.org/drawingml/2006/table">
            <a:tbl>
              <a:tblPr firstRow="1" firstCol="1" bandRow="1">
                <a:tableStyleId>{93296810-A885-4BE3-A3E7-6D5BEEA58F35}</a:tableStyleId>
              </a:tblPr>
              <a:tblGrid>
                <a:gridCol w="2396898">
                  <a:extLst>
                    <a:ext uri="{9D8B030D-6E8A-4147-A177-3AD203B41FA5}">
                      <a16:colId xmlns:a16="http://schemas.microsoft.com/office/drawing/2014/main" val="20000"/>
                    </a:ext>
                  </a:extLst>
                </a:gridCol>
                <a:gridCol w="6747102">
                  <a:extLst>
                    <a:ext uri="{9D8B030D-6E8A-4147-A177-3AD203B41FA5}">
                      <a16:colId xmlns:a16="http://schemas.microsoft.com/office/drawing/2014/main" val="20001"/>
                    </a:ext>
                  </a:extLst>
                </a:gridCol>
              </a:tblGrid>
              <a:tr h="721631">
                <a:tc>
                  <a:txBody>
                    <a:bodyPr/>
                    <a:lstStyle/>
                    <a:p>
                      <a:pPr>
                        <a:lnSpc>
                          <a:spcPct val="115000"/>
                        </a:lnSpc>
                        <a:spcBef>
                          <a:spcPts val="300"/>
                        </a:spcBef>
                        <a:spcAft>
                          <a:spcPts val="300"/>
                        </a:spcAft>
                      </a:pPr>
                      <a:r>
                        <a:rPr lang="en-GB" sz="800" b="1" i="0" dirty="0" smtClean="0">
                          <a:solidFill>
                            <a:srgbClr val="FFFFFF"/>
                          </a:solidFill>
                          <a:latin typeface="Arial" pitchFamily="18" charset="0"/>
                        </a:rPr>
                        <a:t>The procedure</a:t>
                      </a:r>
                    </a:p>
                  </a:txBody>
                  <a:tcPr marL="43334" marR="43334" marT="0" marB="0" anchor="ctr"/>
                </a:tc>
                <a:tc>
                  <a:txBody>
                    <a:bodyPr/>
                    <a:lstStyle/>
                    <a:p>
                      <a:pPr algn="just">
                        <a:lnSpc>
                          <a:spcPct val="115000"/>
                        </a:lnSpc>
                        <a:spcBef>
                          <a:spcPts val="2400"/>
                        </a:spcBef>
                        <a:spcAft>
                          <a:spcPts val="0"/>
                        </a:spcAft>
                      </a:pPr>
                      <a:r>
                        <a:rPr lang="en-GB" sz="600" b="1" i="0" dirty="0" smtClean="0">
                          <a:solidFill>
                            <a:srgbClr val="FFFFFF"/>
                          </a:solidFill>
                          <a:latin typeface="Arial" pitchFamily="18" charset="0"/>
                        </a:rPr>
                        <a:t>Demolition notification procedure</a:t>
                      </a:r>
                    </a:p>
                    <a:p>
                      <a:pPr algn="just">
                        <a:spcBef>
                          <a:spcPts val="300"/>
                        </a:spcBef>
                        <a:spcAft>
                          <a:spcPts val="0"/>
                        </a:spcAft>
                      </a:pPr>
                      <a:r>
                        <a:rPr lang="en-GB" sz="600" b="1" i="0" dirty="0" smtClean="0">
                          <a:solidFill>
                            <a:srgbClr val="FFFFFF"/>
                          </a:solidFill>
                          <a:latin typeface="Arial" pitchFamily="18" charset="0"/>
                        </a:rPr>
                        <a:t>A notification rather than final demolition permit is required for starting demolition works that are listed in Construction Law Art. 31.1.1 read in conjunction with Construction Law Art. 31.2 </a:t>
                      </a:r>
                    </a:p>
                  </a:txBody>
                  <a:tcPr marL="43334" marR="43334" marT="0" marB="0" anchor="ctr"/>
                </a:tc>
                <a:extLst>
                  <a:ext uri="{0D108BD9-81ED-4DB2-BD59-A6C34878D82A}">
                    <a16:rowId xmlns:a16="http://schemas.microsoft.com/office/drawing/2014/main" val="10000"/>
                  </a:ext>
                </a:extLst>
              </a:tr>
              <a:tr h="613326">
                <a:tc>
                  <a:txBody>
                    <a:bodyPr/>
                    <a:lstStyle/>
                    <a:p>
                      <a:pPr>
                        <a:lnSpc>
                          <a:spcPct val="115000"/>
                        </a:lnSpc>
                        <a:spcBef>
                          <a:spcPts val="300"/>
                        </a:spcBef>
                        <a:spcAft>
                          <a:spcPts val="300"/>
                        </a:spcAft>
                      </a:pPr>
                      <a:r>
                        <a:rPr lang="en-GB" sz="800" b="1" i="0" dirty="0" smtClean="0">
                          <a:solidFill>
                            <a:srgbClr val="FFFFFF"/>
                          </a:solidFill>
                          <a:latin typeface="Arial" pitchFamily="18" charset="0"/>
                        </a:rPr>
                        <a:t>Legal grounds for the procedure</a:t>
                      </a:r>
                    </a:p>
                  </a:txBody>
                  <a:tcPr marL="43334" marR="4333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Construction Law Art. 20</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Construction Law Art. 31</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GML Art. 168.2, Art. 167.1 and Art. 169.2 read in conjunction with Construction Law Art. 80.4  </a:t>
                      </a:r>
                    </a:p>
                  </a:txBody>
                  <a:tcPr marL="43334" marR="43334" marT="0" marB="0" anchor="ctr"/>
                </a:tc>
                <a:extLst>
                  <a:ext uri="{0D108BD9-81ED-4DB2-BD59-A6C34878D82A}">
                    <a16:rowId xmlns:a16="http://schemas.microsoft.com/office/drawing/2014/main" val="10001"/>
                  </a:ext>
                </a:extLst>
              </a:tr>
              <a:tr h="835223">
                <a:tc>
                  <a:txBody>
                    <a:bodyPr/>
                    <a:lstStyle/>
                    <a:p>
                      <a:pPr>
                        <a:lnSpc>
                          <a:spcPct val="115000"/>
                        </a:lnSpc>
                        <a:spcBef>
                          <a:spcPts val="300"/>
                        </a:spcBef>
                        <a:spcAft>
                          <a:spcPts val="300"/>
                        </a:spcAft>
                      </a:pPr>
                      <a:r>
                        <a:rPr lang="en-GB" sz="800" b="1" i="0" dirty="0" smtClean="0">
                          <a:solidFill>
                            <a:srgbClr val="FFFFFF"/>
                          </a:solidFill>
                          <a:latin typeface="Arial" pitchFamily="18" charset="0"/>
                        </a:rPr>
                        <a:t>Competent authorities in charge of the procedure</a:t>
                      </a:r>
                    </a:p>
                  </a:txBody>
                  <a:tcPr marL="43334" marR="4333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DMO Director </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competent authorities from which the investor should obtain permits, approvals or opinions (including but not limited to: road administrator, FB authority and NSI authority; as the case may be, for example PCHM, the authority in charge of water law permits)</a:t>
                      </a:r>
                    </a:p>
                  </a:txBody>
                  <a:tcPr marL="43334" marR="43334" marT="0" marB="0" anchor="ctr"/>
                </a:tc>
                <a:extLst>
                  <a:ext uri="{0D108BD9-81ED-4DB2-BD59-A6C34878D82A}">
                    <a16:rowId xmlns:a16="http://schemas.microsoft.com/office/drawing/2014/main" val="10002"/>
                  </a:ext>
                </a:extLst>
              </a:tr>
              <a:tr h="868631">
                <a:tc>
                  <a:txBody>
                    <a:bodyPr/>
                    <a:lstStyle/>
                    <a:p>
                      <a:pPr>
                        <a:lnSpc>
                          <a:spcPct val="115000"/>
                        </a:lnSpc>
                        <a:spcBef>
                          <a:spcPts val="300"/>
                        </a:spcBef>
                        <a:spcAft>
                          <a:spcPts val="300"/>
                        </a:spcAft>
                      </a:pPr>
                      <a:r>
                        <a:rPr lang="en-GB" sz="800" b="1" i="0" dirty="0" smtClean="0">
                          <a:solidFill>
                            <a:srgbClr val="FFFFFF"/>
                          </a:solidFill>
                          <a:latin typeface="Arial" pitchFamily="18" charset="0"/>
                        </a:rPr>
                        <a:t>Delivery of the procedure</a:t>
                      </a:r>
                    </a:p>
                  </a:txBody>
                  <a:tcPr marL="43334" marR="4333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notification made</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proceedings are instituted, the case is subjected to technical examination, including request for supplementing any missing items</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objection made by the authority within 30 days or no objection after ineffective lapse of that term, or a statement of no objection by the authority</a:t>
                      </a:r>
                    </a:p>
                  </a:txBody>
                  <a:tcPr marL="43334" marR="43334" marT="0" marB="0" anchor="ctr"/>
                </a:tc>
                <a:extLst>
                  <a:ext uri="{0D108BD9-81ED-4DB2-BD59-A6C34878D82A}">
                    <a16:rowId xmlns:a16="http://schemas.microsoft.com/office/drawing/2014/main" val="10003"/>
                  </a:ext>
                </a:extLst>
              </a:tr>
              <a:tr h="614723">
                <a:tc>
                  <a:txBody>
                    <a:bodyPr/>
                    <a:lstStyle/>
                    <a:p>
                      <a:pPr>
                        <a:lnSpc>
                          <a:spcPct val="115000"/>
                        </a:lnSpc>
                        <a:spcBef>
                          <a:spcPts val="300"/>
                        </a:spcBef>
                        <a:spcAft>
                          <a:spcPts val="300"/>
                        </a:spcAft>
                      </a:pPr>
                      <a:r>
                        <a:rPr lang="en-GB" sz="800" b="1" i="0" dirty="0" smtClean="0">
                          <a:solidFill>
                            <a:srgbClr val="FFFFFF"/>
                          </a:solidFill>
                          <a:latin typeface="Arial" pitchFamily="18" charset="0"/>
                        </a:rPr>
                        <a:t>Duration of the procedure</a:t>
                      </a:r>
                    </a:p>
                  </a:txBody>
                  <a:tcPr marL="43334" marR="43334" marT="0" marB="0" anchor="ctr"/>
                </a:tc>
                <a:tc>
                  <a:txBody>
                    <a:bodyPr/>
                    <a:lstStyle/>
                    <a:p>
                      <a:pPr>
                        <a:lnSpc>
                          <a:spcPct val="115000"/>
                        </a:lnSpc>
                        <a:spcBef>
                          <a:spcPts val="300"/>
                        </a:spcBef>
                        <a:spcAft>
                          <a:spcPts val="0"/>
                        </a:spcAft>
                      </a:pPr>
                      <a:r>
                        <a:rPr lang="en-GB" sz="600" b="0" i="0" dirty="0" smtClean="0">
                          <a:solidFill>
                            <a:srgbClr val="000000"/>
                          </a:solidFill>
                          <a:latin typeface="Arial" pitchFamily="18" charset="0"/>
                        </a:rPr>
                        <a:t>The authority may raise objection within 30 days; works can be started after ineffective lapse of that term; an objection terminates the notification procedure, although the demolition permit procedure can be started</a:t>
                      </a:r>
                    </a:p>
                  </a:txBody>
                  <a:tcPr marL="43334" marR="43334" marT="0" marB="0" anchor="ctr"/>
                </a:tc>
                <a:extLst>
                  <a:ext uri="{0D108BD9-81ED-4DB2-BD59-A6C34878D82A}">
                    <a16:rowId xmlns:a16="http://schemas.microsoft.com/office/drawing/2014/main" val="10004"/>
                  </a:ext>
                </a:extLst>
              </a:tr>
              <a:tr h="1870896">
                <a:tc>
                  <a:txBody>
                    <a:bodyPr/>
                    <a:lstStyle/>
                    <a:p>
                      <a:pPr>
                        <a:lnSpc>
                          <a:spcPct val="115000"/>
                        </a:lnSpc>
                        <a:spcBef>
                          <a:spcPts val="300"/>
                        </a:spcBef>
                        <a:spcAft>
                          <a:spcPts val="300"/>
                        </a:spcAft>
                      </a:pPr>
                      <a:r>
                        <a:rPr lang="en-GB" sz="800" b="1" i="0" dirty="0" smtClean="0">
                          <a:solidFill>
                            <a:srgbClr val="FFFFFF"/>
                          </a:solidFill>
                          <a:latin typeface="Arial" pitchFamily="18" charset="0"/>
                        </a:rPr>
                        <a:t>Required documents or information</a:t>
                      </a:r>
                    </a:p>
                  </a:txBody>
                  <a:tcPr marL="43334" marR="43334"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Notification of construction works, including the type, scope and approach to delivery of works </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appendices to the request, as per Construction Law Art. 30.2, including but not limited to:</a:t>
                      </a:r>
                    </a:p>
                    <a:p>
                      <a:pPr marL="198120" algn="just">
                        <a:spcBef>
                          <a:spcPts val="300"/>
                        </a:spcBef>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342900" lvl="0" indent="-342900" algn="just">
                        <a:spcAft>
                          <a:spcPts val="0"/>
                        </a:spcAft>
                        <a:buFont typeface="+mj-lt"/>
                        <a:buAutoNum type="alphaLcParenR"/>
                      </a:pPr>
                      <a:r>
                        <a:rPr lang="en-GB" sz="600" b="0" i="0" dirty="0" smtClean="0">
                          <a:solidFill>
                            <a:srgbClr val="000000"/>
                          </a:solidFill>
                          <a:latin typeface="Arial" pitchFamily="18" charset="0"/>
                        </a:rPr>
                        <a:t>a statement, made under the pain of penal liability, of holding the right to dispose of the property for construction purposes</a:t>
                      </a:r>
                    </a:p>
                    <a:p>
                      <a:pPr marL="342900" lvl="0" indent="-342900" algn="just">
                        <a:spcAft>
                          <a:spcPts val="0"/>
                        </a:spcAft>
                        <a:buFont typeface="+mj-lt"/>
                        <a:buAutoNum type="alphaLcParenR"/>
                      </a:pPr>
                      <a:r>
                        <a:rPr lang="en-GB" sz="600" b="0" i="0" dirty="0" smtClean="0">
                          <a:solidFill>
                            <a:srgbClr val="000000"/>
                          </a:solidFill>
                          <a:latin typeface="Arial" pitchFamily="18" charset="0"/>
                        </a:rPr>
                        <a:t>relevant sketches and drawings, as the case may be</a:t>
                      </a:r>
                    </a:p>
                    <a:p>
                      <a:pPr marL="342900" lvl="0" indent="-342900" algn="just">
                        <a:spcAft>
                          <a:spcPts val="0"/>
                        </a:spcAft>
                        <a:buFont typeface="+mj-lt"/>
                        <a:buAutoNum type="alphaLcParenR"/>
                      </a:pPr>
                      <a:r>
                        <a:rPr lang="en-GB" sz="600" b="0" i="0" dirty="0" smtClean="0">
                          <a:solidFill>
                            <a:srgbClr val="000000"/>
                          </a:solidFill>
                          <a:latin typeface="Arial" pitchFamily="18" charset="0"/>
                        </a:rPr>
                        <a:t>authorisations, approvals and opinions that are required under separate regulations</a:t>
                      </a:r>
                    </a:p>
                    <a:p>
                      <a:pPr marL="471805" algn="just">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If a proxy is authorized to handle the case, the power of attorney, including a proof of stamp duty payment</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An excerpt from NCR or from other relevant register </a:t>
                      </a:r>
                    </a:p>
                  </a:txBody>
                  <a:tcPr marL="43334" marR="43334" marT="0" marB="0" anchor="ctr"/>
                </a:tc>
                <a:extLst>
                  <a:ext uri="{0D108BD9-81ED-4DB2-BD59-A6C34878D82A}">
                    <a16:rowId xmlns:a16="http://schemas.microsoft.com/office/drawing/2014/main" val="10005"/>
                  </a:ext>
                </a:extLst>
              </a:tr>
              <a:tr h="461041">
                <a:tc>
                  <a:txBody>
                    <a:bodyPr/>
                    <a:lstStyle/>
                    <a:p>
                      <a:pPr>
                        <a:lnSpc>
                          <a:spcPct val="115000"/>
                        </a:lnSpc>
                        <a:spcBef>
                          <a:spcPts val="300"/>
                        </a:spcBef>
                        <a:spcAft>
                          <a:spcPts val="0"/>
                        </a:spcAft>
                      </a:pPr>
                      <a:r>
                        <a:rPr lang="en-GB" sz="800" b="1" i="0" dirty="0" smtClean="0">
                          <a:solidFill>
                            <a:srgbClr val="FFFFFF"/>
                          </a:solidFill>
                          <a:latin typeface="Arial" pitchFamily="18" charset="0"/>
                        </a:rPr>
                        <a:t>Parties to the proceedings and public participation</a:t>
                      </a:r>
                    </a:p>
                  </a:txBody>
                  <a:tcPr marL="43334" marR="43334" marT="0" marB="0" anchor="ctr"/>
                </a:tc>
                <a:tc>
                  <a:txBody>
                    <a:bodyPr/>
                    <a:lstStyle/>
                    <a:p>
                      <a:pPr algn="just">
                        <a:lnSpc>
                          <a:spcPct val="115000"/>
                        </a:lnSpc>
                        <a:spcAft>
                          <a:spcPts val="0"/>
                        </a:spcAft>
                      </a:pPr>
                      <a:r>
                        <a:rPr lang="en-GB" sz="600" b="0" i="0" dirty="0" smtClean="0">
                          <a:solidFill>
                            <a:srgbClr val="000000"/>
                          </a:solidFill>
                          <a:latin typeface="Arial" pitchFamily="18" charset="0"/>
                        </a:rPr>
                        <a:t>The </a:t>
                      </a:r>
                      <a:r>
                        <a:rPr lang="pl-PL" sz="600" b="0" i="0" dirty="0" smtClean="0">
                          <a:solidFill>
                            <a:srgbClr val="000000"/>
                          </a:solidFill>
                          <a:latin typeface="Arial" pitchFamily="18" charset="0"/>
                        </a:rPr>
                        <a:t>Entrepreneur</a:t>
                      </a:r>
                      <a:endParaRPr lang="en-GB" sz="600" b="0" i="0" dirty="0" smtClean="0">
                        <a:solidFill>
                          <a:srgbClr val="000000"/>
                        </a:solidFill>
                        <a:latin typeface="Arial" pitchFamily="18" charset="0"/>
                      </a:endParaRPr>
                    </a:p>
                    <a:p>
                      <a:pPr algn="just">
                        <a:lnSpc>
                          <a:spcPct val="115000"/>
                        </a:lnSpc>
                        <a:spcAft>
                          <a:spcPts val="0"/>
                        </a:spcAft>
                      </a:pPr>
                      <a:r>
                        <a:rPr lang="pl-PL" sz="600" dirty="0">
                          <a:effectLst/>
                          <a:latin typeface="Arial" panose="020B0604020202020204" pitchFamily="34" charset="0"/>
                          <a:cs typeface="Arial" panose="020B0604020202020204" pitchFamily="34" charset="0"/>
                        </a:rPr>
                        <a:t> </a:t>
                      </a:r>
                      <a:endParaRPr lang="en-US" sz="600" dirty="0">
                        <a:effectLst/>
                        <a:latin typeface="Arial" panose="020B0604020202020204" pitchFamily="34" charset="0"/>
                        <a:cs typeface="Arial" panose="020B0604020202020204" pitchFamily="34" charset="0"/>
                      </a:endParaRPr>
                    </a:p>
                    <a:p>
                      <a:pPr algn="just">
                        <a:lnSpc>
                          <a:spcPct val="115000"/>
                        </a:lnSpc>
                        <a:spcAft>
                          <a:spcPts val="0"/>
                        </a:spcAft>
                      </a:pPr>
                      <a:r>
                        <a:rPr lang="en-GB" sz="600" b="0" i="0" dirty="0" smtClean="0">
                          <a:solidFill>
                            <a:srgbClr val="000000"/>
                          </a:solidFill>
                          <a:latin typeface="Arial" pitchFamily="18" charset="0"/>
                        </a:rPr>
                        <a:t>No public participation</a:t>
                      </a:r>
                    </a:p>
                  </a:txBody>
                  <a:tcPr marL="43334" marR="43334" marT="0" marB="0" anchor="ct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Do przodu lub Następny 12">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4" name="Przycisk akcji: Wstecz lub Poprzedni 13">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6" name="Przycisk akcji: Powrót 15">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9" name="Przycisk akcji: Strona główna 18">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2052131891"/>
              </p:ext>
            </p:extLst>
          </p:nvPr>
        </p:nvGraphicFramePr>
        <p:xfrm>
          <a:off x="0" y="465138"/>
          <a:ext cx="9144000" cy="5648325"/>
        </p:xfrm>
        <a:graphic>
          <a:graphicData uri="http://schemas.openxmlformats.org/drawingml/2006/table">
            <a:tbl>
              <a:tblPr>
                <a:tableStyleId>{5C22544A-7EE6-4342-B048-85BDC9FD1C3A}</a:tableStyleId>
              </a:tblPr>
              <a:tblGrid>
                <a:gridCol w="2411760">
                  <a:extLst>
                    <a:ext uri="{9D8B030D-6E8A-4147-A177-3AD203B41FA5}">
                      <a16:colId xmlns:a16="http://schemas.microsoft.com/office/drawing/2014/main" val="20000"/>
                    </a:ext>
                  </a:extLst>
                </a:gridCol>
                <a:gridCol w="6732240">
                  <a:extLst>
                    <a:ext uri="{9D8B030D-6E8A-4147-A177-3AD203B41FA5}">
                      <a16:colId xmlns:a16="http://schemas.microsoft.com/office/drawing/2014/main" val="20001"/>
                    </a:ext>
                  </a:extLst>
                </a:gridCol>
              </a:tblGrid>
              <a:tr h="2747996">
                <a:tc>
                  <a:txBody>
                    <a:bodyPr/>
                    <a:lstStyle/>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en-GB" sz="1200" b="1" i="0" u="none" dirty="0" smtClean="0">
                          <a:solidFill>
                            <a:srgbClr val="FFFFFF"/>
                          </a:solidFill>
                          <a:latin typeface="Arial" pitchFamily="18" charset="0"/>
                        </a:rPr>
                        <a:t>Abandonment </a:t>
                      </a: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p>
                      <a:pPr algn="ctr" fontAlgn="b"/>
                      <a:endParaRPr lang="pl-PL" sz="1200" b="1" u="none" strike="noStrike" dirty="0" smtClean="0">
                        <a:solidFill>
                          <a:schemeClr val="bg1"/>
                        </a:solidFill>
                        <a:effectLst/>
                        <a:latin typeface="Arial" panose="020B0604020202020204" pitchFamily="34" charset="0"/>
                        <a:cs typeface="Arial" panose="020B0604020202020204" pitchFamily="34" charset="0"/>
                      </a:endParaRPr>
                    </a:p>
                  </a:txBody>
                  <a:tcPr marL="4785" marR="4785" marT="4784" marB="0" anchor="ctr">
                    <a:solidFill>
                      <a:schemeClr val="accent6"/>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pl-PL" sz="8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hlinkClick r:id="rId4" action="ppaction://hlinksldjump"/>
                        </a:rPr>
                        <a:t>Procedure of establishing a mining plant abandonment fund </a:t>
                      </a:r>
                    </a:p>
                    <a:p>
                      <a:pPr marL="0" marR="0" indent="0" algn="l" defTabSz="914400" rtl="0" eaLnBrk="1" fontAlgn="b" latinLnBrk="0" hangingPunct="1">
                        <a:lnSpc>
                          <a:spcPct val="100000"/>
                        </a:lnSpc>
                        <a:spcBef>
                          <a:spcPts val="0"/>
                        </a:spcBef>
                        <a:spcAft>
                          <a:spcPts val="0"/>
                        </a:spcAft>
                        <a:buClrTx/>
                        <a:buSzTx/>
                        <a:buFontTx/>
                        <a:buNone/>
                        <a:tabLst/>
                        <a:defRPr/>
                      </a:pPr>
                      <a:endParaRPr lang="pl-PL" sz="8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hlinkClick r:id="rId5" action="ppaction://hlinksldjump"/>
                        </a:rPr>
                        <a:t>Procedure of performance of entrepreneur's obligations in the event of production site / drill site abandonment, in total or in part</a:t>
                      </a:r>
                    </a:p>
                    <a:p>
                      <a:pPr marL="0" marR="0" indent="0" algn="l" defTabSz="914400" rtl="0" eaLnBrk="1" fontAlgn="b" latinLnBrk="0" hangingPunct="1">
                        <a:lnSpc>
                          <a:spcPct val="100000"/>
                        </a:lnSpc>
                        <a:spcBef>
                          <a:spcPts val="0"/>
                        </a:spcBef>
                        <a:spcAft>
                          <a:spcPts val="0"/>
                        </a:spcAft>
                        <a:buClrTx/>
                        <a:buSzTx/>
                        <a:buFontTx/>
                        <a:buNone/>
                        <a:tabLst/>
                        <a:defRPr/>
                      </a:pP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hlinkClick r:id="rId6" action="ppaction://hlinksldjump"/>
                        </a:rPr>
                        <a:t>Procedure of delivering </a:t>
                      </a:r>
                      <a:r>
                        <a:rPr lang="pl-PL" sz="800" b="0" i="0" dirty="0" smtClean="0">
                          <a:solidFill>
                            <a:srgbClr val="000000"/>
                          </a:solidFill>
                          <a:latin typeface="Arial" pitchFamily="18" charset="0"/>
                          <a:hlinkClick r:id="rId6" action="ppaction://hlinksldjump"/>
                        </a:rPr>
                        <a:t>geological/surveying</a:t>
                      </a:r>
                      <a:r>
                        <a:rPr lang="en-GB" sz="800" b="0" i="0" dirty="0" smtClean="0">
                          <a:solidFill>
                            <a:srgbClr val="000000"/>
                          </a:solidFill>
                          <a:latin typeface="Arial" pitchFamily="18" charset="0"/>
                          <a:hlinkClick r:id="rId6" action="ppaction://hlinksldjump"/>
                        </a:rPr>
                        <a:t> documentation of an abandoned production site / drill site</a:t>
                      </a:r>
                    </a:p>
                    <a:p>
                      <a:pPr marL="0" marR="0" indent="0" algn="l" defTabSz="914400" rtl="0" eaLnBrk="1" fontAlgn="b" latinLnBrk="0" hangingPunct="1">
                        <a:lnSpc>
                          <a:spcPct val="100000"/>
                        </a:lnSpc>
                        <a:spcBef>
                          <a:spcPts val="0"/>
                        </a:spcBef>
                        <a:spcAft>
                          <a:spcPts val="0"/>
                        </a:spcAft>
                        <a:buClrTx/>
                        <a:buSzTx/>
                        <a:buFontTx/>
                        <a:buNone/>
                        <a:tabLst/>
                        <a:defRPr/>
                      </a:pP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hlinkClick r:id="rId7" action="ppaction://hlinksldjump"/>
                        </a:rPr>
                        <a:t>Demolition permit granting procedure</a:t>
                      </a:r>
                    </a:p>
                    <a:p>
                      <a:pPr marL="0" marR="0" indent="0" algn="l" defTabSz="914400" rtl="0" eaLnBrk="1" fontAlgn="b" latinLnBrk="0" hangingPunct="1">
                        <a:lnSpc>
                          <a:spcPct val="100000"/>
                        </a:lnSpc>
                        <a:spcBef>
                          <a:spcPts val="0"/>
                        </a:spcBef>
                        <a:spcAft>
                          <a:spcPts val="0"/>
                        </a:spcAft>
                        <a:buClrTx/>
                        <a:buSzTx/>
                        <a:buFontTx/>
                        <a:buNone/>
                        <a:tabLst/>
                        <a:defRPr/>
                      </a:pPr>
                      <a:endParaRPr lang="pl-PL" sz="8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hlinkClick r:id="rId8" action="ppaction://hlinksldjump"/>
                        </a:rPr>
                        <a:t>Demolition notification procedure</a:t>
                      </a:r>
                    </a:p>
                    <a:p>
                      <a:pPr marL="0" marR="0" indent="0" algn="l" defTabSz="914400" rtl="0" eaLnBrk="1" fontAlgn="b" latinLnBrk="0" hangingPunct="1">
                        <a:lnSpc>
                          <a:spcPct val="100000"/>
                        </a:lnSpc>
                        <a:spcBef>
                          <a:spcPts val="0"/>
                        </a:spcBef>
                        <a:spcAft>
                          <a:spcPts val="0"/>
                        </a:spcAft>
                        <a:buClrTx/>
                        <a:buSzTx/>
                        <a:buFontTx/>
                        <a:buNone/>
                        <a:tabLst/>
                        <a:defRPr/>
                      </a:pPr>
                      <a:endParaRPr lang="en-US" sz="7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kern="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700" dirty="0" smtClean="0">
                        <a:effectLst/>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0"/>
                  </a:ext>
                </a:extLst>
              </a:tr>
              <a:tr h="290032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200" b="1" i="0" u="none" dirty="0" smtClean="0">
                          <a:solidFill>
                            <a:srgbClr val="FFFFFF"/>
                          </a:solidFill>
                          <a:latin typeface="Arial" pitchFamily="18" charset="0"/>
                        </a:rPr>
                        <a:t>Reclamation</a:t>
                      </a:r>
                    </a:p>
                    <a:p>
                      <a:pPr algn="ctr" fontAlgn="b"/>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4" marB="0" anchor="ctr">
                    <a:solidFill>
                      <a:schemeClr val="accent6"/>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pl-PL" sz="800" u="none" strike="noStrike" dirty="0" smtClean="0">
                        <a:effectLst/>
                        <a:latin typeface="Arial" panose="020B0604020202020204" pitchFamily="34" charset="0"/>
                        <a:cs typeface="Arial" panose="020B0604020202020204" pitchFamily="34" charset="0"/>
                        <a:hlinkClick r:id="rId9" action="ppaction://hlinksldjump"/>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u="none" dirty="0" smtClean="0">
                          <a:solidFill>
                            <a:srgbClr val="000000"/>
                          </a:solidFill>
                          <a:latin typeface="Arial" pitchFamily="18" charset="0"/>
                          <a:hlinkClick r:id="rId10" action="ppaction://hlinksldjump"/>
                        </a:rPr>
                        <a:t>Decision on land reclamation and management</a:t>
                      </a:r>
                    </a:p>
                    <a:p>
                      <a:pPr marL="0" marR="0" indent="0" algn="l" defTabSz="914400" rtl="0" eaLnBrk="1" fontAlgn="b" latinLnBrk="0" hangingPunct="1">
                        <a:lnSpc>
                          <a:spcPct val="100000"/>
                        </a:lnSpc>
                        <a:spcBef>
                          <a:spcPts val="0"/>
                        </a:spcBef>
                        <a:spcAft>
                          <a:spcPts val="0"/>
                        </a:spcAft>
                        <a:buClrTx/>
                        <a:buSzTx/>
                        <a:buFontTx/>
                        <a:buNone/>
                        <a:tabLst/>
                        <a:defRPr/>
                      </a:pPr>
                      <a:endParaRPr lang="pl-PL" sz="7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hlinkClick r:id="rId11" action="ppaction://hlinksldjump"/>
                        </a:rPr>
                        <a:t>Decision on the agreed conditions for delivery of remedial operations</a:t>
                      </a:r>
                    </a:p>
                    <a:p>
                      <a:pPr marL="0" marR="0" indent="0" algn="l" defTabSz="914400" rtl="0" eaLnBrk="1" fontAlgn="b" latinLnBrk="0" hangingPunct="1">
                        <a:lnSpc>
                          <a:spcPct val="100000"/>
                        </a:lnSpc>
                        <a:spcBef>
                          <a:spcPts val="0"/>
                        </a:spcBef>
                        <a:spcAft>
                          <a:spcPts val="0"/>
                        </a:spcAft>
                        <a:buClrTx/>
                        <a:buSzTx/>
                        <a:buFontTx/>
                        <a:buNone/>
                        <a:tabLst/>
                        <a:defRPr/>
                      </a:pPr>
                      <a:endParaRPr lang="pl-PL" sz="800" u="none" strike="noStrike"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pl-PL" sz="700" dirty="0" smtClean="0">
                          <a:effectLst/>
                          <a:latin typeface="Arial" panose="020B0604020202020204" pitchFamily="34" charset="0"/>
                          <a:cs typeface="Arial" panose="020B0604020202020204" pitchFamily="34" charset="0"/>
                        </a:rPr>
                        <a:t> </a:t>
                      </a:r>
                      <a:endParaRPr lang="en-US" sz="700" dirty="0" smtClean="0">
                        <a:effectLst/>
                        <a:latin typeface="Arial" panose="020B0604020202020204" pitchFamily="34" charset="0"/>
                        <a:cs typeface="Arial" panose="020B0604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p>
                      <a:pPr algn="l" fontAlgn="b"/>
                      <a:endParaRPr lang="pl-PL" sz="800" b="0" i="0" u="none" strike="noStrike" dirty="0">
                        <a:solidFill>
                          <a:srgbClr val="000000"/>
                        </a:solidFill>
                        <a:effectLst/>
                        <a:latin typeface="Arial" panose="020B0604020202020204" pitchFamily="34" charset="0"/>
                        <a:cs typeface="Arial" panose="020B0604020202020204" pitchFamily="34" charset="0"/>
                      </a:endParaRPr>
                    </a:p>
                  </a:txBody>
                  <a:tcPr marL="4785" marR="4785" marT="4784" marB="0" anchor="ctr">
                    <a:lnT w="12700" cap="flat" cmpd="sng" algn="ctr">
                      <a:solidFill>
                        <a:schemeClr val="accent6"/>
                      </a:solidFill>
                      <a:prstDash val="solid"/>
                      <a:round/>
                      <a:headEnd type="none" w="med" len="med"/>
                      <a:tailEnd type="none" w="med" len="med"/>
                    </a:lnT>
                    <a:noFill/>
                  </a:tcPr>
                </a:tc>
                <a:extLst>
                  <a:ext uri="{0D108BD9-81ED-4DB2-BD59-A6C34878D82A}">
                    <a16:rowId xmlns:a16="http://schemas.microsoft.com/office/drawing/2014/main" val="10001"/>
                  </a:ext>
                </a:extLst>
              </a:tr>
            </a:tbl>
          </a:graphicData>
        </a:graphic>
      </p:graphicFrame>
      <p:pic>
        <p:nvPicPr>
          <p:cNvPr id="8210" name="Picture 2" descr="C:\+ GRAFIKA\+ Identyfikacja Wizualna\GDOS\GDOS_logo\na WWW\GDOS_logo_pion_png.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3" descr="C:\+ GRAFIKA\+ LOGA\NFOŚiGW\logotyp-07.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848600"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8215" name="Picture 6">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84427233"/>
              </p:ext>
            </p:extLst>
          </p:nvPr>
        </p:nvGraphicFramePr>
        <p:xfrm>
          <a:off x="1" y="519194"/>
          <a:ext cx="9143999" cy="5789532"/>
        </p:xfrm>
        <a:graphic>
          <a:graphicData uri="http://schemas.openxmlformats.org/drawingml/2006/table">
            <a:tbl>
              <a:tblPr/>
              <a:tblGrid>
                <a:gridCol w="2397078">
                  <a:extLst>
                    <a:ext uri="{9D8B030D-6E8A-4147-A177-3AD203B41FA5}">
                      <a16:colId xmlns:a16="http://schemas.microsoft.com/office/drawing/2014/main" val="20000"/>
                    </a:ext>
                  </a:extLst>
                </a:gridCol>
                <a:gridCol w="6746921">
                  <a:extLst>
                    <a:ext uri="{9D8B030D-6E8A-4147-A177-3AD203B41FA5}">
                      <a16:colId xmlns:a16="http://schemas.microsoft.com/office/drawing/2014/main" val="20001"/>
                    </a:ext>
                  </a:extLst>
                </a:gridCol>
              </a:tblGrid>
              <a:tr h="121372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The procedure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Decision on land reclamation and restoration </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pl-PL"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Production/drill site reclamation is regulated by the Drilling Ordinance.</a:t>
                      </a: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On completion of prospection, exploration, production operations and drill/production site abandonment, it is required to reclaim and restore the site, i.e. to bring or return degraded or devastated land to a useful purpose or natural status. </a:t>
                      </a:r>
                    </a:p>
                    <a:p>
                      <a:pPr marL="0" marR="0" lvl="0" indent="0" algn="just" defTabSz="914400" rtl="0" eaLnBrk="1" fontAlgn="base" latinLnBrk="0" hangingPunct="1">
                        <a:lnSpc>
                          <a:spcPct val="115000"/>
                        </a:lnSpc>
                        <a:spcBef>
                          <a:spcPct val="0"/>
                        </a:spcBef>
                        <a:spcAft>
                          <a:spcPct val="0"/>
                        </a:spcAft>
                        <a:buClrTx/>
                        <a:buSzTx/>
                        <a:buFontTx/>
                        <a:buNone/>
                        <a:tabLst/>
                      </a:pPr>
                      <a:r>
                        <a:rPr kumimoji="0" lang="pl-PL" altLang="en-US" sz="600" b="1" i="0" u="none" strike="noStrike" cap="none" normalizeH="0" baseline="0" dirty="0" smtClean="0">
                          <a:ln>
                            <a:noFill/>
                          </a:ln>
                          <a:solidFill>
                            <a:srgbClr val="FFFFFF"/>
                          </a:solidFill>
                          <a:effectLst/>
                          <a:latin typeface="Arial" charset="0"/>
                          <a:cs typeface="Arial" charset="0"/>
                        </a:rPr>
                        <a:t> </a:t>
                      </a:r>
                      <a:endParaRPr kumimoji="0" lang="en-US" altLang="en-US" sz="600" b="1" i="0" u="none" strike="noStrike" cap="none" normalizeH="0" baseline="0" dirty="0" smtClean="0">
                        <a:ln>
                          <a:noFill/>
                        </a:ln>
                        <a:solidFill>
                          <a:srgbClr val="FFFFFF"/>
                        </a:solidFill>
                        <a:effectLst/>
                        <a:latin typeface="Arial" charset="0"/>
                        <a:cs typeface="Arial"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Land Conservation Act Art. 21 gives a different deadline for reclamation commencement in areas of expected land subsidence as a result of mining activities.  In these areas, reclamation starts on owner's request before the occurrence of subsidence.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67754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Legal grounds for the procedure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 Conservation Act Art. 4.18-19;</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Land Conservation Act Art. 20 - 22</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Drilling Ordinance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1"/>
                  </a:ext>
                </a:extLst>
              </a:tr>
              <a:tr h="903388">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Competent authorities in charge of the procedure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District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DMO with jurisdiction over the site - as an opinion-giving authority with regard to mining activities</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Director of Regional Directorate of State Forests or National Park Director - as an opinion-giving authority with regard to reclaimed land scheduled for afforestation </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Commune </a:t>
                      </a:r>
                      <a:r>
                        <a:rPr lang="pl-PL" sz="600" b="0" i="0" u="none" dirty="0" smtClean="0">
                          <a:solidFill>
                            <a:srgbClr val="000000"/>
                          </a:solidFill>
                          <a:latin typeface="Arial" pitchFamily="18" charset="0"/>
                        </a:rPr>
                        <a:t>h</a:t>
                      </a:r>
                      <a:r>
                        <a:rPr lang="en-GB" sz="600" b="0" i="0" u="none" dirty="0" err="1" smtClean="0">
                          <a:solidFill>
                            <a:srgbClr val="000000"/>
                          </a:solidFill>
                          <a:latin typeface="Arial" pitchFamily="18" charset="0"/>
                        </a:rPr>
                        <a:t>ead</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m</a:t>
                      </a:r>
                      <a:r>
                        <a:rPr lang="en-GB" sz="600" b="0" i="0" u="none" dirty="0" err="1" smtClean="0">
                          <a:solidFill>
                            <a:srgbClr val="000000"/>
                          </a:solidFill>
                          <a:latin typeface="Arial" pitchFamily="18" charset="0"/>
                        </a:rPr>
                        <a:t>ayor</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 as an opinion-giving authority</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10002"/>
                  </a:ext>
                </a:extLst>
              </a:tr>
              <a:tr h="753091">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Delivery of the procedure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made</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on land reclamation and restoration granted</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10003"/>
                  </a:ext>
                </a:extLst>
              </a:tr>
              <a:tr h="60225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Duration of the procedure</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Tx/>
                        <a:buNone/>
                        <a:tabLst/>
                      </a:pPr>
                      <a:r>
                        <a:rPr lang="en-GB" sz="600" b="0" i="0" u="none" dirty="0" smtClean="0">
                          <a:solidFill>
                            <a:srgbClr val="000000"/>
                          </a:solidFill>
                          <a:latin typeface="Arial" pitchFamily="18" charset="0"/>
                        </a:rPr>
                        <a:t>Immediately or, in complex cases, up to 2 months of delivering a complete documentation </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4"/>
                  </a:ext>
                </a:extLst>
              </a:tr>
              <a:tr h="134636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Required documents or information</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request made in writing</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Site reclamation and restoration design with a description of the planned reclamation works and a map of the reclaimed area</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topographic map with the area under request marked</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document attesting a legal title to the real property</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and an excerpt from LPS (if in effect) or decision on development conditions</a:t>
                      </a:r>
                      <a:r>
                        <a:rPr lang="en-GB" sz="600" b="0" i="0" dirty="0" smtClean="0"/>
                        <a:t> </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the concession or of decision on concession termination, if issued</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a copy of the plat for the are under request and adjacent land</a:t>
                      </a: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pl-PL" sz="600" b="0" i="0" u="none" dirty="0" smtClean="0">
                          <a:solidFill>
                            <a:srgbClr val="000000"/>
                          </a:solidFill>
                          <a:latin typeface="Arial" pitchFamily="18" charset="0"/>
                        </a:rPr>
                        <a:t>A p</a:t>
                      </a:r>
                      <a:r>
                        <a:rPr lang="en-GB" sz="600" b="0" i="0" u="none" dirty="0" smtClean="0">
                          <a:solidFill>
                            <a:srgbClr val="000000"/>
                          </a:solidFill>
                          <a:latin typeface="Arial" pitchFamily="18" charset="0"/>
                        </a:rPr>
                        <a:t>roof of stamp duty payment for </a:t>
                      </a:r>
                      <a:r>
                        <a:rPr lang="pl-PL" sz="600" b="0" i="0" u="none" dirty="0" smtClean="0">
                          <a:solidFill>
                            <a:srgbClr val="000000"/>
                          </a:solidFill>
                          <a:latin typeface="Arial" pitchFamily="18" charset="0"/>
                        </a:rPr>
                        <a:t>the </a:t>
                      </a:r>
                      <a:r>
                        <a:rPr lang="en-GB" sz="600" b="0" i="0" u="none" dirty="0" smtClean="0">
                          <a:solidFill>
                            <a:srgbClr val="000000"/>
                          </a:solidFill>
                          <a:latin typeface="Arial" pitchFamily="18" charset="0"/>
                        </a:rPr>
                        <a:t>decision grant</a:t>
                      </a:r>
                      <a:r>
                        <a:rPr lang="pl-PL" sz="600" b="0" i="0" u="none" dirty="0" err="1" smtClean="0">
                          <a:solidFill>
                            <a:srgbClr val="000000"/>
                          </a:solidFill>
                          <a:latin typeface="Arial" pitchFamily="18" charset="0"/>
                        </a:rPr>
                        <a:t>ed</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00000"/>
                        </a:lnSpc>
                        <a:spcBef>
                          <a:spcPts val="300"/>
                        </a:spcBef>
                        <a:spcAft>
                          <a:spcPct val="0"/>
                        </a:spcAft>
                        <a:buClrTx/>
                        <a:buSzTx/>
                        <a:buFont typeface="Symbol" pitchFamily="18" charset="2"/>
                        <a:buChar char=""/>
                        <a:tabLst/>
                      </a:pPr>
                      <a:r>
                        <a:rPr lang="en-GB" sz="600" b="0" i="0" u="none" dirty="0" smtClean="0">
                          <a:solidFill>
                            <a:srgbClr val="000000"/>
                          </a:solidFill>
                          <a:latin typeface="Arial" pitchFamily="18" charset="0"/>
                        </a:rPr>
                        <a:t>If a proxy is authorized to handle the case, original or attested copy of the power of attorney, including a proof of stamp duty payment </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FE9"/>
                    </a:solidFill>
                  </a:tcPr>
                </a:tc>
                <a:extLst>
                  <a:ext uri="{0D108BD9-81ED-4DB2-BD59-A6C34878D82A}">
                    <a16:rowId xmlns:a16="http://schemas.microsoft.com/office/drawing/2014/main" val="10005"/>
                  </a:ext>
                </a:extLst>
              </a:tr>
              <a:tr h="29316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300"/>
                        </a:spcBef>
                        <a:spcAft>
                          <a:spcPts val="3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just" defTabSz="914400" rtl="0" eaLnBrk="1" fontAlgn="base" latinLnBrk="0" hangingPunct="1">
                        <a:lnSpc>
                          <a:spcPct val="115000"/>
                        </a:lnSpc>
                        <a:spcBef>
                          <a:spcPts val="300"/>
                        </a:spcBef>
                        <a:spcAft>
                          <a:spcPct val="0"/>
                        </a:spcAft>
                        <a:buClrTx/>
                        <a:buSzTx/>
                        <a:buFontTx/>
                        <a:buNone/>
                        <a:tabLst/>
                      </a:pPr>
                      <a:r>
                        <a:rPr lang="en-GB" sz="600" b="0" i="0" u="none" dirty="0" smtClean="0">
                          <a:solidFill>
                            <a:srgbClr val="000000"/>
                          </a:solidFill>
                          <a:latin typeface="Arial" pitchFamily="18" charset="0"/>
                        </a:rPr>
                        <a:t>Basically, the applicant/</a:t>
                      </a:r>
                      <a:r>
                        <a:rPr lang="en-GB" sz="600" b="0" i="0" u="none" dirty="0" err="1" smtClean="0">
                          <a:solidFill>
                            <a:srgbClr val="000000"/>
                          </a:solidFill>
                          <a:latin typeface="Arial" pitchFamily="18" charset="0"/>
                        </a:rPr>
                        <a:t>i</a:t>
                      </a:r>
                      <a:r>
                        <a:rPr lang="pl-PL" sz="600" b="0" i="0" u="none" dirty="0" smtClean="0">
                          <a:solidFill>
                            <a:srgbClr val="000000"/>
                          </a:solidFill>
                          <a:latin typeface="Arial" pitchFamily="18" charset="0"/>
                        </a:rPr>
                        <a:t>Entrepreneur</a:t>
                      </a:r>
                      <a:r>
                        <a:rPr lang="en-GB" sz="600" b="0" i="0" u="none" dirty="0" smtClean="0">
                          <a:solidFill>
                            <a:srgbClr val="000000"/>
                          </a:solidFill>
                          <a:latin typeface="Arial" pitchFamily="18" charset="0"/>
                        </a:rPr>
                        <a:t>, owner of or holder of perpetual usufruct right in the </a:t>
                      </a:r>
                      <a:r>
                        <a:rPr lang="pl-PL" sz="600" b="0" i="0" u="none" dirty="0" smtClean="0">
                          <a:solidFill>
                            <a:srgbClr val="000000"/>
                          </a:solidFill>
                          <a:latin typeface="Arial" pitchFamily="18" charset="0"/>
                        </a:rPr>
                        <a:t>real </a:t>
                      </a:r>
                      <a:r>
                        <a:rPr lang="en-GB" sz="600" b="0" i="0" u="none" dirty="0" smtClean="0">
                          <a:solidFill>
                            <a:srgbClr val="000000"/>
                          </a:solidFill>
                          <a:latin typeface="Arial" pitchFamily="18" charset="0"/>
                        </a:rPr>
                        <a:t>property and holder of limited rights in the property</a:t>
                      </a:r>
                    </a:p>
                  </a:txBody>
                  <a:tcPr marL="31650" marR="3165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DDCF"/>
                    </a:solidFill>
                  </a:tcPr>
                </a:tc>
                <a:extLst>
                  <a:ext uri="{0D108BD9-81ED-4DB2-BD59-A6C34878D82A}">
                    <a16:rowId xmlns:a16="http://schemas.microsoft.com/office/drawing/2014/main" val="10006"/>
                  </a:ext>
                </a:extLst>
              </a:tr>
            </a:tbl>
          </a:graphicData>
        </a:graphic>
      </p:graphicFrame>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1686"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pic>
        <p:nvPicPr>
          <p:cNvPr id="7169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32852502"/>
              </p:ext>
            </p:extLst>
          </p:nvPr>
        </p:nvGraphicFramePr>
        <p:xfrm>
          <a:off x="1" y="323850"/>
          <a:ext cx="9143999" cy="5984876"/>
        </p:xfrm>
        <a:graphic>
          <a:graphicData uri="http://schemas.openxmlformats.org/drawingml/2006/table">
            <a:tbl>
              <a:tblPr firstRow="1" firstCol="1" bandRow="1">
                <a:tableStyleId>{93296810-A885-4BE3-A3E7-6D5BEEA58F35}</a:tableStyleId>
              </a:tblPr>
              <a:tblGrid>
                <a:gridCol w="2396896">
                  <a:extLst>
                    <a:ext uri="{9D8B030D-6E8A-4147-A177-3AD203B41FA5}">
                      <a16:colId xmlns:a16="http://schemas.microsoft.com/office/drawing/2014/main" val="20000"/>
                    </a:ext>
                  </a:extLst>
                </a:gridCol>
                <a:gridCol w="6747103">
                  <a:extLst>
                    <a:ext uri="{9D8B030D-6E8A-4147-A177-3AD203B41FA5}">
                      <a16:colId xmlns:a16="http://schemas.microsoft.com/office/drawing/2014/main" val="20001"/>
                    </a:ext>
                  </a:extLst>
                </a:gridCol>
              </a:tblGrid>
              <a:tr h="1030944">
                <a:tc>
                  <a:txBody>
                    <a:bodyPr/>
                    <a:lstStyle/>
                    <a:p>
                      <a:pPr>
                        <a:lnSpc>
                          <a:spcPct val="115000"/>
                        </a:lnSpc>
                        <a:spcBef>
                          <a:spcPts val="300"/>
                        </a:spcBef>
                        <a:spcAft>
                          <a:spcPts val="300"/>
                        </a:spcAft>
                      </a:pPr>
                      <a:r>
                        <a:rPr lang="en-GB" sz="800" b="1" i="0" dirty="0" smtClean="0">
                          <a:solidFill>
                            <a:srgbClr val="FFFFFF"/>
                          </a:solidFill>
                          <a:latin typeface="Arial" pitchFamily="18" charset="0"/>
                        </a:rPr>
                        <a:t>The procedure</a:t>
                      </a:r>
                    </a:p>
                  </a:txBody>
                  <a:tcPr marL="31650" marR="31650" marT="0" marB="0" anchor="ctr"/>
                </a:tc>
                <a:tc>
                  <a:txBody>
                    <a:bodyPr/>
                    <a:lstStyle/>
                    <a:p>
                      <a:pPr algn="just">
                        <a:lnSpc>
                          <a:spcPct val="115000"/>
                        </a:lnSpc>
                        <a:spcAft>
                          <a:spcPts val="0"/>
                        </a:spcAft>
                      </a:pPr>
                      <a:r>
                        <a:rPr lang="en-GB" sz="600" b="1" i="0" dirty="0" smtClean="0">
                          <a:solidFill>
                            <a:srgbClr val="FFFFFF"/>
                          </a:solidFill>
                          <a:latin typeface="Arial" pitchFamily="18" charset="0"/>
                        </a:rPr>
                        <a:t>Decision on the agreed conditions for delivery of remedial operations</a:t>
                      </a:r>
                    </a:p>
                    <a:p>
                      <a:pPr algn="just">
                        <a:lnSpc>
                          <a:spcPct val="115000"/>
                        </a:lnSpc>
                        <a:spcAft>
                          <a:spcPts val="0"/>
                        </a:spcAft>
                      </a:pPr>
                      <a:endParaRPr lang="pl-PL" sz="600" baseline="0" dirty="0" smtClean="0">
                        <a:effectLst/>
                        <a:latin typeface="Arial" panose="020B0604020202020204" pitchFamily="34" charset="0"/>
                        <a:cs typeface="Arial" panose="020B0604020202020204" pitchFamily="34" charset="0"/>
                      </a:endParaRPr>
                    </a:p>
                    <a:p>
                      <a:pPr algn="just">
                        <a:lnSpc>
                          <a:spcPct val="115000"/>
                        </a:lnSpc>
                        <a:spcAft>
                          <a:spcPts val="0"/>
                        </a:spcAft>
                      </a:pPr>
                      <a:r>
                        <a:rPr lang="en-GB" sz="600" b="1" i="0" dirty="0" smtClean="0">
                          <a:solidFill>
                            <a:srgbClr val="FFFFFF"/>
                          </a:solidFill>
                          <a:latin typeface="Arial" pitchFamily="18" charset="0"/>
                        </a:rPr>
                        <a:t>Land Conservation Act Art. 22a imposes the obligation to apply the Damage Act with regard to land contaminated with substances, preparations, organisms or microorganisms after 30 April 2007. </a:t>
                      </a:r>
                    </a:p>
                  </a:txBody>
                  <a:tcPr marL="31650" marR="31650" marT="0" marB="0" anchor="ctr"/>
                </a:tc>
                <a:extLst>
                  <a:ext uri="{0D108BD9-81ED-4DB2-BD59-A6C34878D82A}">
                    <a16:rowId xmlns:a16="http://schemas.microsoft.com/office/drawing/2014/main" val="10000"/>
                  </a:ext>
                </a:extLst>
              </a:tr>
              <a:tr h="949016">
                <a:tc>
                  <a:txBody>
                    <a:bodyPr/>
                    <a:lstStyle/>
                    <a:p>
                      <a:pPr>
                        <a:lnSpc>
                          <a:spcPct val="115000"/>
                        </a:lnSpc>
                        <a:spcBef>
                          <a:spcPts val="300"/>
                        </a:spcBef>
                        <a:spcAft>
                          <a:spcPts val="300"/>
                        </a:spcAft>
                      </a:pPr>
                      <a:r>
                        <a:rPr lang="en-GB" sz="800" b="1" i="0" dirty="0" smtClean="0">
                          <a:solidFill>
                            <a:srgbClr val="FFFFFF"/>
                          </a:solidFill>
                          <a:latin typeface="Arial" pitchFamily="18" charset="0"/>
                        </a:rPr>
                        <a:t>Legal grounds for the procedure</a:t>
                      </a:r>
                    </a:p>
                  </a:txBody>
                  <a:tcPr marL="31650" marR="31650"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Land Conservation Act Art. 22a; application of relevant Damage Act provisions in the event of soil contamination</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Damage Act Art. 13.2 and Art. 13.2a; elements of the request for a decision on the agreed conditions for delivery of remedial actions</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Damage Act Art. 13.6; legal grounds for issuing a decision on the agreed conditions for delivery of remedial actions</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Damage Act Art. 13.3; elements of a decision on the agreed conditions delivery of remedial actions</a:t>
                      </a:r>
                    </a:p>
                    <a:p>
                      <a:pPr marL="0" lvl="0" indent="0" algn="just">
                        <a:spcBef>
                          <a:spcPts val="300"/>
                        </a:spcBef>
                        <a:spcAft>
                          <a:spcPts val="0"/>
                        </a:spcAft>
                        <a:buFont typeface="Symbol"/>
                        <a:buNone/>
                      </a:pPr>
                      <a:endParaRPr lang="pl-PL" sz="600" kern="1200" dirty="0" smtClean="0">
                        <a:solidFill>
                          <a:schemeClr val="dk1"/>
                        </a:solidFill>
                        <a:effectLst/>
                        <a:latin typeface="Arial" panose="020B0604020202020204" pitchFamily="34" charset="0"/>
                        <a:ea typeface="+mn-ea"/>
                        <a:cs typeface="Arial" panose="020B0604020202020204" pitchFamily="34" charset="0"/>
                      </a:endParaRPr>
                    </a:p>
                  </a:txBody>
                  <a:tcPr marL="31650" marR="31650" marT="0" marB="0" anchor="ctr"/>
                </a:tc>
                <a:extLst>
                  <a:ext uri="{0D108BD9-81ED-4DB2-BD59-A6C34878D82A}">
                    <a16:rowId xmlns:a16="http://schemas.microsoft.com/office/drawing/2014/main" val="10001"/>
                  </a:ext>
                </a:extLst>
              </a:tr>
              <a:tr h="657011">
                <a:tc>
                  <a:txBody>
                    <a:bodyPr/>
                    <a:lstStyle/>
                    <a:p>
                      <a:pPr>
                        <a:lnSpc>
                          <a:spcPct val="115000"/>
                        </a:lnSpc>
                        <a:spcBef>
                          <a:spcPts val="300"/>
                        </a:spcBef>
                        <a:spcAft>
                          <a:spcPts val="300"/>
                        </a:spcAft>
                      </a:pPr>
                      <a:r>
                        <a:rPr lang="en-GB" sz="800" b="1" i="0" dirty="0" smtClean="0">
                          <a:solidFill>
                            <a:srgbClr val="FFFFFF"/>
                          </a:solidFill>
                          <a:latin typeface="Arial" pitchFamily="18" charset="0"/>
                        </a:rPr>
                        <a:t>Competent authorities in charge of the procedure</a:t>
                      </a:r>
                    </a:p>
                  </a:txBody>
                  <a:tcPr marL="31650" marR="31650"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RDEP</a:t>
                      </a:r>
                    </a:p>
                  </a:txBody>
                  <a:tcPr marL="31650" marR="31650" marT="0" marB="0" anchor="ctr"/>
                </a:tc>
                <a:extLst>
                  <a:ext uri="{0D108BD9-81ED-4DB2-BD59-A6C34878D82A}">
                    <a16:rowId xmlns:a16="http://schemas.microsoft.com/office/drawing/2014/main" val="10002"/>
                  </a:ext>
                </a:extLst>
              </a:tr>
              <a:tr h="949016">
                <a:tc>
                  <a:txBody>
                    <a:bodyPr/>
                    <a:lstStyle/>
                    <a:p>
                      <a:pPr>
                        <a:lnSpc>
                          <a:spcPct val="115000"/>
                        </a:lnSpc>
                        <a:spcBef>
                          <a:spcPts val="300"/>
                        </a:spcBef>
                        <a:spcAft>
                          <a:spcPts val="300"/>
                        </a:spcAft>
                      </a:pPr>
                      <a:r>
                        <a:rPr lang="en-GB" sz="800" b="1" i="0" dirty="0" smtClean="0">
                          <a:solidFill>
                            <a:srgbClr val="FFFFFF"/>
                          </a:solidFill>
                          <a:latin typeface="Arial" pitchFamily="18" charset="0"/>
                        </a:rPr>
                        <a:t>Delivery of the procedure</a:t>
                      </a:r>
                    </a:p>
                  </a:txBody>
                  <a:tcPr marL="31650" marR="31650"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request made</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proceedings initiated, case investigation, including a request to remove formal defects, if any, or refusal to initiate the proceedings, if justified</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RDEP seeks the opinion of a competent authority</a:t>
                      </a:r>
                    </a:p>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Decision on the agreed conditions for delivery of remedial actions granted</a:t>
                      </a:r>
                    </a:p>
                  </a:txBody>
                  <a:tcPr marL="31650" marR="31650" marT="0" marB="0" anchor="ctr"/>
                </a:tc>
                <a:extLst>
                  <a:ext uri="{0D108BD9-81ED-4DB2-BD59-A6C34878D82A}">
                    <a16:rowId xmlns:a16="http://schemas.microsoft.com/office/drawing/2014/main" val="10003"/>
                  </a:ext>
                </a:extLst>
              </a:tr>
              <a:tr h="584009">
                <a:tc>
                  <a:txBody>
                    <a:bodyPr/>
                    <a:lstStyle/>
                    <a:p>
                      <a:pPr>
                        <a:lnSpc>
                          <a:spcPct val="115000"/>
                        </a:lnSpc>
                        <a:spcBef>
                          <a:spcPts val="300"/>
                        </a:spcBef>
                        <a:spcAft>
                          <a:spcPts val="300"/>
                        </a:spcAft>
                      </a:pPr>
                      <a:r>
                        <a:rPr lang="en-GB" sz="800" b="1" i="0" dirty="0" smtClean="0">
                          <a:solidFill>
                            <a:srgbClr val="FFFFFF"/>
                          </a:solidFill>
                          <a:latin typeface="Arial" pitchFamily="18" charset="0"/>
                        </a:rPr>
                        <a:t>Duration of the procedure</a:t>
                      </a:r>
                    </a:p>
                  </a:txBody>
                  <a:tcPr marL="31650" marR="31650" marT="0" marB="0" anchor="ctr"/>
                </a:tc>
                <a:tc>
                  <a:txBody>
                    <a:bodyPr/>
                    <a:lstStyle/>
                    <a:p>
                      <a:pPr algn="just">
                        <a:lnSpc>
                          <a:spcPct val="115000"/>
                        </a:lnSpc>
                        <a:spcBef>
                          <a:spcPts val="300"/>
                        </a:spcBef>
                        <a:spcAft>
                          <a:spcPts val="0"/>
                        </a:spcAft>
                      </a:pPr>
                      <a:r>
                        <a:rPr lang="en-GB" sz="600" b="0" i="0" dirty="0" smtClean="0">
                          <a:solidFill>
                            <a:srgbClr val="000000"/>
                          </a:solidFill>
                          <a:latin typeface="Arial" pitchFamily="18" charset="0"/>
                        </a:rPr>
                        <a:t>Immediately or, in complex cases, up to 2 months of delivering a complete documentation </a:t>
                      </a:r>
                    </a:p>
                  </a:txBody>
                  <a:tcPr marL="31650" marR="31650" marT="0" marB="0" anchor="ctr"/>
                </a:tc>
                <a:extLst>
                  <a:ext uri="{0D108BD9-81ED-4DB2-BD59-A6C34878D82A}">
                    <a16:rowId xmlns:a16="http://schemas.microsoft.com/office/drawing/2014/main" val="10004"/>
                  </a:ext>
                </a:extLst>
              </a:tr>
              <a:tr h="1530597">
                <a:tc>
                  <a:txBody>
                    <a:bodyPr/>
                    <a:lstStyle/>
                    <a:p>
                      <a:pPr>
                        <a:lnSpc>
                          <a:spcPct val="115000"/>
                        </a:lnSpc>
                        <a:spcBef>
                          <a:spcPts val="300"/>
                        </a:spcBef>
                        <a:spcAft>
                          <a:spcPts val="300"/>
                        </a:spcAft>
                      </a:pPr>
                      <a:r>
                        <a:rPr lang="en-GB" sz="800" b="1" i="0" dirty="0" smtClean="0">
                          <a:solidFill>
                            <a:srgbClr val="FFFFFF"/>
                          </a:solidFill>
                          <a:latin typeface="Arial" pitchFamily="18" charset="0"/>
                        </a:rPr>
                        <a:t>Required documents or information</a:t>
                      </a:r>
                    </a:p>
                  </a:txBody>
                  <a:tcPr marL="31650" marR="31650" marT="0" marB="0" anchor="ctr"/>
                </a:tc>
                <a:tc>
                  <a:txBody>
                    <a:bodyPr/>
                    <a:lstStyle/>
                    <a:p>
                      <a:pPr marL="342900" lvl="0" indent="-342900" algn="just">
                        <a:spcBef>
                          <a:spcPts val="300"/>
                        </a:spcBef>
                        <a:spcAft>
                          <a:spcPts val="0"/>
                        </a:spcAft>
                        <a:buFont typeface="Symbol"/>
                        <a:buChar char=""/>
                      </a:pPr>
                      <a:r>
                        <a:rPr lang="en-GB" sz="600" b="0" i="0" dirty="0" smtClean="0">
                          <a:solidFill>
                            <a:srgbClr val="000000"/>
                          </a:solidFill>
                          <a:latin typeface="Arial" pitchFamily="18" charset="0"/>
                        </a:rPr>
                        <a:t>a request made in writing</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information on the area subject to remedial actions, functions of the area subject to remedial actions, initial status of the environment in the area, existing status of the environment in the area, the planned scope and approach to delivery of remedial actions and the planned deadline for commencement and completion of these actions (with regard to the damage to protected species of protected habitats or to the aquatic environment) </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remediation design, including all information referenced in Damage Act Art. 13.2a (with regard to environmental damage to land surface) </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a proof of stamp duty payment for decision granting (currently in the amount of PLN 10)</a:t>
                      </a:r>
                    </a:p>
                    <a:p>
                      <a:pPr marL="342900" marR="0" lvl="0" indent="-342900" algn="just" defTabSz="914400" rtl="0" eaLnBrk="1" fontAlgn="auto" latinLnBrk="0" hangingPunct="1">
                        <a:lnSpc>
                          <a:spcPct val="100000"/>
                        </a:lnSpc>
                        <a:spcBef>
                          <a:spcPts val="300"/>
                        </a:spcBef>
                        <a:spcAft>
                          <a:spcPts val="0"/>
                        </a:spcAft>
                        <a:buClrTx/>
                        <a:buSzTx/>
                        <a:buFont typeface="Symbol"/>
                        <a:buChar char=""/>
                        <a:tabLst/>
                        <a:defRPr/>
                      </a:pPr>
                      <a:r>
                        <a:rPr lang="en-GB" sz="600" b="0" i="0" dirty="0" smtClean="0">
                          <a:solidFill>
                            <a:srgbClr val="000000"/>
                          </a:solidFill>
                          <a:latin typeface="Arial" pitchFamily="18" charset="0"/>
                        </a:rPr>
                        <a:t>If a proxy is authorized to handle the case, original or attested copy of the power of attorney, including a proof of stamp duty payment for a power of attorney (currently in the amount of PLN 17)</a:t>
                      </a:r>
                    </a:p>
                    <a:p>
                      <a:pPr marL="0" marR="0" lvl="0" indent="0" algn="just" defTabSz="914400" rtl="0" eaLnBrk="1" fontAlgn="auto" latinLnBrk="0" hangingPunct="1">
                        <a:lnSpc>
                          <a:spcPct val="100000"/>
                        </a:lnSpc>
                        <a:spcBef>
                          <a:spcPts val="300"/>
                        </a:spcBef>
                        <a:spcAft>
                          <a:spcPts val="0"/>
                        </a:spcAft>
                        <a:buClrTx/>
                        <a:buSzTx/>
                        <a:buFont typeface="Symbol"/>
                        <a:buNone/>
                        <a:tabLst/>
                        <a:defRPr/>
                      </a:pPr>
                      <a:endParaRPr lang="en-US" sz="600" dirty="0">
                        <a:effectLst/>
                        <a:latin typeface="Arial" panose="020B0604020202020204" pitchFamily="34" charset="0"/>
                        <a:ea typeface="Calibri"/>
                        <a:cs typeface="Arial" panose="020B0604020202020204" pitchFamily="34" charset="0"/>
                      </a:endParaRPr>
                    </a:p>
                  </a:txBody>
                  <a:tcPr marL="31650" marR="31650" marT="0" marB="0" anchor="ctr"/>
                </a:tc>
                <a:extLst>
                  <a:ext uri="{0D108BD9-81ED-4DB2-BD59-A6C34878D82A}">
                    <a16:rowId xmlns:a16="http://schemas.microsoft.com/office/drawing/2014/main" val="10005"/>
                  </a:ext>
                </a:extLst>
              </a:tr>
              <a:tr h="284283">
                <a:tc>
                  <a:txBody>
                    <a:bodyPr/>
                    <a:lstStyle/>
                    <a:p>
                      <a:pPr>
                        <a:lnSpc>
                          <a:spcPct val="115000"/>
                        </a:lnSpc>
                        <a:spcBef>
                          <a:spcPts val="300"/>
                        </a:spcBef>
                        <a:spcAft>
                          <a:spcPts val="300"/>
                        </a:spcAft>
                      </a:pPr>
                      <a:r>
                        <a:rPr lang="en-GB" sz="800" b="1" i="0" dirty="0" smtClean="0">
                          <a:solidFill>
                            <a:srgbClr val="FFFFFF"/>
                          </a:solidFill>
                          <a:latin typeface="Arial" pitchFamily="18" charset="0"/>
                        </a:rPr>
                        <a:t>Parties to the proceedings and public participation</a:t>
                      </a:r>
                    </a:p>
                  </a:txBody>
                  <a:tcPr marL="31650" marR="31650" marT="0" marB="0" anchor="ctr"/>
                </a:tc>
                <a:tc>
                  <a:txBody>
                    <a:bodyPr/>
                    <a:lstStyle/>
                    <a:p>
                      <a:pPr algn="just">
                        <a:lnSpc>
                          <a:spcPct val="115000"/>
                        </a:lnSpc>
                        <a:spcBef>
                          <a:spcPts val="300"/>
                        </a:spcBef>
                        <a:spcAft>
                          <a:spcPts val="0"/>
                        </a:spcAft>
                      </a:pPr>
                      <a:r>
                        <a:rPr lang="en-GB" sz="600" b="0" i="0" dirty="0" smtClean="0">
                          <a:solidFill>
                            <a:srgbClr val="000000"/>
                          </a:solidFill>
                          <a:latin typeface="Arial" pitchFamily="18" charset="0"/>
                        </a:rPr>
                        <a:t>Basically, the applicant/</a:t>
                      </a:r>
                      <a:r>
                        <a:rPr lang="pl-PL" sz="600" b="0" i="0" dirty="0" smtClean="0">
                          <a:solidFill>
                            <a:srgbClr val="000000"/>
                          </a:solidFill>
                          <a:latin typeface="Arial" pitchFamily="18" charset="0"/>
                        </a:rPr>
                        <a:t>Entrepreneur</a:t>
                      </a:r>
                      <a:r>
                        <a:rPr lang="en-GB" sz="600" b="0" i="0" dirty="0" smtClean="0">
                          <a:solidFill>
                            <a:srgbClr val="000000"/>
                          </a:solidFill>
                          <a:latin typeface="Arial" pitchFamily="18" charset="0"/>
                        </a:rPr>
                        <a:t>, owner of or holder of perpetual usufruct right in the </a:t>
                      </a:r>
                      <a:r>
                        <a:rPr lang="pl-PL" sz="600" b="0" i="0" dirty="0" smtClean="0">
                          <a:solidFill>
                            <a:srgbClr val="000000"/>
                          </a:solidFill>
                          <a:latin typeface="Arial" pitchFamily="18" charset="0"/>
                        </a:rPr>
                        <a:t>real </a:t>
                      </a:r>
                      <a:r>
                        <a:rPr lang="en-GB" sz="600" b="0" i="0" dirty="0" smtClean="0">
                          <a:solidFill>
                            <a:srgbClr val="000000"/>
                          </a:solidFill>
                          <a:latin typeface="Arial" pitchFamily="18" charset="0"/>
                        </a:rPr>
                        <a:t>property and holder of limited rights in the property</a:t>
                      </a:r>
                    </a:p>
                  </a:txBody>
                  <a:tcPr marL="31650" marR="31650" marT="0" marB="0" anchor="ctr"/>
                </a:tc>
                <a:extLst>
                  <a:ext uri="{0D108BD9-81ED-4DB2-BD59-A6C34878D82A}">
                    <a16:rowId xmlns:a16="http://schemas.microsoft.com/office/drawing/2014/main" val="10006"/>
                  </a:ext>
                </a:extLst>
              </a:tr>
            </a:tbl>
          </a:graphicData>
        </a:graphic>
      </p:graphicFrame>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2710"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7938" y="6308725"/>
            <a:ext cx="914400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Table of contents &gt; </a:t>
            </a:r>
            <a:r>
              <a:rPr lang="en-GB" sz="600" b="1" i="0" dirty="0" smtClean="0">
                <a:solidFill>
                  <a:srgbClr val="F79646"/>
                </a:solidFill>
                <a:latin typeface="Arial" pitchFamily="18" charset="0"/>
              </a:rPr>
              <a:t>Abandonment and reclamation</a:t>
            </a:r>
          </a:p>
        </p:txBody>
      </p:sp>
      <p:sp>
        <p:nvSpPr>
          <p:cNvPr id="72715" name="Picture 6">
            <a:hlinkClick r:id="rId7" action="ppaction://hlinksldjump"/>
          </p:cNvPr>
          <p:cNvSpPr>
            <a:spLocks noChangeAspect="1" noChangeArrowheads="1"/>
          </p:cNvSpPr>
          <p:nvPr/>
        </p:nvSpPr>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3731"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29363"/>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29363"/>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8205788"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237288"/>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3735"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l-PL" altLang="en-US" sz="600" b="1">
                <a:latin typeface="Arial" charset="0"/>
              </a:rPr>
              <a:t>§</a:t>
            </a:r>
            <a:endParaRPr lang="pl-PL" altLang="en-US" sz="600" b="1">
              <a:solidFill>
                <a:schemeClr val="accent2"/>
              </a:solidFill>
              <a:latin typeface="Arial" charset="0"/>
            </a:endParaRP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ela 13"/>
          <p:cNvGraphicFramePr>
            <a:graphicFrameLocks noGrp="1"/>
          </p:cNvGraphicFramePr>
          <p:nvPr>
            <p:extLst>
              <p:ext uri="{D42A27DB-BD31-4B8C-83A1-F6EECF244321}">
                <p14:modId xmlns:p14="http://schemas.microsoft.com/office/powerpoint/2010/main" val="2410348881"/>
              </p:ext>
            </p:extLst>
          </p:nvPr>
        </p:nvGraphicFramePr>
        <p:xfrm>
          <a:off x="0" y="2436813"/>
          <a:ext cx="9143999" cy="2709734"/>
        </p:xfrm>
        <a:graphic>
          <a:graphicData uri="http://schemas.openxmlformats.org/drawingml/2006/table">
            <a:tbl>
              <a:tblPr>
                <a:tableStyleId>{5C22544A-7EE6-4342-B048-85BDC9FD1C3A}</a:tableStyleId>
              </a:tblPr>
              <a:tblGrid>
                <a:gridCol w="2945201">
                  <a:extLst>
                    <a:ext uri="{9D8B030D-6E8A-4147-A177-3AD203B41FA5}">
                      <a16:colId xmlns:a16="http://schemas.microsoft.com/office/drawing/2014/main" val="20000"/>
                    </a:ext>
                  </a:extLst>
                </a:gridCol>
                <a:gridCol w="1770814">
                  <a:extLst>
                    <a:ext uri="{9D8B030D-6E8A-4147-A177-3AD203B41FA5}">
                      <a16:colId xmlns:a16="http://schemas.microsoft.com/office/drawing/2014/main" val="20001"/>
                    </a:ext>
                  </a:extLst>
                </a:gridCol>
                <a:gridCol w="4427984">
                  <a:extLst>
                    <a:ext uri="{9D8B030D-6E8A-4147-A177-3AD203B41FA5}">
                      <a16:colId xmlns:a16="http://schemas.microsoft.com/office/drawing/2014/main" val="20002"/>
                    </a:ext>
                  </a:extLst>
                </a:gridCol>
              </a:tblGrid>
              <a:tr h="262255">
                <a:tc rowSpan="7">
                  <a:txBody>
                    <a:bodyPr/>
                    <a:lstStyle/>
                    <a:p>
                      <a:pPr algn="ctr" fontAlgn="ctr"/>
                      <a:r>
                        <a:rPr lang="pl-PL" sz="8800" b="1" i="0" u="none" strike="noStrike" dirty="0" smtClean="0">
                          <a:solidFill>
                            <a:schemeClr val="tx1">
                              <a:lumMod val="65000"/>
                              <a:lumOff val="35000"/>
                            </a:schemeClr>
                          </a:solidFill>
                          <a:effectLst/>
                          <a:latin typeface="Arial" panose="020B0604020202020204" pitchFamily="34" charset="0"/>
                          <a:cs typeface="Arial" panose="020B0604020202020204" pitchFamily="34" charset="0"/>
                        </a:rPr>
                        <a:t>§</a:t>
                      </a:r>
                      <a:endParaRPr lang="pl-PL" sz="8800" b="1" i="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marL="4785" marR="4785" marT="4784"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rowSpan="4">
                  <a:txBody>
                    <a:bodyPr/>
                    <a:lstStyle/>
                    <a:p>
                      <a:pPr marL="171450" indent="-171450" algn="l" fontAlgn="ctr">
                        <a:buFont typeface="Arial" panose="020B0604020202020204" pitchFamily="34" charset="0"/>
                        <a:buChar char="•"/>
                      </a:pPr>
                      <a:r>
                        <a:rPr lang="en-GB" sz="800" b="1" i="0" u="none" dirty="0" smtClean="0">
                          <a:solidFill>
                            <a:srgbClr val="000000"/>
                          </a:solidFill>
                          <a:latin typeface="Arial" pitchFamily="18" charset="0"/>
                        </a:rPr>
                        <a:t>List of legislative acts</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Font typeface="Arial" panose="020B0604020202020204" pitchFamily="34" charset="0"/>
                        <a:buChar char="•"/>
                      </a:pPr>
                      <a:r>
                        <a:rPr lang="en-GB" sz="800" b="0" i="0" u="none" dirty="0" smtClean="0">
                          <a:solidFill>
                            <a:srgbClr val="000000"/>
                          </a:solidFill>
                          <a:latin typeface="Arial" pitchFamily="18" charset="0"/>
                          <a:hlinkClick r:id="rId6" action="ppaction://hlinksldjump"/>
                        </a:rPr>
                        <a:t>Laws and acts</a:t>
                      </a: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2255">
                <a:tc vMerge="1">
                  <a:txBody>
                    <a:bodyPr/>
                    <a:lstStyle/>
                    <a:p>
                      <a:endParaRPr lang="en-US"/>
                    </a:p>
                  </a:txBody>
                  <a:tcPr/>
                </a:tc>
                <a:tc vMerge="1">
                  <a:txBody>
                    <a:bodyPr/>
                    <a:lstStyle/>
                    <a:p>
                      <a:endParaRPr lang="en-US"/>
                    </a:p>
                  </a:txBody>
                  <a:tcPr/>
                </a:tc>
                <a:tc>
                  <a:txBody>
                    <a:bodyPr/>
                    <a:lstStyle/>
                    <a:p>
                      <a:pPr marL="171450" indent="-171450" algn="l" fontAlgn="ctr">
                        <a:buFont typeface="Arial" panose="020B0604020202020204" pitchFamily="34" charset="0"/>
                        <a:buChar char="•"/>
                      </a:pPr>
                      <a:r>
                        <a:rPr lang="en-GB" sz="800" b="0" i="0" u="none" dirty="0" smtClean="0">
                          <a:solidFill>
                            <a:srgbClr val="000000"/>
                          </a:solidFill>
                          <a:latin typeface="Arial" pitchFamily="18" charset="0"/>
                          <a:hlinkClick r:id="rId7" action="ppaction://hlinksldjump"/>
                        </a:rPr>
                        <a:t>Ordinances - part 1</a:t>
                      </a: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2255">
                <a:tc vMerge="1">
                  <a:txBody>
                    <a:bodyPr/>
                    <a:lstStyle/>
                    <a:p>
                      <a:endParaRPr lang="en-US"/>
                    </a:p>
                  </a:txBody>
                  <a:tcPr/>
                </a:tc>
                <a:tc vMerge="1">
                  <a:txBody>
                    <a:bodyPr/>
                    <a:lstStyle/>
                    <a:p>
                      <a:endParaRPr lang="en-US"/>
                    </a:p>
                  </a:txBody>
                  <a:tcPr/>
                </a:tc>
                <a:tc>
                  <a:txBody>
                    <a:bodyPr/>
                    <a:lstStyle/>
                    <a:p>
                      <a:pPr marL="171450" indent="-171450" algn="l" fontAlgn="ctr">
                        <a:buFont typeface="Arial" panose="020B0604020202020204" pitchFamily="34" charset="0"/>
                        <a:buChar char="•"/>
                      </a:pPr>
                      <a:r>
                        <a:rPr lang="en-GB" sz="800" b="0" i="0" u="none" dirty="0" smtClean="0">
                          <a:solidFill>
                            <a:srgbClr val="000000"/>
                          </a:solidFill>
                          <a:latin typeface="Arial" pitchFamily="18" charset="0"/>
                          <a:hlinkClick r:id="rId8" action="ppaction://hlinksldjump"/>
                        </a:rPr>
                        <a:t>Ordinances - part 2</a:t>
                      </a: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9438">
                <a:tc vMerge="1">
                  <a:txBody>
                    <a:bodyPr/>
                    <a:lstStyle/>
                    <a:p>
                      <a:endParaRPr lang="en-US"/>
                    </a:p>
                  </a:txBody>
                  <a:tcPr/>
                </a:tc>
                <a:tc vMerge="1">
                  <a:txBody>
                    <a:bodyPr/>
                    <a:lstStyle/>
                    <a:p>
                      <a:pPr marL="171450" indent="-171450" algn="l" fontAlgn="ctr">
                        <a:buFont typeface="Arial" panose="020B0604020202020204" pitchFamily="34" charset="0"/>
                        <a:buChar char="•"/>
                      </a:pPr>
                      <a:endParaRPr lang="pl-PL" sz="800" b="0" i="0" u="none" strike="noStrike" dirty="0" smtClean="0">
                        <a:solidFill>
                          <a:srgbClr val="000000"/>
                        </a:solidFill>
                        <a:effectLst/>
                        <a:latin typeface="Arial" panose="020B0604020202020204" pitchFamily="34" charset="0"/>
                        <a:cs typeface="Arial" panose="020B0604020202020204" pitchFamily="34" charset="0"/>
                      </a:endParaRPr>
                    </a:p>
                  </a:txBody>
                  <a:tcPr marL="4785" marR="4785" marT="4785" marB="0" anchor="ctr">
                    <a:lnL w="12700" cap="flat" cmpd="sng" algn="ctr">
                      <a:solidFill>
                        <a:schemeClr val="bg1"/>
                      </a:solidFill>
                      <a:prstDash val="solid"/>
                      <a:round/>
                      <a:headEnd type="none" w="med" len="med"/>
                      <a:tailEnd type="none" w="med" len="med"/>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fontAlgn="ctr">
                        <a:buFont typeface="Arial" panose="020B0604020202020204" pitchFamily="34" charset="0"/>
                        <a:buChar char="•"/>
                      </a:pPr>
                      <a:r>
                        <a:rPr lang="en-GB" sz="800" b="0" i="0" u="none" dirty="0" smtClean="0">
                          <a:solidFill>
                            <a:srgbClr val="000000"/>
                          </a:solidFill>
                          <a:latin typeface="Arial" pitchFamily="18" charset="0"/>
                          <a:hlinkClick r:id="rId9" action="ppaction://hlinksldjump"/>
                        </a:rPr>
                        <a:t>International agreements, Treaties, Directives and other legislative acts of the European Union</a:t>
                      </a: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86765">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gridSpan="2">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1" i="0" u="none" dirty="0" smtClean="0">
                          <a:solidFill>
                            <a:srgbClr val="000000"/>
                          </a:solidFill>
                          <a:latin typeface="Arial" pitchFamily="18" charset="0"/>
                          <a:hlinkClick r:id="rId10" action="ppaction://hlinksldjump"/>
                        </a:rPr>
                        <a:t>List abbreviations</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4"/>
                  </a:ext>
                </a:extLst>
              </a:tr>
              <a:tr h="393383">
                <a:tc vMerge="1">
                  <a:txBody>
                    <a:bodyPr/>
                    <a:lstStyle/>
                    <a:p>
                      <a:pPr algn="ctr" fontAlgn="ctr"/>
                      <a:endParaRPr lang="pl-PL" sz="1200" b="1" i="0" u="none" strike="noStrike" dirty="0">
                        <a:solidFill>
                          <a:schemeClr val="bg1"/>
                        </a:solidFill>
                        <a:effectLst/>
                        <a:latin typeface="Arial" panose="020B0604020202020204" pitchFamily="34" charset="0"/>
                        <a:cs typeface="Arial" panose="020B0604020202020204" pitchFamily="34" charset="0"/>
                      </a:endParaRPr>
                    </a:p>
                  </a:txBody>
                  <a:tcPr marL="4785" marR="4785" marT="4785" marB="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800" b="1" i="0" u="none" dirty="0" smtClean="0">
                          <a:solidFill>
                            <a:srgbClr val="000000"/>
                          </a:solidFill>
                          <a:latin typeface="Arial" pitchFamily="18" charset="0"/>
                        </a:rPr>
                        <a:t>Definitions of selected terms </a:t>
                      </a:r>
                    </a:p>
                  </a:txBody>
                  <a:tcPr marL="4785" marR="4785" marT="4784"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rtl="0" eaLnBrk="1" fontAlgn="ctr" latinLnBrk="0" hangingPunct="1">
                        <a:buFont typeface="Arial" panose="020B0604020202020204" pitchFamily="34" charset="0"/>
                        <a:buChar char="•"/>
                      </a:pPr>
                      <a:r>
                        <a:rPr lang="en-GB" sz="800" b="0" i="0" u="none" dirty="0" smtClean="0">
                          <a:solidFill>
                            <a:srgbClr val="000000"/>
                          </a:solidFill>
                          <a:latin typeface="Arial" pitchFamily="18" charset="0"/>
                        </a:rPr>
                        <a:t> </a:t>
                      </a:r>
                      <a:r>
                        <a:rPr lang="en-GB" sz="800" b="0" i="0" u="none" dirty="0" smtClean="0">
                          <a:solidFill>
                            <a:srgbClr val="000000"/>
                          </a:solidFill>
                          <a:latin typeface="Arial" pitchFamily="18" charset="0"/>
                          <a:hlinkClick r:id="rId11" action="ppaction://hlinksldjump"/>
                        </a:rPr>
                        <a:t>A - P</a:t>
                      </a: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3383">
                <a:tc vMerge="1">
                  <a:txBody>
                    <a:bodyPr/>
                    <a:lstStyle/>
                    <a:p>
                      <a:endParaRPr lang="en-US"/>
                    </a:p>
                  </a:txBody>
                  <a:tcPr/>
                </a:tc>
                <a:tc vMerge="1">
                  <a:txBody>
                    <a:bodyPr/>
                    <a:lstStyle/>
                    <a:p>
                      <a:endParaRPr lang="en-US"/>
                    </a:p>
                  </a:txBody>
                  <a:tcPr/>
                </a:tc>
                <a:tc>
                  <a:txBody>
                    <a:bodyPr/>
                    <a:lstStyle/>
                    <a:p>
                      <a:pPr marL="171450" indent="-171450" algn="l" defTabSz="914400" rtl="0" eaLnBrk="1" fontAlgn="ctr" latinLnBrk="0" hangingPunct="1">
                        <a:buFont typeface="Arial" panose="020B0604020202020204" pitchFamily="34" charset="0"/>
                        <a:buChar char="•"/>
                      </a:pPr>
                      <a:r>
                        <a:rPr lang="en-GB" sz="800" b="0" i="0" u="none" dirty="0" smtClean="0">
                          <a:solidFill>
                            <a:srgbClr val="000000"/>
                          </a:solidFill>
                          <a:latin typeface="Arial" pitchFamily="18" charset="0"/>
                          <a:hlinkClick r:id="rId12" action="ppaction://hlinksldjump"/>
                        </a:rPr>
                        <a:t>R - Z</a:t>
                      </a:r>
                    </a:p>
                  </a:txBody>
                  <a:tcPr marL="4785" marR="4785" marT="4784"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4755"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 &gt; </a:t>
            </a:r>
            <a:r>
              <a:rPr lang="en-GB" sz="600" b="1" i="0" dirty="0" smtClean="0">
                <a:solidFill>
                  <a:srgbClr val="808080"/>
                </a:solidFill>
                <a:latin typeface="Arial" pitchFamily="18" charset="0"/>
              </a:rPr>
              <a:t>List of legislative acts </a:t>
            </a: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Laws and acts</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ext uri="{D42A27DB-BD31-4B8C-83A1-F6EECF244321}">
                <p14:modId xmlns:p14="http://schemas.microsoft.com/office/powerpoint/2010/main" val="2039911009"/>
              </p:ext>
            </p:extLst>
          </p:nvPr>
        </p:nvGraphicFramePr>
        <p:xfrm>
          <a:off x="0" y="314314"/>
          <a:ext cx="9144000" cy="5995005"/>
        </p:xfrm>
        <a:graphic>
          <a:graphicData uri="http://schemas.openxmlformats.org/drawingml/2006/table">
            <a:tbl>
              <a:tblPr firstRow="1" bandRow="1">
                <a:tableStyleId>{073A0DAA-6AF3-43AB-8588-CEC1D06C72B9}</a:tableStyleId>
              </a:tblPr>
              <a:tblGrid>
                <a:gridCol w="2051720">
                  <a:extLst>
                    <a:ext uri="{9D8B030D-6E8A-4147-A177-3AD203B41FA5}">
                      <a16:colId xmlns:a16="http://schemas.microsoft.com/office/drawing/2014/main" val="20000"/>
                    </a:ext>
                  </a:extLst>
                </a:gridCol>
                <a:gridCol w="7092280">
                  <a:extLst>
                    <a:ext uri="{9D8B030D-6E8A-4147-A177-3AD203B41FA5}">
                      <a16:colId xmlns:a16="http://schemas.microsoft.com/office/drawing/2014/main" val="20001"/>
                    </a:ext>
                  </a:extLst>
                </a:gridCol>
              </a:tblGrid>
              <a:tr h="184461">
                <a:tc>
                  <a:txBody>
                    <a:bodyPr/>
                    <a:lstStyle/>
                    <a:p>
                      <a:r>
                        <a:rPr lang="en-GB" sz="600" b="1" i="0" dirty="0" smtClean="0">
                          <a:solidFill>
                            <a:srgbClr val="FFFFFF"/>
                          </a:solidFill>
                          <a:latin typeface="Arial" pitchFamily="18" charset="0"/>
                        </a:rPr>
                        <a:t>Constitution of the Republic of Poland</a:t>
                      </a:r>
                    </a:p>
                  </a:txBody>
                  <a:tcPr marL="91443" marR="91443" marT="45716" marB="45716">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FFFFFF"/>
                          </a:solidFill>
                          <a:latin typeface="Arial" pitchFamily="18" charset="0"/>
                        </a:rPr>
                        <a:t>Constitution of the Republic of Poland of 2 April 1997 (Journal of Laws No. 78, Item 483, as amended) </a:t>
                      </a:r>
                    </a:p>
                  </a:txBody>
                  <a:tcPr marL="91443" marR="91443" marT="45716" marB="45716">
                    <a:solidFill>
                      <a:schemeClr val="bg1">
                        <a:lumMod val="85000"/>
                      </a:schemeClr>
                    </a:solidFill>
                  </a:tcPr>
                </a:tc>
                <a:extLst>
                  <a:ext uri="{0D108BD9-81ED-4DB2-BD59-A6C34878D82A}">
                    <a16:rowId xmlns:a16="http://schemas.microsoft.com/office/drawing/2014/main" val="10000"/>
                  </a:ext>
                </a:extLst>
              </a:tr>
              <a:tr h="184461">
                <a:tc>
                  <a:txBody>
                    <a:bodyPr/>
                    <a:lstStyle/>
                    <a:p>
                      <a:r>
                        <a:rPr lang="en-GB" sz="600" b="1" i="0" dirty="0" smtClean="0">
                          <a:solidFill>
                            <a:srgbClr val="000000"/>
                          </a:solidFill>
                          <a:latin typeface="Arial" pitchFamily="18" charset="0"/>
                        </a:rPr>
                        <a:t>GML</a:t>
                      </a:r>
                    </a:p>
                  </a:txBody>
                  <a:tcPr marL="91443" marR="91443" marT="45716" marB="45716"/>
                </a:tc>
                <a:tc>
                  <a:txBody>
                    <a:bodyPr/>
                    <a:lstStyle/>
                    <a:p>
                      <a:r>
                        <a:rPr lang="en-GB" sz="600" b="0" i="0" dirty="0" smtClean="0">
                          <a:solidFill>
                            <a:srgbClr val="000000"/>
                          </a:solidFill>
                          <a:latin typeface="Arial" pitchFamily="18" charset="0"/>
                        </a:rPr>
                        <a:t>Geological and Mining Law of 9 June 2011 (i.e. 2015 Journal of Laws Item 196)</a:t>
                      </a:r>
                    </a:p>
                  </a:txBody>
                  <a:tcPr marL="91443" marR="91443" marT="45716" marB="45716"/>
                </a:tc>
                <a:extLst>
                  <a:ext uri="{0D108BD9-81ED-4DB2-BD59-A6C34878D82A}">
                    <a16:rowId xmlns:a16="http://schemas.microsoft.com/office/drawing/2014/main" val="10001"/>
                  </a:ext>
                </a:extLst>
              </a:tr>
              <a:tr h="184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2014 GML</a:t>
                      </a:r>
                    </a:p>
                  </a:txBody>
                  <a:tcPr marL="91443" marR="91443"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GML text before the changes that took effect on 1 January 2015 </a:t>
                      </a:r>
                    </a:p>
                  </a:txBody>
                  <a:tcPr marL="91443" marR="91443" marT="45716" marB="45716"/>
                </a:tc>
                <a:extLst>
                  <a:ext uri="{0D108BD9-81ED-4DB2-BD59-A6C34878D82A}">
                    <a16:rowId xmlns:a16="http://schemas.microsoft.com/office/drawing/2014/main" val="10002"/>
                  </a:ext>
                </a:extLst>
              </a:tr>
              <a:tr h="184461">
                <a:tc>
                  <a:txBody>
                    <a:bodyPr/>
                    <a:lstStyle/>
                    <a:p>
                      <a:r>
                        <a:rPr lang="en-GB" sz="600" b="1" i="0" dirty="0" smtClean="0">
                          <a:solidFill>
                            <a:srgbClr val="000000"/>
                          </a:solidFill>
                          <a:latin typeface="Arial" pitchFamily="18" charset="0"/>
                        </a:rPr>
                        <a:t>Act on Amendment</a:t>
                      </a:r>
                    </a:p>
                  </a:txBody>
                  <a:tcPr marL="91443" marR="91443" marT="45716" marB="45716"/>
                </a:tc>
                <a:tc>
                  <a:txBody>
                    <a:bodyPr/>
                    <a:lstStyle/>
                    <a:p>
                      <a:r>
                        <a:rPr lang="en-GB" sz="600" b="0" i="0" dirty="0" smtClean="0">
                          <a:latin typeface="Arial" panose="020B0604020202020204" pitchFamily="34" charset="0"/>
                          <a:cs typeface="Arial" panose="020B0604020202020204" pitchFamily="34" charset="0"/>
                        </a:rPr>
                        <a:t>The Act of 11 July 2014 on the amendment of Geological and Mining Law and certain other acts (2014 Journal of Laws Item 1133)</a:t>
                      </a:r>
                    </a:p>
                  </a:txBody>
                  <a:tcPr marL="91443" marR="91443" marT="45716" marB="45716"/>
                </a:tc>
                <a:extLst>
                  <a:ext uri="{0D108BD9-81ED-4DB2-BD59-A6C34878D82A}">
                    <a16:rowId xmlns:a16="http://schemas.microsoft.com/office/drawing/2014/main" val="10003"/>
                  </a:ext>
                </a:extLst>
              </a:tr>
              <a:tr h="184461">
                <a:tc>
                  <a:txBody>
                    <a:bodyPr/>
                    <a:lstStyle/>
                    <a:p>
                      <a:r>
                        <a:rPr lang="en-GB" sz="600" b="1" i="0" dirty="0" smtClean="0">
                          <a:solidFill>
                            <a:srgbClr val="000000"/>
                          </a:solidFill>
                          <a:latin typeface="Arial" pitchFamily="18" charset="0"/>
                        </a:rPr>
                        <a:t>Planning Act</a:t>
                      </a:r>
                    </a:p>
                  </a:txBody>
                  <a:tcPr marL="91443" marR="91443" marT="45716" marB="45716"/>
                </a:tc>
                <a:tc>
                  <a:txBody>
                    <a:bodyPr/>
                    <a:lstStyle/>
                    <a:p>
                      <a:r>
                        <a:rPr lang="en-GB" sz="600" b="0" i="0" dirty="0" smtClean="0">
                          <a:solidFill>
                            <a:srgbClr val="000000"/>
                          </a:solidFill>
                          <a:latin typeface="Arial" panose="020B0604020202020204" pitchFamily="34" charset="0"/>
                          <a:cs typeface="Arial" panose="020B0604020202020204" pitchFamily="34" charset="0"/>
                        </a:rPr>
                        <a:t>Act on Planning and Spatial Management of 27 March 2004 (i.e. 2015 Journal of Laws Item 199) </a:t>
                      </a:r>
                    </a:p>
                  </a:txBody>
                  <a:tcPr marL="91443" marR="91443" marT="45716" marB="45716"/>
                </a:tc>
                <a:extLst>
                  <a:ext uri="{0D108BD9-81ED-4DB2-BD59-A6C34878D82A}">
                    <a16:rowId xmlns:a16="http://schemas.microsoft.com/office/drawing/2014/main" val="10004"/>
                  </a:ext>
                </a:extLst>
              </a:tr>
              <a:tr h="276699">
                <a:tc>
                  <a:txBody>
                    <a:bodyPr/>
                    <a:lstStyle/>
                    <a:p>
                      <a:r>
                        <a:rPr lang="en-GB" sz="600" b="1" i="0" dirty="0" smtClean="0">
                          <a:solidFill>
                            <a:srgbClr val="000000"/>
                          </a:solidFill>
                          <a:latin typeface="Arial" pitchFamily="18" charset="0"/>
                        </a:rPr>
                        <a:t>Act on Chemicals and Mixtures of Chemicals</a:t>
                      </a:r>
                    </a:p>
                  </a:txBody>
                  <a:tcPr marL="91443" marR="91443" marT="45716" marB="45716"/>
                </a:tc>
                <a:tc>
                  <a:txBody>
                    <a:bodyPr/>
                    <a:lstStyle/>
                    <a:p>
                      <a:r>
                        <a:rPr lang="en-GB" sz="600" b="0" i="0" dirty="0" smtClean="0">
                          <a:latin typeface="Arial" panose="020B0604020202020204" pitchFamily="34" charset="0"/>
                          <a:cs typeface="Arial" panose="020B0604020202020204" pitchFamily="34" charset="0"/>
                        </a:rPr>
                        <a:t>Act on Chemicals and Mixtures of Chemicals of 25 February 2011 (Journal of Laws No. 63, Item 322, as amended) </a:t>
                      </a:r>
                    </a:p>
                  </a:txBody>
                  <a:tcPr marL="91443" marR="91443" marT="45716" marB="45716"/>
                </a:tc>
                <a:extLst>
                  <a:ext uri="{0D108BD9-81ED-4DB2-BD59-A6C34878D82A}">
                    <a16:rowId xmlns:a16="http://schemas.microsoft.com/office/drawing/2014/main" val="10005"/>
                  </a:ext>
                </a:extLst>
              </a:tr>
              <a:tr h="184461">
                <a:tc>
                  <a:txBody>
                    <a:bodyPr/>
                    <a:lstStyle/>
                    <a:p>
                      <a:r>
                        <a:rPr lang="en-GB" sz="600" b="1" i="0" dirty="0" smtClean="0">
                          <a:solidFill>
                            <a:srgbClr val="000000"/>
                          </a:solidFill>
                          <a:latin typeface="Arial" pitchFamily="18" charset="0"/>
                        </a:rPr>
                        <a:t>CAP</a:t>
                      </a:r>
                    </a:p>
                  </a:txBody>
                  <a:tcPr marL="91443" marR="91443" marT="45716" marB="45716"/>
                </a:tc>
                <a:tc>
                  <a:txBody>
                    <a:bodyPr/>
                    <a:lstStyle/>
                    <a:p>
                      <a:r>
                        <a:rPr lang="en-GB" sz="600" b="0" i="0" dirty="0" smtClean="0">
                          <a:solidFill>
                            <a:srgbClr val="000000"/>
                          </a:solidFill>
                          <a:latin typeface="Arial" panose="020B0604020202020204" pitchFamily="34" charset="0"/>
                          <a:cs typeface="Arial" panose="020B0604020202020204" pitchFamily="34" charset="0"/>
                        </a:rPr>
                        <a:t>the Act of 14 June 1960 - Code of Administrative Proceedings (i.e. 2013 Journal of Laws Item 267, as amended) </a:t>
                      </a:r>
                      <a:r>
                        <a:rPr lang="en-GB" sz="600" b="0" i="0" dirty="0" smtClean="0">
                          <a:latin typeface="Arial" panose="020B0604020202020204" pitchFamily="34" charset="0"/>
                          <a:cs typeface="Arial" panose="020B0604020202020204" pitchFamily="34" charset="0"/>
                        </a:rPr>
                        <a:t> </a:t>
                      </a:r>
                    </a:p>
                  </a:txBody>
                  <a:tcPr marL="91443" marR="91443" marT="45716" marB="45716"/>
                </a:tc>
                <a:extLst>
                  <a:ext uri="{0D108BD9-81ED-4DB2-BD59-A6C34878D82A}">
                    <a16:rowId xmlns:a16="http://schemas.microsoft.com/office/drawing/2014/main" val="10006"/>
                  </a:ext>
                </a:extLst>
              </a:tr>
              <a:tr h="184461">
                <a:tc>
                  <a:txBody>
                    <a:bodyPr/>
                    <a:lstStyle/>
                    <a:p>
                      <a:r>
                        <a:rPr lang="en-GB" sz="600" b="1" i="0" dirty="0" err="1" smtClean="0">
                          <a:solidFill>
                            <a:srgbClr val="000000"/>
                          </a:solidFill>
                          <a:latin typeface="Arial" pitchFamily="18" charset="0"/>
                        </a:rPr>
                        <a:t>FEA</a:t>
                      </a:r>
                      <a:r>
                        <a:rPr lang="en-GB" sz="600" b="1" i="0" dirty="0" smtClean="0">
                          <a:solidFill>
                            <a:srgbClr val="000000"/>
                          </a:solidFill>
                          <a:latin typeface="Arial" pitchFamily="18" charset="0"/>
                        </a:rPr>
                        <a:t> Act </a:t>
                      </a:r>
                    </a:p>
                  </a:txBody>
                  <a:tcPr marL="91443" marR="91443" marT="45716" marB="45716"/>
                </a:tc>
                <a:tc>
                  <a:txBody>
                    <a:bodyPr/>
                    <a:lstStyle/>
                    <a:p>
                      <a:r>
                        <a:rPr lang="en-GB" sz="600" b="0" i="0" dirty="0" smtClean="0">
                          <a:solidFill>
                            <a:srgbClr val="000000"/>
                          </a:solidFill>
                          <a:latin typeface="Arial" panose="020B0604020202020204" pitchFamily="34" charset="0"/>
                          <a:cs typeface="Arial" panose="020B0604020202020204" pitchFamily="34" charset="0"/>
                        </a:rPr>
                        <a:t>Act on Freedom of Economic Activity of 2 July 2004 (i.e. 2013 Journal of Laws Item 672, as amended)</a:t>
                      </a:r>
                      <a:r>
                        <a:rPr lang="en-GB" sz="600" b="0" i="0" dirty="0" smtClean="0">
                          <a:latin typeface="Arial" panose="020B0604020202020204" pitchFamily="34" charset="0"/>
                          <a:cs typeface="Arial" panose="020B0604020202020204" pitchFamily="34" charset="0"/>
                        </a:rPr>
                        <a:t> </a:t>
                      </a:r>
                    </a:p>
                  </a:txBody>
                  <a:tcPr marL="91443" marR="91443" marT="45716" marB="45716"/>
                </a:tc>
                <a:extLst>
                  <a:ext uri="{0D108BD9-81ED-4DB2-BD59-A6C34878D82A}">
                    <a16:rowId xmlns:a16="http://schemas.microsoft.com/office/drawing/2014/main" val="10007"/>
                  </a:ext>
                </a:extLst>
              </a:tr>
              <a:tr h="184461">
                <a:tc>
                  <a:txBody>
                    <a:bodyPr/>
                    <a:lstStyle/>
                    <a:p>
                      <a:r>
                        <a:rPr lang="en-GB" sz="600" b="1" i="0" dirty="0" smtClean="0">
                          <a:solidFill>
                            <a:srgbClr val="000000"/>
                          </a:solidFill>
                          <a:latin typeface="Arial" pitchFamily="18" charset="0"/>
                        </a:rPr>
                        <a:t>Construction Law</a:t>
                      </a:r>
                    </a:p>
                  </a:txBody>
                  <a:tcPr marL="91443" marR="91443" marT="45716" marB="45716"/>
                </a:tc>
                <a:tc>
                  <a:txBody>
                    <a:bodyPr/>
                    <a:lstStyle/>
                    <a:p>
                      <a:r>
                        <a:rPr lang="en-GB" sz="600" b="0" i="0" dirty="0" smtClean="0">
                          <a:solidFill>
                            <a:srgbClr val="000000"/>
                          </a:solidFill>
                          <a:latin typeface="Arial" panose="020B0604020202020204" pitchFamily="34" charset="0"/>
                          <a:cs typeface="Arial" panose="020B0604020202020204" pitchFamily="34" charset="0"/>
                        </a:rPr>
                        <a:t>Construction Law of 7 July 1994 (i.e. 2013 Journal of Laws Item 1409, as amended) </a:t>
                      </a:r>
                    </a:p>
                  </a:txBody>
                  <a:tcPr marL="91443" marR="91443" marT="45716" marB="45716"/>
                </a:tc>
                <a:extLst>
                  <a:ext uri="{0D108BD9-81ED-4DB2-BD59-A6C34878D82A}">
                    <a16:rowId xmlns:a16="http://schemas.microsoft.com/office/drawing/2014/main" val="10008"/>
                  </a:ext>
                </a:extLst>
              </a:tr>
              <a:tr h="184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Geodesic and Cartographic Law</a:t>
                      </a:r>
                    </a:p>
                  </a:txBody>
                  <a:tcPr marL="91443" marR="91443" marT="45716" marB="45716"/>
                </a:tc>
                <a:tc>
                  <a:txBody>
                    <a:bodyPr/>
                    <a:lstStyle/>
                    <a:p>
                      <a:r>
                        <a:rPr lang="en-GB" sz="600" b="0" i="0" dirty="0" smtClean="0">
                          <a:solidFill>
                            <a:srgbClr val="000000"/>
                          </a:solidFill>
                          <a:latin typeface="Arial" panose="020B0604020202020204" pitchFamily="34" charset="0"/>
                          <a:cs typeface="Arial" panose="020B0604020202020204" pitchFamily="34" charset="0"/>
                        </a:rPr>
                        <a:t>Geodesic and Cartographic Law of 17 May 1989 (i.e. 2010 Journal of Laws No. 193, Item 1287, as amended) </a:t>
                      </a:r>
                    </a:p>
                  </a:txBody>
                  <a:tcPr marL="91443" marR="91443" marT="45716" marB="45716"/>
                </a:tc>
                <a:extLst>
                  <a:ext uri="{0D108BD9-81ED-4DB2-BD59-A6C34878D82A}">
                    <a16:rowId xmlns:a16="http://schemas.microsoft.com/office/drawing/2014/main" val="10009"/>
                  </a:ext>
                </a:extLst>
              </a:tr>
              <a:tr h="276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EIA Act</a:t>
                      </a:r>
                    </a:p>
                  </a:txBody>
                  <a:tcPr marL="91443" marR="91443" marT="45716" marB="45716"/>
                </a:tc>
                <a:tc>
                  <a:txBody>
                    <a:bodyPr/>
                    <a:lstStyle/>
                    <a:p>
                      <a:r>
                        <a:rPr lang="en-GB" sz="600" b="0" i="0" dirty="0" smtClean="0">
                          <a:latin typeface="Arial" panose="020B0604020202020204" pitchFamily="34" charset="0"/>
                          <a:cs typeface="Arial" panose="020B0604020202020204" pitchFamily="34" charset="0"/>
                        </a:rPr>
                        <a:t>The Act of 3 October 2008 on the access to information about the environment and to environmental information, public participation in environmental protection and environmental impact assessments (i.e. 2013 Journal of Laws Item 1235, as amended) </a:t>
                      </a:r>
                    </a:p>
                  </a:txBody>
                  <a:tcPr marL="91443" marR="91443" marT="45716" marB="45716"/>
                </a:tc>
                <a:extLst>
                  <a:ext uri="{0D108BD9-81ED-4DB2-BD59-A6C34878D82A}">
                    <a16:rowId xmlns:a16="http://schemas.microsoft.com/office/drawing/2014/main" val="10010"/>
                  </a:ext>
                </a:extLst>
              </a:tr>
              <a:tr h="184461">
                <a:tc>
                  <a:txBody>
                    <a:bodyPr/>
                    <a:lstStyle/>
                    <a:p>
                      <a:r>
                        <a:rPr lang="en-GB" sz="600" b="1" i="0" dirty="0" smtClean="0">
                          <a:solidFill>
                            <a:srgbClr val="000000"/>
                          </a:solidFill>
                          <a:latin typeface="Arial" pitchFamily="18" charset="0"/>
                        </a:rPr>
                        <a:t>EPL</a:t>
                      </a:r>
                    </a:p>
                  </a:txBody>
                  <a:tcPr marL="91443" marR="91443" marT="45716" marB="45716"/>
                </a:tc>
                <a:tc>
                  <a:txBody>
                    <a:bodyPr/>
                    <a:lstStyle/>
                    <a:p>
                      <a:r>
                        <a:rPr lang="en-GB" sz="600" b="0" i="0" dirty="0" smtClean="0">
                          <a:solidFill>
                            <a:srgbClr val="000000"/>
                          </a:solidFill>
                          <a:latin typeface="Arial" pitchFamily="18" charset="0"/>
                        </a:rPr>
                        <a:t>Environmental Protection Law of 27 April 2001 (i.e. 2013 Journal of Laws Item 1232, as amended) </a:t>
                      </a:r>
                    </a:p>
                  </a:txBody>
                  <a:tcPr marL="91443" marR="91443" marT="45716" marB="45716"/>
                </a:tc>
                <a:extLst>
                  <a:ext uri="{0D108BD9-81ED-4DB2-BD59-A6C34878D82A}">
                    <a16:rowId xmlns:a16="http://schemas.microsoft.com/office/drawing/2014/main" val="10011"/>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Waste Act</a:t>
                      </a:r>
                    </a:p>
                  </a:txBody>
                  <a:tcPr marL="91443" marR="91443" marT="45716" marB="45716"/>
                </a:tc>
                <a:tc>
                  <a:txBody>
                    <a:bodyPr/>
                    <a:lstStyle/>
                    <a:p>
                      <a:r>
                        <a:rPr lang="en-GB" sz="600" b="0" i="0" dirty="0" smtClean="0">
                          <a:solidFill>
                            <a:srgbClr val="000000"/>
                          </a:solidFill>
                          <a:latin typeface="Arial" pitchFamily="18" charset="0"/>
                        </a:rPr>
                        <a:t>Act on Wastes of 14 December 2012 (2013 Journal of Laws Item 21, as amended)</a:t>
                      </a:r>
                    </a:p>
                  </a:txBody>
                  <a:tcPr marL="91443" marR="91443" marT="45716" marB="45716"/>
                </a:tc>
                <a:extLst>
                  <a:ext uri="{0D108BD9-81ED-4DB2-BD59-A6C34878D82A}">
                    <a16:rowId xmlns:a16="http://schemas.microsoft.com/office/drawing/2014/main" val="10012"/>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Extractive Waste Act</a:t>
                      </a:r>
                    </a:p>
                  </a:txBody>
                  <a:tcPr marL="91443" marR="91443" marT="45716" marB="45716"/>
                </a:tc>
                <a:tc>
                  <a:txBody>
                    <a:bodyPr/>
                    <a:lstStyle/>
                    <a:p>
                      <a:r>
                        <a:rPr lang="en-GB" sz="600" b="0" i="0" dirty="0" smtClean="0">
                          <a:solidFill>
                            <a:srgbClr val="000000"/>
                          </a:solidFill>
                          <a:latin typeface="Arial" pitchFamily="18" charset="0"/>
                        </a:rPr>
                        <a:t>Act on Extractive Wastes of 10 July 2008 (i.e. 2013 Journal of Laws Item 1136, as amended) </a:t>
                      </a:r>
                    </a:p>
                  </a:txBody>
                  <a:tcPr marL="91443" marR="91443" marT="45716" marB="45716"/>
                </a:tc>
                <a:extLst>
                  <a:ext uri="{0D108BD9-81ED-4DB2-BD59-A6C34878D82A}">
                    <a16:rowId xmlns:a16="http://schemas.microsoft.com/office/drawing/2014/main" val="10013"/>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Damage Act</a:t>
                      </a:r>
                    </a:p>
                  </a:txBody>
                  <a:tcPr marL="91443" marR="91443" marT="45716" marB="45716"/>
                </a:tc>
                <a:tc>
                  <a:txBody>
                    <a:bodyPr/>
                    <a:lstStyle/>
                    <a:p>
                      <a:pPr lvl="0"/>
                      <a:r>
                        <a:rPr lang="en-GB" sz="600" b="0" i="0" dirty="0" smtClean="0">
                          <a:solidFill>
                            <a:srgbClr val="000000"/>
                          </a:solidFill>
                          <a:latin typeface="Arial" pitchFamily="18" charset="0"/>
                        </a:rPr>
                        <a:t>Act on prevention and remediation of environmental damage of 13 April 2007 (i.e. 2014 Journal of Laws Item 210, as amended)</a:t>
                      </a:r>
                    </a:p>
                  </a:txBody>
                  <a:tcPr marL="91443" marR="91443" marT="45716" marB="45716"/>
                </a:tc>
                <a:extLst>
                  <a:ext uri="{0D108BD9-81ED-4DB2-BD59-A6C34878D82A}">
                    <a16:rowId xmlns:a16="http://schemas.microsoft.com/office/drawing/2014/main" val="10014"/>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Water Law</a:t>
                      </a:r>
                    </a:p>
                  </a:txBody>
                  <a:tcPr marL="91443" marR="91443"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Water Law of 18 July 2001 (i.e. 2012 Journal of Laws Item 145, as amended) </a:t>
                      </a:r>
                    </a:p>
                  </a:txBody>
                  <a:tcPr marL="91443" marR="91443" marT="45716" marB="45716"/>
                </a:tc>
                <a:extLst>
                  <a:ext uri="{0D108BD9-81ED-4DB2-BD59-A6C34878D82A}">
                    <a16:rowId xmlns:a16="http://schemas.microsoft.com/office/drawing/2014/main" val="10015"/>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Act on Collective Water Supply</a:t>
                      </a:r>
                    </a:p>
                  </a:txBody>
                  <a:tcPr marL="91443" marR="91443" marT="45716" marB="45716"/>
                </a:tc>
                <a:tc>
                  <a:txBody>
                    <a:bodyPr/>
                    <a:lstStyle/>
                    <a:p>
                      <a:r>
                        <a:rPr lang="en-GB" sz="600" b="0" i="0" dirty="0" smtClean="0">
                          <a:solidFill>
                            <a:srgbClr val="000000"/>
                          </a:solidFill>
                          <a:latin typeface="Arial" pitchFamily="18" charset="0"/>
                        </a:rPr>
                        <a:t>Act on Collective Water Supply and Collective Wastewater Disposal of 7 June 2001 (i.e. 2015 Journal of Laws Item 139) </a:t>
                      </a:r>
                    </a:p>
                  </a:txBody>
                  <a:tcPr marL="91443" marR="91443" marT="45716" marB="45716"/>
                </a:tc>
                <a:extLst>
                  <a:ext uri="{0D108BD9-81ED-4DB2-BD59-A6C34878D82A}">
                    <a16:rowId xmlns:a16="http://schemas.microsoft.com/office/drawing/2014/main" val="10016"/>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Nature Conservation Act</a:t>
                      </a:r>
                    </a:p>
                  </a:txBody>
                  <a:tcPr marL="91443" marR="91443" marT="45716" marB="45716"/>
                </a:tc>
                <a:tc>
                  <a:txBody>
                    <a:bodyPr/>
                    <a:lstStyle/>
                    <a:p>
                      <a:r>
                        <a:rPr lang="en-GB" sz="600" b="0" i="0" dirty="0" smtClean="0">
                          <a:solidFill>
                            <a:srgbClr val="000000"/>
                          </a:solidFill>
                          <a:latin typeface="Arial" pitchFamily="18" charset="0"/>
                        </a:rPr>
                        <a:t>Nature Conservation Act of 16 April 2004 (i.e. 2013 Journal of Laws Item 627, as amended) </a:t>
                      </a:r>
                    </a:p>
                  </a:txBody>
                  <a:tcPr marL="91443" marR="91443" marT="45716" marB="45716"/>
                </a:tc>
                <a:extLst>
                  <a:ext uri="{0D108BD9-81ED-4DB2-BD59-A6C34878D82A}">
                    <a16:rowId xmlns:a16="http://schemas.microsoft.com/office/drawing/2014/main" val="10017"/>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Inland Fisheries Act</a:t>
                      </a:r>
                    </a:p>
                  </a:txBody>
                  <a:tcPr marL="91443" marR="91443" marT="45716" marB="45716"/>
                </a:tc>
                <a:tc>
                  <a:txBody>
                    <a:bodyPr/>
                    <a:lstStyle/>
                    <a:p>
                      <a:r>
                        <a:rPr lang="en-GB" sz="600" b="0" i="0" dirty="0" smtClean="0">
                          <a:solidFill>
                            <a:srgbClr val="000000"/>
                          </a:solidFill>
                          <a:latin typeface="Arial" pitchFamily="18" charset="0"/>
                        </a:rPr>
                        <a:t>Act on Inland Fisheries of 18 April 1985 (i.e. 2009 Journal of Laws No. 189, Item 1471, as amended) </a:t>
                      </a:r>
                    </a:p>
                  </a:txBody>
                  <a:tcPr marL="91443" marR="91443" marT="45716" marB="45716"/>
                </a:tc>
                <a:extLst>
                  <a:ext uri="{0D108BD9-81ED-4DB2-BD59-A6C34878D82A}">
                    <a16:rowId xmlns:a16="http://schemas.microsoft.com/office/drawing/2014/main" val="10018"/>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Property Management Act</a:t>
                      </a:r>
                    </a:p>
                  </a:txBody>
                  <a:tcPr marL="91443" marR="91443" marT="45716" marB="45716"/>
                </a:tc>
                <a:tc>
                  <a:txBody>
                    <a:bodyPr/>
                    <a:lstStyle/>
                    <a:p>
                      <a:r>
                        <a:rPr lang="en-GB" sz="600" b="0" i="0" dirty="0" smtClean="0">
                          <a:solidFill>
                            <a:srgbClr val="000000"/>
                          </a:solidFill>
                          <a:latin typeface="Arial" pitchFamily="18" charset="0"/>
                        </a:rPr>
                        <a:t>Real Property Management Act of 21 August 1997 (i.e. 2014 Journal of Laws Item 518, as amended) </a:t>
                      </a:r>
                    </a:p>
                  </a:txBody>
                  <a:tcPr marL="91443" marR="91443" marT="45716" marB="45716"/>
                </a:tc>
                <a:extLst>
                  <a:ext uri="{0D108BD9-81ED-4DB2-BD59-A6C34878D82A}">
                    <a16:rowId xmlns:a16="http://schemas.microsoft.com/office/drawing/2014/main" val="10019"/>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Stamp Duty Act</a:t>
                      </a:r>
                    </a:p>
                  </a:txBody>
                  <a:tcPr marL="91443" marR="91443" marT="45716" marB="45716"/>
                </a:tc>
                <a:tc>
                  <a:txBody>
                    <a:bodyPr/>
                    <a:lstStyle/>
                    <a:p>
                      <a:r>
                        <a:rPr lang="en-GB" sz="600" b="0" i="0" dirty="0" smtClean="0">
                          <a:solidFill>
                            <a:srgbClr val="000000"/>
                          </a:solidFill>
                          <a:latin typeface="Arial" pitchFamily="18" charset="0"/>
                        </a:rPr>
                        <a:t>Stamp Duty Act of 16 November 2006 (i.e. 2014 Journal of Laws Item 1628) </a:t>
                      </a:r>
                    </a:p>
                  </a:txBody>
                  <a:tcPr marL="91443" marR="91443" marT="45716" marB="45716"/>
                </a:tc>
                <a:extLst>
                  <a:ext uri="{0D108BD9-81ED-4DB2-BD59-A6C34878D82A}">
                    <a16:rowId xmlns:a16="http://schemas.microsoft.com/office/drawing/2014/main" val="10020"/>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Land Conservation Act</a:t>
                      </a:r>
                    </a:p>
                  </a:txBody>
                  <a:tcPr marL="91443" marR="91443" marT="45716" marB="45716"/>
                </a:tc>
                <a:tc>
                  <a:txBody>
                    <a:bodyPr/>
                    <a:lstStyle/>
                    <a:p>
                      <a:r>
                        <a:rPr lang="en-GB" sz="600" b="0" i="0" dirty="0" smtClean="0">
                          <a:solidFill>
                            <a:srgbClr val="000000"/>
                          </a:solidFill>
                          <a:latin typeface="Arial" pitchFamily="18" charset="0"/>
                        </a:rPr>
                        <a:t>Act on Farmland and Timberland Conservation of 3 February 1995(i.e. 2013 Journal of Laws Item 1205, as amended) </a:t>
                      </a:r>
                      <a:r>
                        <a:rPr lang="en-GB" sz="600" b="0" i="0" dirty="0" smtClean="0"/>
                        <a:t> </a:t>
                      </a:r>
                    </a:p>
                  </a:txBody>
                  <a:tcPr marL="91443" marR="91443" marT="45716" marB="45716"/>
                </a:tc>
                <a:extLst>
                  <a:ext uri="{0D108BD9-81ED-4DB2-BD59-A6C34878D82A}">
                    <a16:rowId xmlns:a16="http://schemas.microsoft.com/office/drawing/2014/main" val="10021"/>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Act on Forests</a:t>
                      </a:r>
                    </a:p>
                  </a:txBody>
                  <a:tcPr marL="91443" marR="91443" marT="45716" marB="45716"/>
                </a:tc>
                <a:tc>
                  <a:txBody>
                    <a:bodyPr/>
                    <a:lstStyle/>
                    <a:p>
                      <a:r>
                        <a:rPr lang="en-GB" sz="600" b="0" i="0" dirty="0" smtClean="0">
                          <a:solidFill>
                            <a:srgbClr val="000000"/>
                          </a:solidFill>
                          <a:latin typeface="Arial" pitchFamily="18" charset="0"/>
                        </a:rPr>
                        <a:t>Act on Forests of 28 September 1991 (i.e. 2014 Journal of Laws Item  1153)</a:t>
                      </a:r>
                    </a:p>
                  </a:txBody>
                  <a:tcPr marL="91443" marR="91443" marT="45716" marB="45716"/>
                </a:tc>
                <a:extLst>
                  <a:ext uri="{0D108BD9-81ED-4DB2-BD59-A6C34878D82A}">
                    <a16:rowId xmlns:a16="http://schemas.microsoft.com/office/drawing/2014/main" val="10022"/>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Act on Roads</a:t>
                      </a:r>
                    </a:p>
                  </a:txBody>
                  <a:tcPr marL="91443" marR="91443" marT="45716" marB="45716"/>
                </a:tc>
                <a:tc>
                  <a:txBody>
                    <a:bodyPr/>
                    <a:lstStyle/>
                    <a:p>
                      <a:r>
                        <a:rPr lang="en-GB" sz="600" b="0" i="0" dirty="0" smtClean="0">
                          <a:solidFill>
                            <a:srgbClr val="000000"/>
                          </a:solidFill>
                          <a:latin typeface="Arial" pitchFamily="18" charset="0"/>
                        </a:rPr>
                        <a:t>Act on Public Roads of 21 March 1985 (i.e. 2015 Journal of Laws Item 460) </a:t>
                      </a:r>
                    </a:p>
                  </a:txBody>
                  <a:tcPr marL="91443" marR="91443" marT="45716" marB="45716"/>
                </a:tc>
                <a:extLst>
                  <a:ext uri="{0D108BD9-81ED-4DB2-BD59-A6C34878D82A}">
                    <a16:rowId xmlns:a16="http://schemas.microsoft.com/office/drawing/2014/main" val="10023"/>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NFB Act</a:t>
                      </a:r>
                    </a:p>
                  </a:txBody>
                  <a:tcPr marL="91443" marR="91443" marT="45716" marB="45716"/>
                </a:tc>
                <a:tc>
                  <a:txBody>
                    <a:bodyPr/>
                    <a:lstStyle/>
                    <a:p>
                      <a:r>
                        <a:rPr lang="en-GB" sz="600" b="0" i="0" dirty="0" smtClean="0">
                          <a:solidFill>
                            <a:srgbClr val="000000"/>
                          </a:solidFill>
                          <a:latin typeface="Arial" pitchFamily="18" charset="0"/>
                        </a:rPr>
                        <a:t>Act on National Fire Brigades of 24 August 1991 (i.e. 2013 Journal of Laws Item 1340, as amended) </a:t>
                      </a:r>
                    </a:p>
                  </a:txBody>
                  <a:tcPr marL="91443" marR="91443" marT="45716" marB="45716"/>
                </a:tc>
                <a:extLst>
                  <a:ext uri="{0D108BD9-81ED-4DB2-BD59-A6C34878D82A}">
                    <a16:rowId xmlns:a16="http://schemas.microsoft.com/office/drawing/2014/main" val="10024"/>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NSI Act</a:t>
                      </a:r>
                    </a:p>
                  </a:txBody>
                  <a:tcPr marL="91443" marR="91443" marT="45716" marB="45716"/>
                </a:tc>
                <a:tc>
                  <a:txBody>
                    <a:bodyPr/>
                    <a:lstStyle/>
                    <a:p>
                      <a:r>
                        <a:rPr lang="en-GB" sz="600" b="0" i="0" dirty="0" smtClean="0">
                          <a:latin typeface="Arial" panose="020B0604020202020204" pitchFamily="34" charset="0"/>
                          <a:cs typeface="Arial" panose="020B0604020202020204" pitchFamily="34" charset="0"/>
                        </a:rPr>
                        <a:t>Act on National Sanitary Inspection of 14 March 1985 (i.e. 2011 Journal of Laws Item 212 , as amended) </a:t>
                      </a:r>
                    </a:p>
                  </a:txBody>
                  <a:tcPr marL="91443" marR="91443" marT="45716" marB="45716"/>
                </a:tc>
                <a:extLst>
                  <a:ext uri="{0D108BD9-81ED-4DB2-BD59-A6C34878D82A}">
                    <a16:rowId xmlns:a16="http://schemas.microsoft.com/office/drawing/2014/main" val="10025"/>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Energy Law</a:t>
                      </a:r>
                    </a:p>
                  </a:txBody>
                  <a:tcPr marL="91443" marR="91443" marT="45716" marB="45716"/>
                </a:tc>
                <a:tc>
                  <a:txBody>
                    <a:bodyPr/>
                    <a:lstStyle/>
                    <a:p>
                      <a:r>
                        <a:rPr lang="en-GB" sz="600" b="0" i="0" dirty="0" smtClean="0">
                          <a:solidFill>
                            <a:srgbClr val="000000"/>
                          </a:solidFill>
                          <a:latin typeface="Arial" pitchFamily="18" charset="0"/>
                        </a:rPr>
                        <a:t>Energy Law of 10 April 1997 (i.e. 2012 Journal of Laws Item 1059, as amended)</a:t>
                      </a:r>
                    </a:p>
                  </a:txBody>
                  <a:tcPr marL="91443" marR="91443" marT="45716" marB="45716"/>
                </a:tc>
                <a:extLst>
                  <a:ext uri="{0D108BD9-81ED-4DB2-BD59-A6C34878D82A}">
                    <a16:rowId xmlns:a16="http://schemas.microsoft.com/office/drawing/2014/main" val="10026"/>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Act on Maritime Areas</a:t>
                      </a:r>
                    </a:p>
                  </a:txBody>
                  <a:tcPr marL="91443" marR="91443" marT="45716" marB="45716"/>
                </a:tc>
                <a:tc>
                  <a:txBody>
                    <a:bodyPr/>
                    <a:lstStyle/>
                    <a:p>
                      <a:r>
                        <a:rPr lang="en-GB" sz="600" b="0" i="0" dirty="0" smtClean="0">
                          <a:solidFill>
                            <a:srgbClr val="000000"/>
                          </a:solidFill>
                          <a:latin typeface="Arial" pitchFamily="18" charset="0"/>
                        </a:rPr>
                        <a:t>Act on Territorial Waters of the Republic of Poland and Maritime Administration of 21 March 1991 (i.e. 2013 Journal of Laws Item 934, as amended)</a:t>
                      </a:r>
                    </a:p>
                  </a:txBody>
                  <a:tcPr marL="91443" marR="91443" marT="45716" marB="45716"/>
                </a:tc>
                <a:extLst>
                  <a:ext uri="{0D108BD9-81ED-4DB2-BD59-A6C34878D82A}">
                    <a16:rowId xmlns:a16="http://schemas.microsoft.com/office/drawing/2014/main" val="10027"/>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APCHM</a:t>
                      </a:r>
                    </a:p>
                  </a:txBody>
                  <a:tcPr marL="91443" marR="91443" marT="45716" marB="45716"/>
                </a:tc>
                <a:tc>
                  <a:txBody>
                    <a:bodyPr/>
                    <a:lstStyle/>
                    <a:p>
                      <a:r>
                        <a:rPr lang="en-GB" sz="600" b="0" i="0" dirty="0" smtClean="0">
                          <a:solidFill>
                            <a:srgbClr val="000000"/>
                          </a:solidFill>
                          <a:latin typeface="Arial" pitchFamily="18" charset="0"/>
                        </a:rPr>
                        <a:t>Act on Protection and Conservation of Historical Monuments of 23 July 2003 (i.e. 2014 Journal of Laws Item 1446) </a:t>
                      </a:r>
                    </a:p>
                  </a:txBody>
                  <a:tcPr marL="91443" marR="91443" marT="45716" marB="45716"/>
                </a:tc>
                <a:extLst>
                  <a:ext uri="{0D108BD9-81ED-4DB2-BD59-A6C34878D82A}">
                    <a16:rowId xmlns:a16="http://schemas.microsoft.com/office/drawing/2014/main" val="10028"/>
                  </a:ext>
                </a:extLst>
              </a:tr>
              <a:tr h="184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The Civil Code</a:t>
                      </a:r>
                    </a:p>
                  </a:txBody>
                  <a:tcPr marL="91443" marR="91443" marT="45716" marB="45716"/>
                </a:tc>
                <a:tc>
                  <a:txBody>
                    <a:bodyPr/>
                    <a:lstStyle/>
                    <a:p>
                      <a:r>
                        <a:rPr lang="en-GB" sz="600" b="0" i="0" dirty="0" smtClean="0">
                          <a:solidFill>
                            <a:srgbClr val="000000"/>
                          </a:solidFill>
                          <a:latin typeface="Arial" pitchFamily="18" charset="0"/>
                        </a:rPr>
                        <a:t>Civil Code of 23 April 1964 (i.e. 2014 Journal of Laws Item 93, as amended) </a:t>
                      </a:r>
                    </a:p>
                  </a:txBody>
                  <a:tcPr marL="91443" marR="91443" marT="45716" marB="45716"/>
                </a:tc>
                <a:extLst>
                  <a:ext uri="{0D108BD9-81ED-4DB2-BD59-A6C34878D82A}">
                    <a16:rowId xmlns:a16="http://schemas.microsoft.com/office/drawing/2014/main" val="10029"/>
                  </a:ext>
                </a:extLst>
              </a:tr>
              <a:tr h="276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Act on Explosives intended for Civilian Use</a:t>
                      </a:r>
                    </a:p>
                  </a:txBody>
                  <a:tcPr marL="91443" marR="91443"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Act on Explosives intended for Civilian Use of 21 June 2002 (i.e. 2012 Journal of Laws Item 1329, as amended)</a:t>
                      </a:r>
                    </a:p>
                  </a:txBody>
                  <a:tcPr marL="91443" marR="91443" marT="45716" marB="45716"/>
                </a:tc>
                <a:extLst>
                  <a:ext uri="{0D108BD9-81ED-4DB2-BD59-A6C34878D82A}">
                    <a16:rowId xmlns:a16="http://schemas.microsoft.com/office/drawing/2014/main" val="10030"/>
                  </a:ext>
                </a:extLst>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5779"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3250" y="6308725"/>
            <a:ext cx="436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283325"/>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80645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 &gt; </a:t>
            </a:r>
            <a:r>
              <a:rPr lang="en-GB" sz="600" b="1" i="0" dirty="0" smtClean="0">
                <a:solidFill>
                  <a:srgbClr val="808080"/>
                </a:solidFill>
                <a:latin typeface="Arial" pitchFamily="18" charset="0"/>
              </a:rPr>
              <a:t>List of legislative acts </a:t>
            </a: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Ordinance – Part  1</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ext uri="{D42A27DB-BD31-4B8C-83A1-F6EECF244321}">
                <p14:modId xmlns:p14="http://schemas.microsoft.com/office/powerpoint/2010/main" val="2499633382"/>
              </p:ext>
            </p:extLst>
          </p:nvPr>
        </p:nvGraphicFramePr>
        <p:xfrm>
          <a:off x="0" y="332655"/>
          <a:ext cx="9144000" cy="5832652"/>
        </p:xfrm>
        <a:graphic>
          <a:graphicData uri="http://schemas.openxmlformats.org/drawingml/2006/table">
            <a:tbl>
              <a:tblPr firstRow="1" bandRow="1">
                <a:tableStyleId>{073A0DAA-6AF3-43AB-8588-CEC1D06C72B9}</a:tableStyleId>
              </a:tblPr>
              <a:tblGrid>
                <a:gridCol w="2667156">
                  <a:extLst>
                    <a:ext uri="{9D8B030D-6E8A-4147-A177-3AD203B41FA5}">
                      <a16:colId xmlns:a16="http://schemas.microsoft.com/office/drawing/2014/main" val="20000"/>
                    </a:ext>
                  </a:extLst>
                </a:gridCol>
                <a:gridCol w="6476844">
                  <a:extLst>
                    <a:ext uri="{9D8B030D-6E8A-4147-A177-3AD203B41FA5}">
                      <a16:colId xmlns:a16="http://schemas.microsoft.com/office/drawing/2014/main" val="20001"/>
                    </a:ext>
                  </a:extLst>
                </a:gridCol>
              </a:tblGrid>
              <a:tr h="28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Act on enforcement proceedings</a:t>
                      </a:r>
                    </a:p>
                    <a:p>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Act on enforcement proceedings in administration of 17 June 1966 (i.e. 2014 Journal of Laws Item 1619)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extLst>
                  <a:ext uri="{0D108BD9-81ED-4DB2-BD59-A6C34878D82A}">
                    <a16:rowId xmlns:a16="http://schemas.microsoft.com/office/drawing/2014/main" val="10000"/>
                  </a:ext>
                </a:extLst>
              </a:tr>
              <a:tr h="28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CIT Act</a:t>
                      </a:r>
                    </a:p>
                    <a:p>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Act on Corporate Income Tax of 15 February 1992 (i.e. 2014 Journal of Laws Item 851)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extLst>
                  <a:ext uri="{0D108BD9-81ED-4DB2-BD59-A6C34878D82A}">
                    <a16:rowId xmlns:a16="http://schemas.microsoft.com/office/drawing/2014/main" val="10001"/>
                  </a:ext>
                </a:extLst>
              </a:tr>
              <a:tr h="285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PIT Act</a:t>
                      </a:r>
                    </a:p>
                    <a:p>
                      <a:endParaRPr lang="en-US" sz="600" b="1" dirty="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Act on Personal Income Tax of 26 July 1991 (i.e. 2012 Journal of Laws Item 361)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600" b="0" dirty="0" smtClean="0">
                        <a:solidFill>
                          <a:sysClr val="windowText" lastClr="000000"/>
                        </a:solidFill>
                        <a:latin typeface="Arial" panose="020B0604020202020204" pitchFamily="34" charset="0"/>
                        <a:cs typeface="Arial" panose="020B0604020202020204" pitchFamily="34" charset="0"/>
                      </a:endParaRPr>
                    </a:p>
                  </a:txBody>
                  <a:tcPr marL="91443" marR="91443" marT="45713" marB="45713">
                    <a:solidFill>
                      <a:schemeClr val="bg1">
                        <a:lumMod val="85000"/>
                      </a:schemeClr>
                    </a:solidFill>
                  </a:tcPr>
                </a:tc>
                <a:extLst>
                  <a:ext uri="{0D108BD9-81ED-4DB2-BD59-A6C34878D82A}">
                    <a16:rowId xmlns:a16="http://schemas.microsoft.com/office/drawing/2014/main" val="10002"/>
                  </a:ext>
                </a:extLst>
              </a:tr>
              <a:tr h="245916">
                <a:tc>
                  <a:txBody>
                    <a:bodyPr/>
                    <a:lstStyle/>
                    <a:p>
                      <a:r>
                        <a:rPr lang="en-GB" sz="600" b="1" i="0" dirty="0" smtClean="0">
                          <a:solidFill>
                            <a:srgbClr val="000000"/>
                          </a:solidFill>
                          <a:latin typeface="Arial" pitchFamily="18" charset="0"/>
                        </a:rPr>
                        <a:t>Ordinance on the List of Wastes</a:t>
                      </a:r>
                    </a:p>
                  </a:txBody>
                  <a:tcPr marL="91443" marR="91443" marT="45713" marB="45713">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Environment Minister's Ordinance of 9 December 2014 on the list of wastes (2014 Journal of Laws Item 1923) </a:t>
                      </a:r>
                      <a:r>
                        <a:rPr lang="en-GB" sz="600" b="0" i="0" dirty="0" smtClean="0"/>
                        <a:t> </a:t>
                      </a:r>
                    </a:p>
                  </a:txBody>
                  <a:tcPr marL="91443" marR="91443" marT="45713" marB="45713">
                    <a:solidFill>
                      <a:schemeClr val="bg1">
                        <a:lumMod val="85000"/>
                      </a:schemeClr>
                    </a:solidFill>
                  </a:tcPr>
                </a:tc>
                <a:extLst>
                  <a:ext uri="{0D108BD9-81ED-4DB2-BD59-A6C34878D82A}">
                    <a16:rowId xmlns:a16="http://schemas.microsoft.com/office/drawing/2014/main" val="10003"/>
                  </a:ext>
                </a:extLst>
              </a:tr>
              <a:tr h="216328">
                <a:tc>
                  <a:txBody>
                    <a:bodyPr/>
                    <a:lstStyle/>
                    <a:p>
                      <a:r>
                        <a:rPr lang="en-GB" sz="600" b="1" i="0" dirty="0" smtClean="0">
                          <a:solidFill>
                            <a:srgbClr val="000000"/>
                          </a:solidFill>
                          <a:latin typeface="Arial" pitchFamily="18" charset="0"/>
                        </a:rPr>
                        <a:t>EIA </a:t>
                      </a:r>
                      <a:r>
                        <a:rPr lang="pl-PL" sz="600" b="1" i="0" dirty="0" err="1" smtClean="0">
                          <a:solidFill>
                            <a:srgbClr val="000000"/>
                          </a:solidFill>
                          <a:latin typeface="Arial" pitchFamily="18" charset="0"/>
                        </a:rPr>
                        <a:t>Regulation</a:t>
                      </a:r>
                      <a:endParaRPr lang="en-GB" sz="600" b="1" i="0" dirty="0" smtClean="0">
                        <a:solidFill>
                          <a:srgbClr val="000000"/>
                        </a:solidFill>
                        <a:latin typeface="Arial" pitchFamily="18" charset="0"/>
                      </a:endParaRPr>
                    </a:p>
                  </a:txBody>
                  <a:tcPr marL="91443" marR="91443" marT="45713" marB="45713"/>
                </a:tc>
                <a:tc>
                  <a:txBody>
                    <a:bodyPr/>
                    <a:lstStyle/>
                    <a:p>
                      <a:r>
                        <a:rPr lang="en-GB" sz="600" b="0" i="0" dirty="0" smtClean="0">
                          <a:solidFill>
                            <a:srgbClr val="000000"/>
                          </a:solidFill>
                          <a:latin typeface="Arial" pitchFamily="18" charset="0"/>
                        </a:rPr>
                        <a:t>Council of Ministers' </a:t>
                      </a:r>
                      <a:r>
                        <a:rPr lang="pl-PL" sz="600" b="0" i="0" dirty="0" err="1" smtClean="0">
                          <a:solidFill>
                            <a:srgbClr val="000000"/>
                          </a:solidFill>
                          <a:latin typeface="Arial" pitchFamily="18" charset="0"/>
                        </a:rPr>
                        <a:t>Regulation</a:t>
                      </a:r>
                      <a:r>
                        <a:rPr lang="pl-PL" sz="600" b="0" i="0" dirty="0" smtClean="0">
                          <a:solidFill>
                            <a:srgbClr val="000000"/>
                          </a:solidFill>
                          <a:latin typeface="Arial" pitchFamily="18" charset="0"/>
                        </a:rPr>
                        <a:t> </a:t>
                      </a:r>
                      <a:r>
                        <a:rPr lang="en-GB" sz="600" b="0" i="0" dirty="0" smtClean="0">
                          <a:solidFill>
                            <a:srgbClr val="000000"/>
                          </a:solidFill>
                          <a:latin typeface="Arial" pitchFamily="18" charset="0"/>
                        </a:rPr>
                        <a:t>of 9 November 2010 on projects that may have a significant effect on the environment (Journal of Laws No. 213, Item 1397, as amended) </a:t>
                      </a:r>
                    </a:p>
                  </a:txBody>
                  <a:tcPr marL="91443" marR="91443" marT="45713" marB="45713"/>
                </a:tc>
                <a:extLst>
                  <a:ext uri="{0D108BD9-81ED-4DB2-BD59-A6C34878D82A}">
                    <a16:rowId xmlns:a16="http://schemas.microsoft.com/office/drawing/2014/main" val="10004"/>
                  </a:ext>
                </a:extLst>
              </a:tr>
              <a:tr h="300186">
                <a:tc>
                  <a:txBody>
                    <a:bodyPr/>
                    <a:lstStyle/>
                    <a:p>
                      <a:r>
                        <a:rPr lang="en-GB" sz="600" b="1" i="0" dirty="0" smtClean="0">
                          <a:solidFill>
                            <a:srgbClr val="000000"/>
                          </a:solidFill>
                          <a:latin typeface="Arial" pitchFamily="18" charset="0"/>
                        </a:rPr>
                        <a:t>Ordinance on the Permissible Noise Levels in the Environment</a:t>
                      </a:r>
                    </a:p>
                  </a:txBody>
                  <a:tcPr marL="91443" marR="91443" marT="45713" marB="45713"/>
                </a:tc>
                <a:tc>
                  <a:txBody>
                    <a:bodyPr/>
                    <a:lstStyle/>
                    <a:p>
                      <a:r>
                        <a:rPr lang="en-GB" sz="600" b="0" i="0" dirty="0" smtClean="0">
                          <a:latin typeface="Arial" panose="020B0604020202020204" pitchFamily="34" charset="0"/>
                          <a:cs typeface="Arial" panose="020B0604020202020204" pitchFamily="34" charset="0"/>
                        </a:rPr>
                        <a:t>Environment Minister's Ordinance of 14 June 2007 on the Permissible Noise levels in the Environment (2014 Journal of Laws Item 112) </a:t>
                      </a:r>
                    </a:p>
                  </a:txBody>
                  <a:tcPr marL="91443" marR="91443" marT="45713" marB="45713"/>
                </a:tc>
                <a:extLst>
                  <a:ext uri="{0D108BD9-81ED-4DB2-BD59-A6C34878D82A}">
                    <a16:rowId xmlns:a16="http://schemas.microsoft.com/office/drawing/2014/main" val="10005"/>
                  </a:ext>
                </a:extLst>
              </a:tr>
              <a:tr h="290540">
                <a:tc>
                  <a:txBody>
                    <a:bodyPr/>
                    <a:lstStyle/>
                    <a:p>
                      <a:r>
                        <a:rPr lang="en-GB" sz="600" b="1" i="0" dirty="0" smtClean="0">
                          <a:solidFill>
                            <a:srgbClr val="000000"/>
                          </a:solidFill>
                          <a:latin typeface="Arial" pitchFamily="18" charset="0"/>
                        </a:rPr>
                        <a:t>Wastewater Ordinance</a:t>
                      </a:r>
                    </a:p>
                  </a:txBody>
                  <a:tcPr marL="91443" marR="91443" marT="45713" marB="45713"/>
                </a:tc>
                <a:tc>
                  <a:txBody>
                    <a:bodyPr/>
                    <a:lstStyle/>
                    <a:p>
                      <a:r>
                        <a:rPr lang="en-GB" sz="600" b="0" i="0" dirty="0" smtClean="0">
                          <a:solidFill>
                            <a:srgbClr val="000000"/>
                          </a:solidFill>
                          <a:latin typeface="Arial" pitchFamily="18" charset="0"/>
                        </a:rPr>
                        <a:t>Environment Minister's Ordinance of 18 November 2014 on the conditions to be met at discharge of wastewater to the waters or to the ground and on substances that are particularly harmful to the aquatic environment (2014 Journal of Laws Item 1800) </a:t>
                      </a:r>
                    </a:p>
                  </a:txBody>
                  <a:tcPr marL="91443" marR="91443" marT="45713" marB="45713"/>
                </a:tc>
                <a:extLst>
                  <a:ext uri="{0D108BD9-81ED-4DB2-BD59-A6C34878D82A}">
                    <a16:rowId xmlns:a16="http://schemas.microsoft.com/office/drawing/2014/main" val="10006"/>
                  </a:ext>
                </a:extLst>
              </a:tr>
              <a:tr h="375648">
                <a:tc>
                  <a:txBody>
                    <a:bodyPr/>
                    <a:lstStyle/>
                    <a:p>
                      <a:r>
                        <a:rPr lang="en-GB" sz="600" b="1" i="0" dirty="0" smtClean="0">
                          <a:solidFill>
                            <a:srgbClr val="000000"/>
                          </a:solidFill>
                          <a:latin typeface="Arial" pitchFamily="18" charset="0"/>
                        </a:rPr>
                        <a:t>Ordinance on compliance with obligations of industrial wastewater suppliers</a:t>
                      </a:r>
                    </a:p>
                  </a:txBody>
                  <a:tcPr marL="91443" marR="91443" marT="45713" marB="45713"/>
                </a:tc>
                <a:tc>
                  <a:txBody>
                    <a:bodyPr/>
                    <a:lstStyle/>
                    <a:p>
                      <a:r>
                        <a:rPr lang="en-GB" sz="600" b="0" i="0" dirty="0" smtClean="0">
                          <a:solidFill>
                            <a:srgbClr val="000000"/>
                          </a:solidFill>
                          <a:latin typeface="Arial" pitchFamily="18" charset="0"/>
                        </a:rPr>
                        <a:t>Construction Minister's Ordinance of 14 July 2006 on the approach to ensuring compliance of with obligations of industrial wastewater suppliers and the conditions for discharge of wastewater to sewer systems (Journal of Laws No. 136, Item 964)</a:t>
                      </a:r>
                      <a:r>
                        <a:rPr lang="en-GB" sz="600" b="0" i="0" dirty="0" smtClean="0"/>
                        <a:t>   </a:t>
                      </a:r>
                    </a:p>
                  </a:txBody>
                  <a:tcPr marL="91443" marR="91443" marT="45713" marB="45713"/>
                </a:tc>
                <a:extLst>
                  <a:ext uri="{0D108BD9-81ED-4DB2-BD59-A6C34878D82A}">
                    <a16:rowId xmlns:a16="http://schemas.microsoft.com/office/drawing/2014/main" val="10007"/>
                  </a:ext>
                </a:extLst>
              </a:tr>
              <a:tr h="381173">
                <a:tc>
                  <a:txBody>
                    <a:bodyPr/>
                    <a:lstStyle/>
                    <a:p>
                      <a:r>
                        <a:rPr lang="en-GB" sz="600" b="1" i="0" dirty="0" smtClean="0">
                          <a:solidFill>
                            <a:srgbClr val="000000"/>
                          </a:solidFill>
                          <a:latin typeface="Arial" pitchFamily="18" charset="0"/>
                        </a:rPr>
                        <a:t>Ordinance on particularly harmful substances</a:t>
                      </a:r>
                    </a:p>
                  </a:txBody>
                  <a:tcPr marL="91443" marR="91443" marT="45713" marB="45713"/>
                </a:tc>
                <a:tc>
                  <a:txBody>
                    <a:bodyPr/>
                    <a:lstStyle/>
                    <a:p>
                      <a:r>
                        <a:rPr lang="en-GB" sz="600" b="0" i="0" dirty="0" smtClean="0">
                          <a:solidFill>
                            <a:srgbClr val="000000"/>
                          </a:solidFill>
                          <a:latin typeface="Arial" pitchFamily="18" charset="0"/>
                        </a:rPr>
                        <a:t>Environment Minister's Ordinance of 10 November 2005 on substances that are particularly harmful to the aquatic environment, of which discharge to sewer systems is subject to water law permit (Journal of Laws No. 233, Item 1988, as amended). </a:t>
                      </a:r>
                    </a:p>
                  </a:txBody>
                  <a:tcPr marL="91443" marR="91443" marT="45713" marB="45713"/>
                </a:tc>
                <a:extLst>
                  <a:ext uri="{0D108BD9-81ED-4DB2-BD59-A6C34878D82A}">
                    <a16:rowId xmlns:a16="http://schemas.microsoft.com/office/drawing/2014/main" val="10008"/>
                  </a:ext>
                </a:extLst>
              </a:tr>
              <a:tr h="375648">
                <a:tc>
                  <a:txBody>
                    <a:bodyPr/>
                    <a:lstStyle/>
                    <a:p>
                      <a:r>
                        <a:rPr lang="en-GB" sz="600" b="1" i="0" dirty="0" smtClean="0">
                          <a:solidFill>
                            <a:srgbClr val="000000"/>
                          </a:solidFill>
                          <a:latin typeface="Arial" pitchFamily="18" charset="0"/>
                        </a:rPr>
                        <a:t>Ordinance on compliance with obligations of industrial wastewater suppliers</a:t>
                      </a:r>
                    </a:p>
                  </a:txBody>
                  <a:tcPr marL="91443" marR="91443" marT="45713" marB="45713"/>
                </a:tc>
                <a:tc>
                  <a:txBody>
                    <a:bodyPr/>
                    <a:lstStyle/>
                    <a:p>
                      <a:r>
                        <a:rPr lang="en-GB" sz="600" b="0" i="0" dirty="0" smtClean="0">
                          <a:solidFill>
                            <a:srgbClr val="000000"/>
                          </a:solidFill>
                          <a:latin typeface="Arial" pitchFamily="18" charset="0"/>
                        </a:rPr>
                        <a:t>Construction Minister's Ordinance of 14 July 2006 on the approach to ensuring compliance of with obligations of industrial wastewater suppliers and the conditions for discharge of wastewater to sewer systems (Journal of Laws No. 436, Item 964)   </a:t>
                      </a:r>
                    </a:p>
                  </a:txBody>
                  <a:tcPr marL="91443" marR="91443" marT="45713" marB="45713"/>
                </a:tc>
                <a:extLst>
                  <a:ext uri="{0D108BD9-81ED-4DB2-BD59-A6C34878D82A}">
                    <a16:rowId xmlns:a16="http://schemas.microsoft.com/office/drawing/2014/main" val="10009"/>
                  </a:ext>
                </a:extLst>
              </a:tr>
              <a:tr h="285875">
                <a:tc>
                  <a:txBody>
                    <a:bodyPr/>
                    <a:lstStyle/>
                    <a:p>
                      <a:r>
                        <a:rPr lang="en-GB" sz="600" b="1" i="0" dirty="0" smtClean="0">
                          <a:solidFill>
                            <a:srgbClr val="000000"/>
                          </a:solidFill>
                          <a:latin typeface="Arial" pitchFamily="18" charset="0"/>
                        </a:rPr>
                        <a:t>Ordinance on installations that are subject to permitting</a:t>
                      </a:r>
                    </a:p>
                  </a:txBody>
                  <a:tcPr marL="91443" marR="91443" marT="45713" marB="45713"/>
                </a:tc>
                <a:tc>
                  <a:txBody>
                    <a:bodyPr/>
                    <a:lstStyle/>
                    <a:p>
                      <a:r>
                        <a:rPr lang="en-GB" sz="600" b="0" i="0" dirty="0" smtClean="0">
                          <a:solidFill>
                            <a:srgbClr val="000000"/>
                          </a:solidFill>
                          <a:latin typeface="Arial" pitchFamily="18" charset="0"/>
                        </a:rPr>
                        <a:t>Environment Minister's Ordinance of 2 July 2010 on </a:t>
                      </a:r>
                      <a:r>
                        <a:rPr lang="pl-PL" sz="600" b="0" i="0" dirty="0" smtClean="0">
                          <a:solidFill>
                            <a:srgbClr val="000000"/>
                          </a:solidFill>
                          <a:latin typeface="Arial" pitchFamily="18" charset="0"/>
                        </a:rPr>
                        <a:t>the </a:t>
                      </a:r>
                      <a:r>
                        <a:rPr lang="en-GB" sz="600" b="0" i="0" dirty="0" smtClean="0">
                          <a:solidFill>
                            <a:srgbClr val="000000"/>
                          </a:solidFill>
                          <a:latin typeface="Arial" pitchFamily="18" charset="0"/>
                        </a:rPr>
                        <a:t>release of gas or particulates to the atmosphere without a permit (Journal of Laws No. 130, Item 881) </a:t>
                      </a:r>
                    </a:p>
                  </a:txBody>
                  <a:tcPr marL="91443" marR="91443" marT="45713" marB="45713"/>
                </a:tc>
                <a:extLst>
                  <a:ext uri="{0D108BD9-81ED-4DB2-BD59-A6C34878D82A}">
                    <a16:rowId xmlns:a16="http://schemas.microsoft.com/office/drawing/2014/main" val="10010"/>
                  </a:ext>
                </a:extLst>
              </a:tr>
              <a:tr h="285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installations that are subject to notification</a:t>
                      </a:r>
                    </a:p>
                  </a:txBody>
                  <a:tcPr marL="91443" marR="91443" marT="45713" marB="45713"/>
                </a:tc>
                <a:tc>
                  <a:txBody>
                    <a:bodyPr/>
                    <a:lstStyle/>
                    <a:p>
                      <a:r>
                        <a:rPr lang="en-GB" sz="600" b="0" i="0" dirty="0" smtClean="0">
                          <a:solidFill>
                            <a:srgbClr val="000000"/>
                          </a:solidFill>
                          <a:latin typeface="Arial" pitchFamily="18" charset="0"/>
                        </a:rPr>
                        <a:t>Environment Minister's Ordinance of 2 July 2010 on installation types of which operation is subject to notification (Journal of Laws No. 130, Item 880) </a:t>
                      </a:r>
                    </a:p>
                  </a:txBody>
                  <a:tcPr marL="91443" marR="91443" marT="45713" marB="45713"/>
                </a:tc>
                <a:extLst>
                  <a:ext uri="{0D108BD9-81ED-4DB2-BD59-A6C34878D82A}">
                    <a16:rowId xmlns:a16="http://schemas.microsoft.com/office/drawing/2014/main" val="10011"/>
                  </a:ext>
                </a:extLst>
              </a:tr>
              <a:tr h="2566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the protection of animal species</a:t>
                      </a:r>
                    </a:p>
                  </a:txBody>
                  <a:tcPr marL="91443" marR="91443" marT="45713" marB="45713"/>
                </a:tc>
                <a:tc>
                  <a:txBody>
                    <a:bodyPr/>
                    <a:lstStyle/>
                    <a:p>
                      <a:r>
                        <a:rPr lang="en-GB" sz="600" b="0" i="0" dirty="0" smtClean="0">
                          <a:solidFill>
                            <a:srgbClr val="000000"/>
                          </a:solidFill>
                          <a:latin typeface="Arial" pitchFamily="18" charset="0"/>
                        </a:rPr>
                        <a:t>Environment Minister's Ordinance of 6 October 2014 on the protection of animal species (2014 Journal of Laws Item 1248) </a:t>
                      </a:r>
                    </a:p>
                  </a:txBody>
                  <a:tcPr marL="91443" marR="91443" marT="45713" marB="45713"/>
                </a:tc>
                <a:extLst>
                  <a:ext uri="{0D108BD9-81ED-4DB2-BD59-A6C34878D82A}">
                    <a16:rowId xmlns:a16="http://schemas.microsoft.com/office/drawing/2014/main" val="10012"/>
                  </a:ext>
                </a:extLst>
              </a:tr>
              <a:tr h="245916">
                <a:tc>
                  <a:txBody>
                    <a:bodyPr/>
                    <a:lstStyle/>
                    <a:p>
                      <a:r>
                        <a:rPr lang="en-GB" sz="600" b="1" i="0" dirty="0" smtClean="0">
                          <a:solidFill>
                            <a:srgbClr val="000000"/>
                          </a:solidFill>
                          <a:latin typeface="Arial" pitchFamily="18" charset="0"/>
                        </a:rPr>
                        <a:t>Ordinance on the protection of plant species</a:t>
                      </a:r>
                    </a:p>
                  </a:txBody>
                  <a:tcPr marL="91443" marR="91443" marT="45713" marB="45713"/>
                </a:tc>
                <a:tc>
                  <a:txBody>
                    <a:bodyPr/>
                    <a:lstStyle/>
                    <a:p>
                      <a:r>
                        <a:rPr lang="en-GB" sz="600" b="0" i="0" dirty="0" smtClean="0">
                          <a:solidFill>
                            <a:srgbClr val="000000"/>
                          </a:solidFill>
                          <a:latin typeface="Arial" pitchFamily="18" charset="0"/>
                        </a:rPr>
                        <a:t>Environment Minister's Ordinance of 9 October 2014 on the protection of plant species (2014 Journal of Laws Item 1409) </a:t>
                      </a:r>
                    </a:p>
                  </a:txBody>
                  <a:tcPr marL="91443" marR="91443" marT="45713" marB="45713"/>
                </a:tc>
                <a:extLst>
                  <a:ext uri="{0D108BD9-81ED-4DB2-BD59-A6C34878D82A}">
                    <a16:rowId xmlns:a16="http://schemas.microsoft.com/office/drawing/2014/main" val="10013"/>
                  </a:ext>
                </a:extLst>
              </a:tr>
              <a:tr h="2889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wild mushrooms and fungi</a:t>
                      </a:r>
                    </a:p>
                  </a:txBody>
                  <a:tcPr marL="91443" marR="91443" marT="45713" marB="45713"/>
                </a:tc>
                <a:tc>
                  <a:txBody>
                    <a:bodyPr/>
                    <a:lstStyle/>
                    <a:p>
                      <a:r>
                        <a:rPr lang="en-GB" sz="600" b="0" i="0" dirty="0" smtClean="0">
                          <a:solidFill>
                            <a:srgbClr val="000000"/>
                          </a:solidFill>
                          <a:latin typeface="Arial" pitchFamily="18" charset="0"/>
                        </a:rPr>
                        <a:t>Environment Minister's Ordinance of 9 October 2014 on wild mushrooms and fungi (2014 Journal of Laws Item 1408) </a:t>
                      </a:r>
                    </a:p>
                  </a:txBody>
                  <a:tcPr marL="91443" marR="91443" marT="45713" marB="45713"/>
                </a:tc>
                <a:extLst>
                  <a:ext uri="{0D108BD9-81ED-4DB2-BD59-A6C34878D82A}">
                    <a16:rowId xmlns:a16="http://schemas.microsoft.com/office/drawing/2014/main" val="10014"/>
                  </a:ext>
                </a:extLst>
              </a:tr>
              <a:tr h="476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the determination of requirements for new development and land management in the absence of a local planning scheme</a:t>
                      </a:r>
                    </a:p>
                  </a:txBody>
                  <a:tcPr marL="91443" marR="91443" marT="45713" marB="45713"/>
                </a:tc>
                <a:tc>
                  <a:txBody>
                    <a:bodyPr/>
                    <a:lstStyle/>
                    <a:p>
                      <a:r>
                        <a:rPr lang="en-GB" sz="600" b="0" i="0" dirty="0" smtClean="0">
                          <a:solidFill>
                            <a:srgbClr val="000000"/>
                          </a:solidFill>
                          <a:latin typeface="Arial" pitchFamily="18" charset="0"/>
                        </a:rPr>
                        <a:t>Infrastructure Minister's Ordinance of 26 August 2003 on the determination of requirements for new development </a:t>
                      </a:r>
                    </a:p>
                    <a:p>
                      <a:r>
                        <a:rPr lang="en-GB" sz="600" b="0" i="0" dirty="0" smtClean="0">
                          <a:solidFill>
                            <a:srgbClr val="000000"/>
                          </a:solidFill>
                          <a:latin typeface="Arial" pitchFamily="18" charset="0"/>
                        </a:rPr>
                        <a:t>and land management in the absence of a local planning scheme (Journal of Laws No. 164, Item 1588) </a:t>
                      </a:r>
                    </a:p>
                  </a:txBody>
                  <a:tcPr marL="91443" marR="91443" marT="45713" marB="45713"/>
                </a:tc>
                <a:extLst>
                  <a:ext uri="{0D108BD9-81ED-4DB2-BD59-A6C34878D82A}">
                    <a16:rowId xmlns:a16="http://schemas.microsoft.com/office/drawing/2014/main" val="10015"/>
                  </a:ext>
                </a:extLst>
              </a:tr>
              <a:tr h="285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Drilling Ordinance</a:t>
                      </a:r>
                    </a:p>
                  </a:txBody>
                  <a:tcPr marL="91443" marR="91443" marT="45713" marB="45713"/>
                </a:tc>
                <a:tc>
                  <a:txBody>
                    <a:bodyPr/>
                    <a:lstStyle/>
                    <a:p>
                      <a:pPr lvl="0"/>
                      <a:r>
                        <a:rPr lang="en-GB" sz="600" b="0" i="0" dirty="0" smtClean="0">
                          <a:solidFill>
                            <a:srgbClr val="000000"/>
                          </a:solidFill>
                          <a:latin typeface="Arial" pitchFamily="18" charset="0"/>
                        </a:rPr>
                        <a:t>Economy Minister's Ordinance of 25 April 2014 on detailed requirements for mining plants that produce mineables through boreholes (2014 Journal of Laws Item 812) </a:t>
                      </a:r>
                    </a:p>
                  </a:txBody>
                  <a:tcPr marL="91443" marR="91443" marT="45713" marB="45713"/>
                </a:tc>
                <a:extLst>
                  <a:ext uri="{0D108BD9-81ED-4DB2-BD59-A6C34878D82A}">
                    <a16:rowId xmlns:a16="http://schemas.microsoft.com/office/drawing/2014/main" val="10016"/>
                  </a:ext>
                </a:extLst>
              </a:tr>
              <a:tr h="288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BP Ordinance</a:t>
                      </a:r>
                    </a:p>
                  </a:txBody>
                  <a:tcPr marL="91443" marR="91443"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Infrastructure Minister's Ordinance of 23 June 2003 on: the request for building permit, statement of the right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to dispose of the real property for building purposes and the decision on building permit (Journal of Laws No. 120, Item 1127, as amended) </a:t>
                      </a:r>
                    </a:p>
                  </a:txBody>
                  <a:tcPr marL="91443" marR="91443" marT="45713" marB="45713"/>
                </a:tc>
                <a:extLst>
                  <a:ext uri="{0D108BD9-81ED-4DB2-BD59-A6C34878D82A}">
                    <a16:rowId xmlns:a16="http://schemas.microsoft.com/office/drawing/2014/main" val="10017"/>
                  </a:ext>
                </a:extLst>
              </a:tr>
              <a:tr h="3756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Building Ordinance</a:t>
                      </a:r>
                    </a:p>
                  </a:txBody>
                  <a:tcPr marL="91443" marR="91443" marT="45713" marB="45713"/>
                </a:tc>
                <a:tc>
                  <a:txBody>
                    <a:bodyPr/>
                    <a:lstStyle/>
                    <a:p>
                      <a:r>
                        <a:rPr lang="en-GB" sz="600" b="0" i="0" dirty="0" smtClean="0">
                          <a:solidFill>
                            <a:srgbClr val="000000"/>
                          </a:solidFill>
                          <a:latin typeface="Arial" pitchFamily="18" charset="0"/>
                        </a:rPr>
                        <a:t>Infrastructure Minister's Ordinance of 12 April 2002 on technical conditions to be met by buildings and their location (Journal of Laws No. 75, Item 690, as amended) </a:t>
                      </a:r>
                    </a:p>
                  </a:txBody>
                  <a:tcPr marL="91443" marR="91443" marT="45713" marB="45713"/>
                </a:tc>
                <a:extLst>
                  <a:ext uri="{0D108BD9-81ED-4DB2-BD59-A6C34878D82A}">
                    <a16:rowId xmlns:a16="http://schemas.microsoft.com/office/drawing/2014/main" val="10018"/>
                  </a:ext>
                </a:extLst>
              </a:tr>
            </a:tbl>
          </a:graphicData>
        </a:graphic>
      </p:graphicFrame>
      <p:cxnSp>
        <p:nvCxnSpPr>
          <p:cNvPr id="7" name="Łącznik prostoliniowy 6"/>
          <p:cNvCxnSpPr/>
          <p:nvPr/>
        </p:nvCxnSpPr>
        <p:spPr>
          <a:xfrm>
            <a:off x="0" y="6165850"/>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6803"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 &gt; </a:t>
            </a:r>
            <a:r>
              <a:rPr lang="en-GB" sz="600" b="1" i="0" dirty="0" smtClean="0">
                <a:solidFill>
                  <a:srgbClr val="808080"/>
                </a:solidFill>
                <a:latin typeface="Arial" pitchFamily="18" charset="0"/>
              </a:rPr>
              <a:t>List of legislative acts </a:t>
            </a: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Ordinance – Part 2</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ela 1"/>
          <p:cNvGraphicFramePr>
            <a:graphicFrameLocks noGrp="1"/>
          </p:cNvGraphicFramePr>
          <p:nvPr>
            <p:extLst>
              <p:ext uri="{D42A27DB-BD31-4B8C-83A1-F6EECF244321}">
                <p14:modId xmlns:p14="http://schemas.microsoft.com/office/powerpoint/2010/main" val="3928410585"/>
              </p:ext>
            </p:extLst>
          </p:nvPr>
        </p:nvGraphicFramePr>
        <p:xfrm>
          <a:off x="0" y="336551"/>
          <a:ext cx="9144000" cy="5972766"/>
        </p:xfrm>
        <a:graphic>
          <a:graphicData uri="http://schemas.openxmlformats.org/drawingml/2006/table">
            <a:tbl>
              <a:tblPr firstRow="1" bandRow="1">
                <a:tableStyleId>{073A0DAA-6AF3-43AB-8588-CEC1D06C72B9}</a:tableStyleId>
              </a:tblPr>
              <a:tblGrid>
                <a:gridCol w="2514748">
                  <a:extLst>
                    <a:ext uri="{9D8B030D-6E8A-4147-A177-3AD203B41FA5}">
                      <a16:colId xmlns:a16="http://schemas.microsoft.com/office/drawing/2014/main" val="20000"/>
                    </a:ext>
                  </a:extLst>
                </a:gridCol>
                <a:gridCol w="6629252">
                  <a:extLst>
                    <a:ext uri="{9D8B030D-6E8A-4147-A177-3AD203B41FA5}">
                      <a16:colId xmlns:a16="http://schemas.microsoft.com/office/drawing/2014/main" val="20001"/>
                    </a:ext>
                  </a:extLst>
                </a:gridCol>
              </a:tblGrid>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chemeClr val="tx1"/>
                          </a:solidFill>
                          <a:latin typeface="Arial" pitchFamily="18" charset="0"/>
                        </a:rPr>
                        <a:t>Ordinance on geological work programmes</a:t>
                      </a:r>
                    </a:p>
                  </a:txBody>
                  <a:tcPr marL="91443" marR="91443" marT="45723" marB="45723" anchor="ctr">
                    <a:solidFill>
                      <a:schemeClr val="bg1">
                        <a:lumMod val="85000"/>
                      </a:schemeClr>
                    </a:solidFill>
                  </a:tcPr>
                </a:tc>
                <a:tc>
                  <a:txBody>
                    <a:bodyPr/>
                    <a:lstStyle/>
                    <a:p>
                      <a:r>
                        <a:rPr lang="en-GB" sz="600" b="0" i="0" dirty="0" smtClean="0">
                          <a:solidFill>
                            <a:schemeClr val="tx1"/>
                          </a:solidFill>
                          <a:latin typeface="Arial" pitchFamily="18" charset="0"/>
                        </a:rPr>
                        <a:t>Environment Minister's Ordinance of 20 December 2011 on the detailed requirements for geological work programmes, including programmes of works that are subject to licensing (Journal of Laws No. 288, Item 1696) </a:t>
                      </a:r>
                    </a:p>
                  </a:txBody>
                  <a:tcPr marL="91443" marR="91443" marT="45723" marB="45723" anchor="ctr">
                    <a:solidFill>
                      <a:schemeClr val="bg1">
                        <a:lumMod val="85000"/>
                      </a:schemeClr>
                    </a:solidFill>
                  </a:tcPr>
                </a:tc>
                <a:extLst>
                  <a:ext uri="{0D108BD9-81ED-4DB2-BD59-A6C34878D82A}">
                    <a16:rowId xmlns:a16="http://schemas.microsoft.com/office/drawing/2014/main" val="10000"/>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Tariff Ordinance</a:t>
                      </a:r>
                    </a:p>
                  </a:txBody>
                  <a:tcPr marL="91443" marR="91443" marT="45723" marB="45723" anchor="ctr"/>
                </a:tc>
                <a:tc>
                  <a:txBody>
                    <a:bodyPr/>
                    <a:lstStyle/>
                    <a:p>
                      <a:r>
                        <a:rPr lang="en-GB" sz="600" b="0" i="0" dirty="0" smtClean="0">
                          <a:solidFill>
                            <a:srgbClr val="000000"/>
                          </a:solidFill>
                          <a:latin typeface="Arial" pitchFamily="18" charset="0"/>
                        </a:rPr>
                        <a:t>Economy Minister's Ordinance of 18 August 2011 on the detailed principles of setting up and calculation of tariffs for settlements in power trading (i.e. 2013 Journal of Laws Item 1200) </a:t>
                      </a:r>
                    </a:p>
                  </a:txBody>
                  <a:tcPr marL="91443" marR="91443" marT="45723" marB="45723" anchor="ctr"/>
                </a:tc>
                <a:extLst>
                  <a:ext uri="{0D108BD9-81ED-4DB2-BD59-A6C34878D82A}">
                    <a16:rowId xmlns:a16="http://schemas.microsoft.com/office/drawing/2014/main" val="10001"/>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Service Connection Ordinance</a:t>
                      </a:r>
                    </a:p>
                  </a:txBody>
                  <a:tcPr marL="91443" marR="91443" marT="45723" marB="45723" anchor="ctr"/>
                </a:tc>
                <a:tc>
                  <a:txBody>
                    <a:bodyPr/>
                    <a:lstStyle/>
                    <a:p>
                      <a:r>
                        <a:rPr lang="en-GB" sz="600" b="0" i="0" dirty="0" smtClean="0">
                          <a:solidFill>
                            <a:srgbClr val="000000"/>
                          </a:solidFill>
                          <a:latin typeface="Arial" pitchFamily="18" charset="0"/>
                        </a:rPr>
                        <a:t>Economy Minister's Ordinance of 4 May 2007 on detailed conditions of the power supply system operation (Journal of Laws No. 93, Item 623, as amended)</a:t>
                      </a:r>
                    </a:p>
                  </a:txBody>
                  <a:tcPr marL="91443" marR="91443" marT="45723" marB="45723" anchor="ctr"/>
                </a:tc>
                <a:extLst>
                  <a:ext uri="{0D108BD9-81ED-4DB2-BD59-A6C34878D82A}">
                    <a16:rowId xmlns:a16="http://schemas.microsoft.com/office/drawing/2014/main" val="10002"/>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technical conditions that are to be met by public roads</a:t>
                      </a:r>
                    </a:p>
                  </a:txBody>
                  <a:tcPr marL="91443" marR="91443" marT="45723" marB="45723" anchor="ctr"/>
                </a:tc>
                <a:tc>
                  <a:txBody>
                    <a:bodyPr/>
                    <a:lstStyle/>
                    <a:p>
                      <a:r>
                        <a:rPr lang="en-GB" sz="600" b="0" i="0" dirty="0" smtClean="0">
                          <a:solidFill>
                            <a:srgbClr val="000000"/>
                          </a:solidFill>
                          <a:latin typeface="Arial" pitchFamily="18" charset="0"/>
                        </a:rPr>
                        <a:t>Transport and Maritime Economy Minister's Ordinance of 2 March 1999 on technical conditions that are to be met by public roads and their location (Journal of Laws No. 43, Item 430, as amended) </a:t>
                      </a:r>
                    </a:p>
                  </a:txBody>
                  <a:tcPr marL="91443" marR="91443" marT="45723" marB="45723" anchor="ctr"/>
                </a:tc>
                <a:extLst>
                  <a:ext uri="{0D108BD9-81ED-4DB2-BD59-A6C34878D82A}">
                    <a16:rowId xmlns:a16="http://schemas.microsoft.com/office/drawing/2014/main" val="10003"/>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detailed conditions of traffic management</a:t>
                      </a:r>
                    </a:p>
                  </a:txBody>
                  <a:tcPr marL="91443" marR="91443" marT="45723" marB="45723" anchor="ctr"/>
                </a:tc>
                <a:tc>
                  <a:txBody>
                    <a:bodyPr/>
                    <a:lstStyle/>
                    <a:p>
                      <a:r>
                        <a:rPr lang="en-GB" sz="600" b="0" i="0" dirty="0" smtClean="0">
                          <a:solidFill>
                            <a:srgbClr val="000000"/>
                          </a:solidFill>
                          <a:latin typeface="Arial" pitchFamily="18" charset="0"/>
                        </a:rPr>
                        <a:t>Infrastructure Minister's Ordinance of 23 September 2003 on detailed conditions of road traffic management and supervision over the management (Journal of Laws No. 177, Item 1729) </a:t>
                      </a:r>
                    </a:p>
                  </a:txBody>
                  <a:tcPr marL="91443" marR="91443" marT="45723" marB="45723" anchor="ctr"/>
                </a:tc>
                <a:extLst>
                  <a:ext uri="{0D108BD9-81ED-4DB2-BD59-A6C34878D82A}">
                    <a16:rowId xmlns:a16="http://schemas.microsoft.com/office/drawing/2014/main" val="10004"/>
                  </a:ext>
                </a:extLst>
              </a:tr>
              <a:tr h="290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Subdivision of Real Properties</a:t>
                      </a:r>
                    </a:p>
                  </a:txBody>
                  <a:tcPr marL="91443" marR="91443" marT="45723" marB="45723" anchor="ctr"/>
                </a:tc>
                <a:tc>
                  <a:txBody>
                    <a:bodyPr/>
                    <a:lstStyle/>
                    <a:p>
                      <a:r>
                        <a:rPr lang="en-GB" sz="600" b="0" i="0" dirty="0" smtClean="0">
                          <a:solidFill>
                            <a:srgbClr val="000000"/>
                          </a:solidFill>
                          <a:latin typeface="Arial" pitchFamily="18" charset="0"/>
                        </a:rPr>
                        <a:t>Council of Ministers' Ordinance of 7 December 2004 on the approach to and procedure of real property subdivision (Journal of Laws No. 268, Item 2663)</a:t>
                      </a:r>
                    </a:p>
                  </a:txBody>
                  <a:tcPr marL="91443" marR="91443" marT="45723" marB="45723" anchor="ctr"/>
                </a:tc>
                <a:extLst>
                  <a:ext uri="{0D108BD9-81ED-4DB2-BD59-A6C34878D82A}">
                    <a16:rowId xmlns:a16="http://schemas.microsoft.com/office/drawing/2014/main" val="10005"/>
                  </a:ext>
                </a:extLst>
              </a:tr>
              <a:tr h="5961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Conservatorship Ordinance</a:t>
                      </a:r>
                    </a:p>
                  </a:txBody>
                  <a:tcPr marL="91443" marR="91443" marT="45723" marB="45723" anchor="ctr"/>
                </a:tc>
                <a:tc>
                  <a:txBody>
                    <a:bodyPr/>
                    <a:lstStyle/>
                    <a:p>
                      <a:r>
                        <a:rPr lang="en-GB" sz="600" b="0" i="0" dirty="0" smtClean="0">
                          <a:solidFill>
                            <a:srgbClr val="000000"/>
                          </a:solidFill>
                          <a:latin typeface="Arial" pitchFamily="18" charset="0"/>
                        </a:rPr>
                        <a:t>Culture and National Heritage Minister's Ordinance of 27 July 2011 on delivery of conservation works, restoration works, construction works, architectural surveys and other operations at a listed historical monument and of archaeological excavations (Journal of Laws No. 165, Item 987, as amended) </a:t>
                      </a:r>
                    </a:p>
                  </a:txBody>
                  <a:tcPr marL="91443" marR="91443" marT="45723" marB="45723" anchor="ctr"/>
                </a:tc>
                <a:extLst>
                  <a:ext uri="{0D108BD9-81ED-4DB2-BD59-A6C34878D82A}">
                    <a16:rowId xmlns:a16="http://schemas.microsoft.com/office/drawing/2014/main" val="10006"/>
                  </a:ext>
                </a:extLst>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grants to archaeological excavations</a:t>
                      </a:r>
                    </a:p>
                  </a:txBody>
                  <a:tcPr marL="91443" marR="91443" marT="45723" marB="45723" anchor="ctr"/>
                </a:tc>
                <a:tc>
                  <a:txBody>
                    <a:bodyPr/>
                    <a:lstStyle/>
                    <a:p>
                      <a:r>
                        <a:rPr lang="en-GB" sz="600" b="0" i="0" dirty="0" smtClean="0">
                          <a:solidFill>
                            <a:srgbClr val="000000"/>
                          </a:solidFill>
                          <a:latin typeface="Arial" pitchFamily="18" charset="0"/>
                        </a:rPr>
                        <a:t>Culture and National Heritage Minister's Ordinance of 10 January 2014 on grants to archaeological excavations (Journal of Laws Item 110) </a:t>
                      </a:r>
                    </a:p>
                  </a:txBody>
                  <a:tcPr marL="91443" marR="91443" marT="45723" marB="45723" anchor="ctr"/>
                </a:tc>
                <a:extLst>
                  <a:ext uri="{0D108BD9-81ED-4DB2-BD59-A6C34878D82A}">
                    <a16:rowId xmlns:a16="http://schemas.microsoft.com/office/drawing/2014/main" val="10007"/>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grants to construction works</a:t>
                      </a:r>
                    </a:p>
                  </a:txBody>
                  <a:tcPr marL="91443" marR="91443" marT="45723" marB="45723" anchor="ctr"/>
                </a:tc>
                <a:tc>
                  <a:txBody>
                    <a:bodyPr/>
                    <a:lstStyle/>
                    <a:p>
                      <a:r>
                        <a:rPr lang="en-GB" sz="600" b="0" i="0" dirty="0" smtClean="0">
                          <a:solidFill>
                            <a:srgbClr val="000000"/>
                          </a:solidFill>
                          <a:latin typeface="Arial" pitchFamily="18" charset="0"/>
                        </a:rPr>
                        <a:t>Culture and National Heritage Minister's Ordinance of 6 June 2005 on earmarked grants to conservation, restoration and construction works at a listed historical monument (i.e. 2014 Journal of Laws Item 399)</a:t>
                      </a:r>
                      <a:r>
                        <a:rPr lang="en-GB" sz="600" b="0" i="0" dirty="0" smtClean="0"/>
                        <a:t> </a:t>
                      </a:r>
                    </a:p>
                  </a:txBody>
                  <a:tcPr marL="91443" marR="91443" marT="45723" marB="45723" anchor="ctr"/>
                </a:tc>
                <a:extLst>
                  <a:ext uri="{0D108BD9-81ED-4DB2-BD59-A6C34878D82A}">
                    <a16:rowId xmlns:a16="http://schemas.microsoft.com/office/drawing/2014/main" val="10008"/>
                  </a:ext>
                </a:extLst>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operations plans of mining plants</a:t>
                      </a:r>
                    </a:p>
                  </a:txBody>
                  <a:tcPr marL="91443" marR="91443" marT="45723" marB="45723" anchor="ctr"/>
                </a:tc>
                <a:tc>
                  <a:txBody>
                    <a:bodyPr/>
                    <a:lstStyle/>
                    <a:p>
                      <a:r>
                        <a:rPr lang="en-GB" sz="600" b="0" i="0" dirty="0" smtClean="0">
                          <a:solidFill>
                            <a:srgbClr val="000000"/>
                          </a:solidFill>
                          <a:latin typeface="Arial" pitchFamily="18" charset="0"/>
                        </a:rPr>
                        <a:t>Environment Minister's Ordinance of 16 February 2012 on operations plans of mining plants (2012 Journal of Laws Item 372)</a:t>
                      </a:r>
                    </a:p>
                  </a:txBody>
                  <a:tcPr marL="91443" marR="91443" marT="45723" marB="45723" anchor="ctr"/>
                </a:tc>
                <a:extLst>
                  <a:ext uri="{0D108BD9-81ED-4DB2-BD59-A6C34878D82A}">
                    <a16:rowId xmlns:a16="http://schemas.microsoft.com/office/drawing/2014/main" val="10009"/>
                  </a:ext>
                </a:extLst>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geological documentation</a:t>
                      </a:r>
                    </a:p>
                  </a:txBody>
                  <a:tcPr marL="91443" marR="91443" marT="45723" marB="45723" anchor="ctr"/>
                </a:tc>
                <a:tc>
                  <a:txBody>
                    <a:bodyPr/>
                    <a:lstStyle/>
                    <a:p>
                      <a:r>
                        <a:rPr lang="en-GB" sz="600" b="0" i="0" dirty="0" smtClean="0">
                          <a:solidFill>
                            <a:srgbClr val="000000"/>
                          </a:solidFill>
                          <a:latin typeface="Arial" pitchFamily="18" charset="0"/>
                        </a:rPr>
                        <a:t>Environment Minister's Ordinance of 22 December 2011 on geological documentation of a mineable deposit (Journal of Laws No. 291, Item 1712) </a:t>
                      </a:r>
                    </a:p>
                  </a:txBody>
                  <a:tcPr marL="91443" marR="91443" marT="45723" marB="45723" anchor="ctr"/>
                </a:tc>
                <a:extLst>
                  <a:ext uri="{0D108BD9-81ED-4DB2-BD59-A6C34878D82A}">
                    <a16:rowId xmlns:a16="http://schemas.microsoft.com/office/drawing/2014/main" val="10010"/>
                  </a:ext>
                </a:extLst>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geological information gathering</a:t>
                      </a:r>
                    </a:p>
                  </a:txBody>
                  <a:tcPr marL="91443" marR="91443" marT="45723" marB="45723" anchor="ctr"/>
                </a:tc>
                <a:tc>
                  <a:txBody>
                    <a:bodyPr/>
                    <a:lstStyle/>
                    <a:p>
                      <a:r>
                        <a:rPr lang="en-GB" sz="600" b="0" i="0" dirty="0" smtClean="0">
                          <a:solidFill>
                            <a:srgbClr val="000000"/>
                          </a:solidFill>
                          <a:latin typeface="Arial" pitchFamily="18" charset="0"/>
                        </a:rPr>
                        <a:t>Environment Minister's Ordinance of 15 December 2011 on gathering and access to geological information (Journal of Laws No. 282, Item 1657) </a:t>
                      </a:r>
                    </a:p>
                  </a:txBody>
                  <a:tcPr marL="91443" marR="91443" marT="45723" marB="45723" anchor="ctr"/>
                </a:tc>
                <a:extLst>
                  <a:ext uri="{0D108BD9-81ED-4DB2-BD59-A6C34878D82A}">
                    <a16:rowId xmlns:a16="http://schemas.microsoft.com/office/drawing/2014/main" val="10011"/>
                  </a:ext>
                </a:extLst>
              </a:tr>
              <a:tr h="3082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Product Certification Ordinance</a:t>
                      </a:r>
                    </a:p>
                  </a:txBody>
                  <a:tcPr marL="91443" marR="91443" marT="45723" marB="45723" anchor="ctr"/>
                </a:tc>
                <a:tc>
                  <a:txBody>
                    <a:bodyPr/>
                    <a:lstStyle/>
                    <a:p>
                      <a:r>
                        <a:rPr lang="en-GB" sz="600" b="0" i="0" dirty="0" smtClean="0">
                          <a:solidFill>
                            <a:srgbClr val="000000"/>
                          </a:solidFill>
                          <a:latin typeface="Arial" pitchFamily="18" charset="0"/>
                        </a:rPr>
                        <a:t>Council of Ministers' Ordinance of 30 April 2004 on certification of products for use in mining plants (Journal of Laws No. 99, Item 1003, as amended) </a:t>
                      </a:r>
                    </a:p>
                  </a:txBody>
                  <a:tcPr marL="91443" marR="91443" marT="45723" marB="45723" anchor="ctr"/>
                </a:tc>
                <a:extLst>
                  <a:ext uri="{0D108BD9-81ED-4DB2-BD59-A6C34878D82A}">
                    <a16:rowId xmlns:a16="http://schemas.microsoft.com/office/drawing/2014/main" val="10012"/>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storage of blasting agents</a:t>
                      </a:r>
                    </a:p>
                  </a:txBody>
                  <a:tcPr marL="91443" marR="91443"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Economy, Labour and Social Policy Minister's Ordinance of 1 April 2003 on the storage and use of blasting agents </a:t>
                      </a:r>
                    </a:p>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and blasting equipment in mining plants (Journal of Laws No. 72, Item 655)</a:t>
                      </a:r>
                    </a:p>
                  </a:txBody>
                  <a:tcPr marL="91443" marR="91443" marT="45723" marB="45723" anchor="ctr"/>
                </a:tc>
                <a:extLst>
                  <a:ext uri="{0D108BD9-81ED-4DB2-BD59-A6C34878D82A}">
                    <a16:rowId xmlns:a16="http://schemas.microsoft.com/office/drawing/2014/main" val="10013"/>
                  </a:ext>
                </a:extLst>
              </a:tr>
              <a:tr h="4431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1" i="0" dirty="0" smtClean="0">
                          <a:solidFill>
                            <a:srgbClr val="000000"/>
                          </a:solidFill>
                          <a:latin typeface="Arial" pitchFamily="18" charset="0"/>
                        </a:rPr>
                        <a:t>Ordinance on opinion-giving institutions for works involving the use of explosives</a:t>
                      </a:r>
                    </a:p>
                  </a:txBody>
                  <a:tcPr marL="91443" marR="91443" marT="45723" marB="4572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Economy Minister's Ordinance of 25 November 2002 on the institutions that give opinions on the capability to comply with technical and </a:t>
                      </a:r>
                    </a:p>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organisational requirements at works involving the use of explosives intended for civilian use (Journal of Laws No. 203, Item 1716) </a:t>
                      </a:r>
                    </a:p>
                  </a:txBody>
                  <a:tcPr marL="91443" marR="91443" marT="45723" marB="45723" anchor="ct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7827"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276225"/>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List of legislative acts </a:t>
            </a: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 International agreements, Treaties, Directives and other legislative acts of the European Union</a:t>
            </a:r>
          </a:p>
          <a:p>
            <a:pPr fontAlgn="auto">
              <a:spcBef>
                <a:spcPts val="0"/>
              </a:spcBef>
              <a:spcAft>
                <a:spcPts val="0"/>
              </a:spcAft>
              <a:defRPr/>
            </a:pPr>
            <a:endParaRPr lang="pl-PL" sz="600" b="1" dirty="0">
              <a:solidFill>
                <a:schemeClr val="bg1">
                  <a:lumMod val="50000"/>
                </a:schemeClr>
              </a:solidFill>
              <a:latin typeface="Arial" panose="020B0604020202020204" pitchFamily="34" charset="0"/>
              <a:cs typeface="Arial" panose="020B0604020202020204" pitchFamily="34" charset="0"/>
            </a:endParaRP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ext uri="{D42A27DB-BD31-4B8C-83A1-F6EECF244321}">
                <p14:modId xmlns:p14="http://schemas.microsoft.com/office/powerpoint/2010/main" val="3761329196"/>
              </p:ext>
            </p:extLst>
          </p:nvPr>
        </p:nvGraphicFramePr>
        <p:xfrm>
          <a:off x="0" y="333374"/>
          <a:ext cx="9144000" cy="5975945"/>
        </p:xfrm>
        <a:graphic>
          <a:graphicData uri="http://schemas.openxmlformats.org/drawingml/2006/table">
            <a:tbl>
              <a:tblPr firstRow="1" bandRow="1">
                <a:tableStyleId>{073A0DAA-6AF3-43AB-8588-CEC1D06C72B9}</a:tableStyleId>
              </a:tblPr>
              <a:tblGrid>
                <a:gridCol w="1676500">
                  <a:extLst>
                    <a:ext uri="{9D8B030D-6E8A-4147-A177-3AD203B41FA5}">
                      <a16:colId xmlns:a16="http://schemas.microsoft.com/office/drawing/2014/main" val="20000"/>
                    </a:ext>
                  </a:extLst>
                </a:gridCol>
                <a:gridCol w="7467500">
                  <a:extLst>
                    <a:ext uri="{9D8B030D-6E8A-4147-A177-3AD203B41FA5}">
                      <a16:colId xmlns:a16="http://schemas.microsoft.com/office/drawing/2014/main" val="20001"/>
                    </a:ext>
                  </a:extLst>
                </a:gridCol>
              </a:tblGrid>
              <a:tr h="488949">
                <a:tc>
                  <a:txBody>
                    <a:bodyPr/>
                    <a:lstStyle/>
                    <a:p>
                      <a:r>
                        <a:rPr lang="en-GB" sz="600" b="1" i="0" dirty="0" smtClean="0">
                          <a:solidFill>
                            <a:schemeClr val="tx1"/>
                          </a:solidFill>
                          <a:latin typeface="Arial" pitchFamily="18" charset="0"/>
                        </a:rPr>
                        <a:t>Aarhus Convention</a:t>
                      </a:r>
                    </a:p>
                  </a:txBody>
                  <a:tcPr marL="91443" marR="91443" marT="45714" marB="45714"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chemeClr val="tx1"/>
                          </a:solidFill>
                          <a:latin typeface="Arial" pitchFamily="18" charset="0"/>
                        </a:rPr>
                        <a:t>Aarhus Convention of 25 June 1998 on Access to Information, Public Participation in Decision-making and Access to Justice in Environmental Matters (2003 Journal of Laws No. 78, Item 706) </a:t>
                      </a:r>
                    </a:p>
                  </a:txBody>
                  <a:tcPr marL="91443" marR="91443" marT="45714" marB="45714" anchor="ctr">
                    <a:solidFill>
                      <a:schemeClr val="bg1">
                        <a:lumMod val="85000"/>
                      </a:schemeClr>
                    </a:solidFill>
                  </a:tcPr>
                </a:tc>
                <a:extLst>
                  <a:ext uri="{0D108BD9-81ED-4DB2-BD59-A6C34878D82A}">
                    <a16:rowId xmlns:a16="http://schemas.microsoft.com/office/drawing/2014/main" val="10000"/>
                  </a:ext>
                </a:extLst>
              </a:tr>
              <a:tr h="488949">
                <a:tc>
                  <a:txBody>
                    <a:bodyPr/>
                    <a:lstStyle/>
                    <a:p>
                      <a:r>
                        <a:rPr lang="en-GB" sz="600" b="1" i="0" dirty="0" smtClean="0">
                          <a:solidFill>
                            <a:srgbClr val="000000"/>
                          </a:solidFill>
                          <a:latin typeface="Arial" pitchFamily="18" charset="0"/>
                        </a:rPr>
                        <a:t>Drilling Waste Directive</a:t>
                      </a:r>
                    </a:p>
                  </a:txBody>
                  <a:tcPr marL="91443" marR="91443" marT="45714" marB="45714" anchor="ctr"/>
                </a:tc>
                <a:tc>
                  <a:txBody>
                    <a:bodyPr/>
                    <a:lstStyle/>
                    <a:p>
                      <a:r>
                        <a:rPr lang="en-GB" sz="600" b="0" i="0" dirty="0" smtClean="0">
                          <a:solidFill>
                            <a:srgbClr val="000000"/>
                          </a:solidFill>
                          <a:latin typeface="Arial" pitchFamily="18" charset="0"/>
                        </a:rPr>
                        <a:t>Directive 2006/21/EC of the European Parliament and of the Council of 15 March 2006 on the management of waste from extractive industries and amending Directive 2004/35/EC (EU Off. J. L.2006.102.15, as amended) </a:t>
                      </a:r>
                    </a:p>
                  </a:txBody>
                  <a:tcPr marL="91443" marR="91443" marT="45714" marB="45714" anchor="ctr"/>
                </a:tc>
                <a:extLst>
                  <a:ext uri="{0D108BD9-81ED-4DB2-BD59-A6C34878D82A}">
                    <a16:rowId xmlns:a16="http://schemas.microsoft.com/office/drawing/2014/main" val="10001"/>
                  </a:ext>
                </a:extLst>
              </a:tr>
              <a:tr h="488949">
                <a:tc>
                  <a:txBody>
                    <a:bodyPr/>
                    <a:lstStyle/>
                    <a:p>
                      <a:r>
                        <a:rPr lang="en-GB" sz="600" b="1" i="0" dirty="0" smtClean="0">
                          <a:solidFill>
                            <a:srgbClr val="000000"/>
                          </a:solidFill>
                          <a:latin typeface="Arial" pitchFamily="18" charset="0"/>
                        </a:rPr>
                        <a:t>EIA Directive</a:t>
                      </a:r>
                    </a:p>
                  </a:txBody>
                  <a:tcPr marL="91443" marR="91443" marT="45714" marB="45714" anchor="ctr"/>
                </a:tc>
                <a:tc>
                  <a:txBody>
                    <a:bodyPr/>
                    <a:lstStyle/>
                    <a:p>
                      <a:r>
                        <a:rPr lang="en-GB" sz="600" b="0" i="0" dirty="0" smtClean="0">
                          <a:solidFill>
                            <a:srgbClr val="000000"/>
                          </a:solidFill>
                          <a:latin typeface="Arial" pitchFamily="18" charset="0"/>
                        </a:rPr>
                        <a:t>Directive 2011/92/EC of the European Parliament and of the Council of 13 December 2011 on the assessment of the effects of certain public and private projects on the environment (text with EEA relevance) (EU Off. J. L.2012.26.1, as amended) </a:t>
                      </a:r>
                    </a:p>
                  </a:txBody>
                  <a:tcPr marL="91443" marR="91443" marT="45714" marB="45714" anchor="ctr"/>
                </a:tc>
                <a:extLst>
                  <a:ext uri="{0D108BD9-81ED-4DB2-BD59-A6C34878D82A}">
                    <a16:rowId xmlns:a16="http://schemas.microsoft.com/office/drawing/2014/main" val="10002"/>
                  </a:ext>
                </a:extLst>
              </a:tr>
              <a:tr h="488949">
                <a:tc>
                  <a:txBody>
                    <a:bodyPr/>
                    <a:lstStyle/>
                    <a:p>
                      <a:r>
                        <a:rPr lang="en-GB" sz="600" b="1" i="0" dirty="0" smtClean="0">
                          <a:solidFill>
                            <a:srgbClr val="000000"/>
                          </a:solidFill>
                          <a:latin typeface="Arial" pitchFamily="18" charset="0"/>
                        </a:rPr>
                        <a:t>Waste Directive</a:t>
                      </a:r>
                    </a:p>
                  </a:txBody>
                  <a:tcPr marL="91443" marR="91443" marT="45714" marB="45714" anchor="ctr"/>
                </a:tc>
                <a:tc>
                  <a:txBody>
                    <a:bodyPr/>
                    <a:lstStyle/>
                    <a:p>
                      <a:r>
                        <a:rPr lang="en-GB" sz="600" b="0" i="0" dirty="0" smtClean="0">
                          <a:solidFill>
                            <a:srgbClr val="000000"/>
                          </a:solidFill>
                          <a:latin typeface="Arial" pitchFamily="18" charset="0"/>
                        </a:rPr>
                        <a:t>Directive 2008/98/EC of the European Parliament and of the Council of 19 November 2008 on waste and repealing certain Directives (text with EEA relevance) (EU Off. J. L.2008.312.3)</a:t>
                      </a:r>
                    </a:p>
                  </a:txBody>
                  <a:tcPr marL="91443" marR="91443" marT="45714" marB="45714" anchor="ctr"/>
                </a:tc>
                <a:extLst>
                  <a:ext uri="{0D108BD9-81ED-4DB2-BD59-A6C34878D82A}">
                    <a16:rowId xmlns:a16="http://schemas.microsoft.com/office/drawing/2014/main" val="10003"/>
                  </a:ext>
                </a:extLst>
              </a:tr>
              <a:tr h="488949">
                <a:tc>
                  <a:txBody>
                    <a:bodyPr/>
                    <a:lstStyle/>
                    <a:p>
                      <a:r>
                        <a:rPr lang="en-GB" sz="600" b="1" i="0" dirty="0" smtClean="0">
                          <a:solidFill>
                            <a:srgbClr val="000000"/>
                          </a:solidFill>
                          <a:latin typeface="Arial" pitchFamily="18" charset="0"/>
                        </a:rPr>
                        <a:t>Hydrocarbon Directive</a:t>
                      </a:r>
                    </a:p>
                  </a:txBody>
                  <a:tcPr marL="91443" marR="91443" marT="45714" marB="45714" anchor="ctr"/>
                </a:tc>
                <a:tc>
                  <a:txBody>
                    <a:bodyPr/>
                    <a:lstStyle/>
                    <a:p>
                      <a:pPr lvl="0"/>
                      <a:r>
                        <a:rPr lang="en-GB" sz="600" b="0" i="0" dirty="0" smtClean="0">
                          <a:solidFill>
                            <a:srgbClr val="000000"/>
                          </a:solidFill>
                          <a:latin typeface="Arial" pitchFamily="18" charset="0"/>
                        </a:rPr>
                        <a:t>Directive 94/22/EC of the European Parliament and of the Council of 30 May 1994 on the conditions for granting and using authorisations for the prospection, exploration and production of hydrocarbons </a:t>
                      </a:r>
                      <a:r>
                        <a:rPr lang="pl-PL" sz="600" b="0" i="0" dirty="0" smtClean="0">
                          <a:solidFill>
                            <a:srgbClr val="000000"/>
                          </a:solidFill>
                          <a:latin typeface="Arial" pitchFamily="18" charset="0"/>
                        </a:rPr>
                        <a:t> </a:t>
                      </a:r>
                      <a:r>
                        <a:rPr lang="en-GB" sz="600" b="0" i="0" dirty="0" smtClean="0">
                          <a:solidFill>
                            <a:srgbClr val="000000"/>
                          </a:solidFill>
                          <a:latin typeface="Arial" pitchFamily="18" charset="0"/>
                        </a:rPr>
                        <a:t>(EU Off. J. L.1994.164.3) </a:t>
                      </a:r>
                    </a:p>
                  </a:txBody>
                  <a:tcPr marL="91443" marR="91443" marT="45714" marB="45714" anchor="ctr"/>
                </a:tc>
                <a:extLst>
                  <a:ext uri="{0D108BD9-81ED-4DB2-BD59-A6C34878D82A}">
                    <a16:rowId xmlns:a16="http://schemas.microsoft.com/office/drawing/2014/main" val="10004"/>
                  </a:ext>
                </a:extLst>
              </a:tr>
              <a:tr h="488949">
                <a:tc>
                  <a:txBody>
                    <a:bodyPr/>
                    <a:lstStyle/>
                    <a:p>
                      <a:r>
                        <a:rPr lang="en-GB" sz="600" b="1" i="0" dirty="0" smtClean="0">
                          <a:solidFill>
                            <a:srgbClr val="000000"/>
                          </a:solidFill>
                          <a:latin typeface="Arial" pitchFamily="18" charset="0"/>
                        </a:rPr>
                        <a:t>The Lisbon Treaty</a:t>
                      </a:r>
                    </a:p>
                  </a:txBody>
                  <a:tcPr marL="91443" marR="91443" marT="45714" marB="4571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The Treaty of Lisbon Amending the Treaty on European Union and the Treaty establishing the European Community made in Lisbon on 13 December 2007 (Off. J. 2009.203.1569)</a:t>
                      </a:r>
                    </a:p>
                  </a:txBody>
                  <a:tcPr marL="91443" marR="91443" marT="45714" marB="45714" anchor="ctr"/>
                </a:tc>
                <a:extLst>
                  <a:ext uri="{0D108BD9-81ED-4DB2-BD59-A6C34878D82A}">
                    <a16:rowId xmlns:a16="http://schemas.microsoft.com/office/drawing/2014/main" val="10005"/>
                  </a:ext>
                </a:extLst>
              </a:tr>
              <a:tr h="838191">
                <a:tc>
                  <a:txBody>
                    <a:bodyPr/>
                    <a:lstStyle/>
                    <a:p>
                      <a:r>
                        <a:rPr lang="en-GB" sz="600" b="1" i="0" dirty="0" smtClean="0">
                          <a:solidFill>
                            <a:srgbClr val="000000"/>
                          </a:solidFill>
                          <a:latin typeface="Arial" pitchFamily="18" charset="0"/>
                        </a:rPr>
                        <a:t>REACH Regulation</a:t>
                      </a:r>
                    </a:p>
                  </a:txBody>
                  <a:tcPr marL="91443" marR="91443" marT="45714" marB="45714" anchor="ctr"/>
                </a:tc>
                <a:tc>
                  <a:txBody>
                    <a:bodyPr/>
                    <a:lstStyle/>
                    <a:p>
                      <a:r>
                        <a:rPr lang="en-GB" sz="600" b="0" i="0" dirty="0" smtClean="0">
                          <a:solidFill>
                            <a:srgbClr val="000000"/>
                          </a:solidFill>
                          <a:latin typeface="Arial" pitchFamily="18" charset="0"/>
                        </a:rPr>
                        <a:t>Regulation (EC) 1907/2006 of the European Parliament and of the Council of 18 December 2006 concerning the registration, evaluation, authorisation and restrictions </a:t>
                      </a:r>
                    </a:p>
                    <a:p>
                      <a:r>
                        <a:rPr lang="en-GB" sz="600" b="0" i="0" dirty="0" smtClean="0">
                          <a:solidFill>
                            <a:srgbClr val="000000"/>
                          </a:solidFill>
                          <a:latin typeface="Arial" pitchFamily="18" charset="0"/>
                        </a:rPr>
                        <a:t>on chemicals (REACH) and repealing Council Regulation (EEC) 793/93 and Commission Regulation (EC) 1488/94,  </a:t>
                      </a:r>
                    </a:p>
                    <a:p>
                      <a:r>
                        <a:rPr lang="en-GB" sz="600" b="0" i="0" dirty="0" smtClean="0">
                          <a:solidFill>
                            <a:srgbClr val="000000"/>
                          </a:solidFill>
                          <a:latin typeface="Arial" pitchFamily="18" charset="0"/>
                        </a:rPr>
                        <a:t>as well as Council Directive 76/769/EEC and Commission Directives 91/155/EEC, 93/105/EC and 2000/21/EC (text with EEA relevance) (EU Off. J. L.2006.396.1, as amended) </a:t>
                      </a:r>
                    </a:p>
                  </a:txBody>
                  <a:tcPr marL="91443" marR="91443" marT="45714" marB="45714" anchor="ctr"/>
                </a:tc>
                <a:extLst>
                  <a:ext uri="{0D108BD9-81ED-4DB2-BD59-A6C34878D82A}">
                    <a16:rowId xmlns:a16="http://schemas.microsoft.com/office/drawing/2014/main" val="10006"/>
                  </a:ext>
                </a:extLst>
              </a:tr>
              <a:tr h="663571">
                <a:tc>
                  <a:txBody>
                    <a:bodyPr/>
                    <a:lstStyle/>
                    <a:p>
                      <a:r>
                        <a:rPr lang="en-GB" sz="600" b="1" i="0" dirty="0" smtClean="0">
                          <a:solidFill>
                            <a:srgbClr val="000000"/>
                          </a:solidFill>
                          <a:latin typeface="Arial" pitchFamily="18" charset="0"/>
                        </a:rPr>
                        <a:t>Mixture Classification Regulation</a:t>
                      </a:r>
                    </a:p>
                  </a:txBody>
                  <a:tcPr marL="91443" marR="91443" marT="45714" marB="45714" anchor="ctr"/>
                </a:tc>
                <a:tc>
                  <a:txBody>
                    <a:bodyPr/>
                    <a:lstStyle/>
                    <a:p>
                      <a:r>
                        <a:rPr lang="en-GB" sz="600" b="0" i="0" dirty="0" smtClean="0">
                          <a:solidFill>
                            <a:srgbClr val="000000"/>
                          </a:solidFill>
                          <a:latin typeface="Arial" pitchFamily="18" charset="0"/>
                        </a:rPr>
                        <a:t>Regulation (EC) 1272/2008 of the European Parliament and of the Council of 16 December 2008 on classification, labelling and packaging of substances and mixtures, repealing Regulation (EC) 1907/2006 (text with EEA relevance) (EU Off. J. L.2008.353.1, as amended)</a:t>
                      </a:r>
                    </a:p>
                  </a:txBody>
                  <a:tcPr marL="91443" marR="91443" marT="45714" marB="45714" anchor="ctr"/>
                </a:tc>
                <a:extLst>
                  <a:ext uri="{0D108BD9-81ED-4DB2-BD59-A6C34878D82A}">
                    <a16:rowId xmlns:a16="http://schemas.microsoft.com/office/drawing/2014/main" val="10007"/>
                  </a:ext>
                </a:extLst>
              </a:tr>
              <a:tr h="488949">
                <a:tc>
                  <a:txBody>
                    <a:bodyPr/>
                    <a:lstStyle/>
                    <a:p>
                      <a:r>
                        <a:rPr lang="en-GB" sz="600" b="1" i="0" dirty="0" smtClean="0">
                          <a:solidFill>
                            <a:srgbClr val="000000"/>
                          </a:solidFill>
                          <a:latin typeface="Arial" pitchFamily="18" charset="0"/>
                        </a:rPr>
                        <a:t>Ordinance on geological surveying documentation</a:t>
                      </a:r>
                    </a:p>
                  </a:txBody>
                  <a:tcPr marL="91443" marR="91443" marT="45714" marB="45714"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b="0" i="0" dirty="0" smtClean="0">
                          <a:solidFill>
                            <a:srgbClr val="000000"/>
                          </a:solidFill>
                          <a:latin typeface="Arial" pitchFamily="18" charset="0"/>
                        </a:rPr>
                        <a:t>Environment Minister's Ordinance of 22 December 2011 on geological documentation of a mineable deposit (2011 Journal of Laws No. 291, Item 1713) </a:t>
                      </a:r>
                    </a:p>
                  </a:txBody>
                  <a:tcPr marL="91443" marR="91443" marT="45714" marB="45714" anchor="ctr"/>
                </a:tc>
                <a:extLst>
                  <a:ext uri="{0D108BD9-81ED-4DB2-BD59-A6C34878D82A}">
                    <a16:rowId xmlns:a16="http://schemas.microsoft.com/office/drawing/2014/main" val="10008"/>
                  </a:ext>
                </a:extLst>
              </a:tr>
              <a:tr h="562591">
                <a:tc>
                  <a:txBody>
                    <a:bodyPr/>
                    <a:lstStyle/>
                    <a:p>
                      <a:r>
                        <a:rPr lang="en-GB" sz="600" b="1" i="0" dirty="0" smtClean="0">
                          <a:solidFill>
                            <a:srgbClr val="000000"/>
                          </a:solidFill>
                          <a:latin typeface="Arial" pitchFamily="18" charset="0"/>
                        </a:rPr>
                        <a:t>Ordinance on the types of remedial actions and on the conditions of and approach to their delivery </a:t>
                      </a:r>
                    </a:p>
                  </a:txBody>
                  <a:tcPr marL="91443" marR="91443" marT="45714" marB="45714" anchor="ctr"/>
                </a:tc>
                <a:tc>
                  <a:txBody>
                    <a:bodyPr/>
                    <a:lstStyle/>
                    <a:p>
                      <a:r>
                        <a:rPr lang="en-GB" sz="600" b="0" i="0" dirty="0" smtClean="0">
                          <a:solidFill>
                            <a:srgbClr val="000000"/>
                          </a:solidFill>
                          <a:latin typeface="Arial" pitchFamily="18" charset="0"/>
                        </a:rPr>
                        <a:t>Environment Minister's Ordinance of 4 June 2008 on the types of remedial actions and on the conditions of and approach to their delivery (2008 Journal of Laws N. 103, Item 664)</a:t>
                      </a:r>
                    </a:p>
                  </a:txBody>
                  <a:tcPr marL="91443" marR="91443" marT="45714" marB="45714" anchor="ctr"/>
                </a:tc>
                <a:extLst>
                  <a:ext uri="{0D108BD9-81ED-4DB2-BD59-A6C34878D82A}">
                    <a16:rowId xmlns:a16="http://schemas.microsoft.com/office/drawing/2014/main" val="10009"/>
                  </a:ext>
                </a:extLst>
              </a:tr>
              <a:tr h="488949">
                <a:tc>
                  <a:txBody>
                    <a:bodyPr/>
                    <a:lstStyle/>
                    <a:p>
                      <a:r>
                        <a:rPr lang="en-GB" sz="600" b="1" i="0" dirty="0" smtClean="0">
                          <a:solidFill>
                            <a:srgbClr val="000000"/>
                          </a:solidFill>
                          <a:latin typeface="Arial" pitchFamily="18" charset="0"/>
                        </a:rPr>
                        <a:t>Commission fracturing recommendations </a:t>
                      </a:r>
                    </a:p>
                  </a:txBody>
                  <a:tcPr marL="91443" marR="91443" marT="45714" marB="45714" anchor="ctr"/>
                </a:tc>
                <a:tc>
                  <a:txBody>
                    <a:bodyPr/>
                    <a:lstStyle/>
                    <a:p>
                      <a:r>
                        <a:rPr lang="en-GB" sz="600" b="0" i="0" dirty="0" smtClean="0">
                          <a:solidFill>
                            <a:srgbClr val="000000"/>
                          </a:solidFill>
                          <a:latin typeface="Arial" pitchFamily="18" charset="0"/>
                        </a:rPr>
                        <a:t>Commission Recommendation of 22 January 2014 on minimum principles for the prospection and exploration of hydrocarbons (such as shale gas) using high-volume hydraulic fracturing (2014/70/EU) (EU Off. J. L.2014.39.72,  as amended)</a:t>
                      </a:r>
                    </a:p>
                  </a:txBody>
                  <a:tcPr marL="91443" marR="91443" marT="45714" marB="45714" anchor="ct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8851"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 &gt; </a:t>
            </a:r>
            <a:r>
              <a:rPr lang="en-GB" sz="600" b="1" i="0" dirty="0" smtClean="0">
                <a:solidFill>
                  <a:srgbClr val="808080"/>
                </a:solidFill>
                <a:latin typeface="Arial" pitchFamily="18" charset="0"/>
              </a:rPr>
              <a:t>List of abbreviations</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14" name="Tabela 13"/>
          <p:cNvGraphicFramePr>
            <a:graphicFrameLocks noGrp="1"/>
          </p:cNvGraphicFramePr>
          <p:nvPr>
            <p:extLst>
              <p:ext uri="{D42A27DB-BD31-4B8C-83A1-F6EECF244321}">
                <p14:modId xmlns:p14="http://schemas.microsoft.com/office/powerpoint/2010/main" val="155645376"/>
              </p:ext>
            </p:extLst>
          </p:nvPr>
        </p:nvGraphicFramePr>
        <p:xfrm>
          <a:off x="0" y="333381"/>
          <a:ext cx="4500563" cy="5975938"/>
        </p:xfrm>
        <a:graphic>
          <a:graphicData uri="http://schemas.openxmlformats.org/drawingml/2006/table">
            <a:tbl>
              <a:tblPr firstRow="1" bandRow="1">
                <a:tableStyleId>{073A0DAA-6AF3-43AB-8588-CEC1D06C72B9}</a:tableStyleId>
              </a:tblPr>
              <a:tblGrid>
                <a:gridCol w="1184359">
                  <a:extLst>
                    <a:ext uri="{9D8B030D-6E8A-4147-A177-3AD203B41FA5}">
                      <a16:colId xmlns:a16="http://schemas.microsoft.com/office/drawing/2014/main" val="20000"/>
                    </a:ext>
                  </a:extLst>
                </a:gridCol>
                <a:gridCol w="3316204">
                  <a:extLst>
                    <a:ext uri="{9D8B030D-6E8A-4147-A177-3AD203B41FA5}">
                      <a16:colId xmlns:a16="http://schemas.microsoft.com/office/drawing/2014/main" val="20001"/>
                    </a:ext>
                  </a:extLst>
                </a:gridCol>
              </a:tblGrid>
              <a:tr h="410121">
                <a:tc>
                  <a:txBody>
                    <a:bodyPr/>
                    <a:lstStyle/>
                    <a:p>
                      <a:pPr algn="just">
                        <a:lnSpc>
                          <a:spcPct val="100000"/>
                        </a:lnSpc>
                        <a:tabLst>
                          <a:tab pos="3657600" algn="l"/>
                          <a:tab pos="5372100" algn="l"/>
                        </a:tabLst>
                      </a:pPr>
                      <a:r>
                        <a:rPr lang="en-GB" sz="700" b="1" i="0" dirty="0" smtClean="0">
                          <a:solidFill>
                            <a:schemeClr val="tx1"/>
                          </a:solidFill>
                          <a:latin typeface="Arial" pitchFamily="18" charset="0"/>
                        </a:rPr>
                        <a:t>PIB</a:t>
                      </a:r>
                    </a:p>
                  </a:txBody>
                  <a:tcPr marL="48799" marR="48799" marT="0" marB="0" anchor="ctr">
                    <a:solidFill>
                      <a:schemeClr val="bg1">
                        <a:lumMod val="85000"/>
                      </a:schemeClr>
                    </a:solidFill>
                  </a:tcPr>
                </a:tc>
                <a:tc>
                  <a:txBody>
                    <a:bodyPr/>
                    <a:lstStyle/>
                    <a:p>
                      <a:pPr algn="just">
                        <a:lnSpc>
                          <a:spcPct val="100000"/>
                        </a:lnSpc>
                        <a:tabLst>
                          <a:tab pos="3657600" algn="l"/>
                          <a:tab pos="5372100" algn="l"/>
                        </a:tabLst>
                      </a:pPr>
                      <a:r>
                        <a:rPr lang="en-GB" sz="700" b="0" i="0" dirty="0" smtClean="0">
                          <a:solidFill>
                            <a:schemeClr val="tx1"/>
                          </a:solidFill>
                          <a:latin typeface="Arial" pitchFamily="18" charset="0"/>
                        </a:rPr>
                        <a:t>Public Information Bulletin, published on the site of the office supporting the authority </a:t>
                      </a:r>
                    </a:p>
                  </a:txBody>
                  <a:tcPr marL="48799" marR="48799" marT="0" marB="0" anchor="ctr">
                    <a:solidFill>
                      <a:schemeClr val="bg1">
                        <a:lumMod val="85000"/>
                      </a:schemeClr>
                    </a:solidFill>
                  </a:tcPr>
                </a:tc>
                <a:extLst>
                  <a:ext uri="{0D108BD9-81ED-4DB2-BD59-A6C34878D82A}">
                    <a16:rowId xmlns:a16="http://schemas.microsoft.com/office/drawing/2014/main" val="10000"/>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PPP</a:t>
                      </a:r>
                      <a:r>
                        <a:rPr lang="pl-PL" sz="700" b="1" i="0" dirty="0" err="1" smtClean="0">
                          <a:solidFill>
                            <a:srgbClr val="000000"/>
                          </a:solidFill>
                          <a:latin typeface="Arial" pitchFamily="18" charset="0"/>
                        </a:rPr>
                        <a:t>LD</a:t>
                      </a:r>
                      <a:endParaRPr lang="en-GB" sz="700" b="1" i="0" dirty="0" smtClean="0">
                        <a:solidFill>
                          <a:srgbClr val="000000"/>
                        </a:solidFill>
                        <a:latin typeface="Arial" pitchFamily="18" charset="0"/>
                      </a:endParaRP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Decision on the location of a public purpose project</a:t>
                      </a:r>
                    </a:p>
                  </a:txBody>
                  <a:tcPr marL="48799" marR="48799" marT="0" marB="0" anchor="ctr"/>
                </a:tc>
                <a:extLst>
                  <a:ext uri="{0D108BD9-81ED-4DB2-BD59-A6C34878D82A}">
                    <a16:rowId xmlns:a16="http://schemas.microsoft.com/office/drawing/2014/main" val="10001"/>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DEC</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Decision on </a:t>
                      </a:r>
                      <a:r>
                        <a:rPr lang="pl-PL" sz="700" b="0" i="0" dirty="0" smtClean="0">
                          <a:solidFill>
                            <a:srgbClr val="000000"/>
                          </a:solidFill>
                          <a:latin typeface="Arial" pitchFamily="18" charset="0"/>
                        </a:rPr>
                        <a:t>the </a:t>
                      </a:r>
                      <a:r>
                        <a:rPr lang="en-GB" sz="700" b="0" i="0" dirty="0" smtClean="0">
                          <a:solidFill>
                            <a:srgbClr val="000000"/>
                          </a:solidFill>
                          <a:latin typeface="Arial" pitchFamily="18" charset="0"/>
                        </a:rPr>
                        <a:t>environmental </a:t>
                      </a:r>
                      <a:r>
                        <a:rPr lang="pl-PL" sz="700" b="0" i="0" dirty="0" err="1" smtClean="0">
                          <a:solidFill>
                            <a:srgbClr val="000000"/>
                          </a:solidFill>
                          <a:latin typeface="Arial" pitchFamily="18" charset="0"/>
                        </a:rPr>
                        <a:t>conditions</a:t>
                      </a:r>
                      <a:endParaRPr lang="en-GB" sz="700" b="0" i="0" dirty="0" smtClean="0">
                        <a:solidFill>
                          <a:srgbClr val="000000"/>
                        </a:solidFill>
                        <a:latin typeface="Arial" pitchFamily="18" charset="0"/>
                      </a:endParaRPr>
                    </a:p>
                  </a:txBody>
                  <a:tcPr marL="48799" marR="48799" marT="0" marB="0" anchor="ctr"/>
                </a:tc>
                <a:extLst>
                  <a:ext uri="{0D108BD9-81ED-4DB2-BD59-A6C34878D82A}">
                    <a16:rowId xmlns:a16="http://schemas.microsoft.com/office/drawing/2014/main" val="10002"/>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RWMB Director</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Director of Regional Water Management Board</a:t>
                      </a:r>
                    </a:p>
                  </a:txBody>
                  <a:tcPr marL="48799" marR="48799" marT="0" marB="0" anchor="ctr"/>
                </a:tc>
                <a:extLst>
                  <a:ext uri="{0D108BD9-81ED-4DB2-BD59-A6C34878D82A}">
                    <a16:rowId xmlns:a16="http://schemas.microsoft.com/office/drawing/2014/main" val="10003"/>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GDEP</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General Director for Environmental Protection</a:t>
                      </a:r>
                    </a:p>
                  </a:txBody>
                  <a:tcPr marL="48799" marR="48799" marT="0" marB="0" anchor="ctr"/>
                </a:tc>
                <a:extLst>
                  <a:ext uri="{0D108BD9-81ED-4DB2-BD59-A6C34878D82A}">
                    <a16:rowId xmlns:a16="http://schemas.microsoft.com/office/drawing/2014/main" val="10004"/>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NCR</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National Court Register</a:t>
                      </a:r>
                    </a:p>
                  </a:txBody>
                  <a:tcPr marL="48799" marR="48799" marT="0" marB="0" anchor="ctr"/>
                </a:tc>
                <a:extLst>
                  <a:ext uri="{0D108BD9-81ED-4DB2-BD59-A6C34878D82A}">
                    <a16:rowId xmlns:a16="http://schemas.microsoft.com/office/drawing/2014/main" val="10005"/>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LMR</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Land and Mortgage Register</a:t>
                      </a:r>
                    </a:p>
                  </a:txBody>
                  <a:tcPr marL="48799" marR="48799" marT="0" marB="0" anchor="ctr"/>
                </a:tc>
                <a:extLst>
                  <a:ext uri="{0D108BD9-81ED-4DB2-BD59-A6C34878D82A}">
                    <a16:rowId xmlns:a16="http://schemas.microsoft.com/office/drawing/2014/main" val="10006"/>
                  </a:ext>
                </a:extLst>
              </a:tr>
              <a:tr h="327404">
                <a:tc>
                  <a:txBody>
                    <a:bodyPr/>
                    <a:lstStyle/>
                    <a:p>
                      <a:pPr algn="just">
                        <a:lnSpc>
                          <a:spcPct val="100000"/>
                        </a:lnSpc>
                        <a:tabLst>
                          <a:tab pos="3657600" algn="l"/>
                          <a:tab pos="5372100" algn="l"/>
                        </a:tabLst>
                      </a:pPr>
                      <a:r>
                        <a:rPr lang="en-GB" sz="700" b="1" i="0" dirty="0" err="1" smtClean="0">
                          <a:solidFill>
                            <a:srgbClr val="000000"/>
                          </a:solidFill>
                          <a:latin typeface="Arial" pitchFamily="18" charset="0"/>
                        </a:rPr>
                        <a:t>MoI</a:t>
                      </a:r>
                      <a:r>
                        <a:rPr lang="pl-PL" sz="700" b="1" i="0" dirty="0" smtClean="0">
                          <a:solidFill>
                            <a:srgbClr val="000000"/>
                          </a:solidFill>
                          <a:latin typeface="Arial" pitchFamily="18" charset="0"/>
                        </a:rPr>
                        <a:t>D</a:t>
                      </a:r>
                      <a:endParaRPr lang="en-GB" sz="700" b="1" i="0" dirty="0" smtClean="0">
                        <a:solidFill>
                          <a:srgbClr val="000000"/>
                        </a:solidFill>
                        <a:latin typeface="Arial" pitchFamily="18" charset="0"/>
                      </a:endParaRP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Minister of Infrastructure and Development</a:t>
                      </a:r>
                    </a:p>
                  </a:txBody>
                  <a:tcPr marL="48799" marR="48799" marT="0" marB="0" anchor="ctr"/>
                </a:tc>
                <a:extLst>
                  <a:ext uri="{0D108BD9-81ED-4DB2-BD59-A6C34878D82A}">
                    <a16:rowId xmlns:a16="http://schemas.microsoft.com/office/drawing/2014/main" val="10007"/>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MoC</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Minister of Culture and National Heritage</a:t>
                      </a:r>
                    </a:p>
                  </a:txBody>
                  <a:tcPr marL="48799" marR="48799" marT="0" marB="0" anchor="ctr"/>
                </a:tc>
                <a:extLst>
                  <a:ext uri="{0D108BD9-81ED-4DB2-BD59-A6C34878D82A}">
                    <a16:rowId xmlns:a16="http://schemas.microsoft.com/office/drawing/2014/main" val="10008"/>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MWSU</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Municipal water and sewer utility</a:t>
                      </a:r>
                    </a:p>
                  </a:txBody>
                  <a:tcPr marL="48799" marR="48799" marT="0" marB="0" anchor="ctr"/>
                </a:tc>
                <a:extLst>
                  <a:ext uri="{0D108BD9-81ED-4DB2-BD59-A6C34878D82A}">
                    <a16:rowId xmlns:a16="http://schemas.microsoft.com/office/drawing/2014/main" val="10009"/>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LPS</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Local planning scheme</a:t>
                      </a:r>
                    </a:p>
                  </a:txBody>
                  <a:tcPr marL="48799" marR="48799" marT="0" marB="0" anchor="ctr"/>
                </a:tc>
                <a:extLst>
                  <a:ext uri="{0D108BD9-81ED-4DB2-BD59-A6C34878D82A}">
                    <a16:rowId xmlns:a16="http://schemas.microsoft.com/office/drawing/2014/main" val="10010"/>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MoE</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Minister of the Environment</a:t>
                      </a:r>
                    </a:p>
                  </a:txBody>
                  <a:tcPr marL="48799" marR="48799" marT="0" marB="0" anchor="ctr"/>
                </a:tc>
                <a:extLst>
                  <a:ext uri="{0D108BD9-81ED-4DB2-BD59-A6C34878D82A}">
                    <a16:rowId xmlns:a16="http://schemas.microsoft.com/office/drawing/2014/main" val="10011"/>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DMO</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District Mining Office</a:t>
                      </a:r>
                    </a:p>
                  </a:txBody>
                  <a:tcPr marL="48799" marR="48799" marT="0" marB="0" anchor="ctr"/>
                </a:tc>
                <a:extLst>
                  <a:ext uri="{0D108BD9-81ED-4DB2-BD59-A6C34878D82A}">
                    <a16:rowId xmlns:a16="http://schemas.microsoft.com/office/drawing/2014/main" val="10012"/>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GML</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Geological and Mining Law of 29 March 2015</a:t>
                      </a:r>
                    </a:p>
                  </a:txBody>
                  <a:tcPr marL="48799" marR="48799" marT="0" marB="0" anchor="ctr"/>
                </a:tc>
                <a:extLst>
                  <a:ext uri="{0D108BD9-81ED-4DB2-BD59-A6C34878D82A}">
                    <a16:rowId xmlns:a16="http://schemas.microsoft.com/office/drawing/2014/main" val="10013"/>
                  </a:ext>
                </a:extLst>
              </a:tr>
              <a:tr h="654757">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2014 GML</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Geological and Mining Law as of 31 December 2014</a:t>
                      </a:r>
                    </a:p>
                  </a:txBody>
                  <a:tcPr marL="48799" marR="48799" marT="0" marB="0" anchor="ctr"/>
                </a:tc>
                <a:extLst>
                  <a:ext uri="{0D108BD9-81ED-4DB2-BD59-A6C34878D82A}">
                    <a16:rowId xmlns:a16="http://schemas.microsoft.com/office/drawing/2014/main" val="10014"/>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EWMP</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Extractive waste management programme</a:t>
                      </a:r>
                    </a:p>
                  </a:txBody>
                  <a:tcPr marL="48799" marR="48799" marT="0" marB="0" anchor="ctr"/>
                </a:tc>
                <a:extLst>
                  <a:ext uri="{0D108BD9-81ED-4DB2-BD59-A6C34878D82A}">
                    <a16:rowId xmlns:a16="http://schemas.microsoft.com/office/drawing/2014/main" val="10015"/>
                  </a:ext>
                </a:extLst>
              </a:tr>
              <a:tr h="327404">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NSI</a:t>
                      </a:r>
                    </a:p>
                  </a:txBody>
                  <a:tcPr marL="48799" marR="48799"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National Sanitary Inspectorate</a:t>
                      </a:r>
                    </a:p>
                  </a:txBody>
                  <a:tcPr marL="48799" marR="48799" marT="0" marB="0" anchor="ctr"/>
                </a:tc>
                <a:extLst>
                  <a:ext uri="{0D108BD9-81ED-4DB2-BD59-A6C34878D82A}">
                    <a16:rowId xmlns:a16="http://schemas.microsoft.com/office/drawing/2014/main" val="10016"/>
                  </a:ext>
                </a:extLst>
              </a:tr>
            </a:tbl>
          </a:graphicData>
        </a:graphic>
      </p:graphicFrame>
      <p:graphicFrame>
        <p:nvGraphicFramePr>
          <p:cNvPr id="15" name="Tabela 14"/>
          <p:cNvGraphicFramePr>
            <a:graphicFrameLocks noGrp="1"/>
          </p:cNvGraphicFramePr>
          <p:nvPr>
            <p:extLst>
              <p:ext uri="{D42A27DB-BD31-4B8C-83A1-F6EECF244321}">
                <p14:modId xmlns:p14="http://schemas.microsoft.com/office/powerpoint/2010/main" val="1336407641"/>
              </p:ext>
            </p:extLst>
          </p:nvPr>
        </p:nvGraphicFramePr>
        <p:xfrm>
          <a:off x="4648200" y="323850"/>
          <a:ext cx="4495800" cy="5985465"/>
        </p:xfrm>
        <a:graphic>
          <a:graphicData uri="http://schemas.openxmlformats.org/drawingml/2006/table">
            <a:tbl>
              <a:tblPr firstRow="1" bandRow="1">
                <a:tableStyleId>{073A0DAA-6AF3-43AB-8588-CEC1D06C72B9}</a:tableStyleId>
              </a:tblPr>
              <a:tblGrid>
                <a:gridCol w="1183105">
                  <a:extLst>
                    <a:ext uri="{9D8B030D-6E8A-4147-A177-3AD203B41FA5}">
                      <a16:colId xmlns:a16="http://schemas.microsoft.com/office/drawing/2014/main" val="20000"/>
                    </a:ext>
                  </a:extLst>
                </a:gridCol>
                <a:gridCol w="3312695">
                  <a:extLst>
                    <a:ext uri="{9D8B030D-6E8A-4147-A177-3AD203B41FA5}">
                      <a16:colId xmlns:a16="http://schemas.microsoft.com/office/drawing/2014/main" val="20001"/>
                    </a:ext>
                  </a:extLst>
                </a:gridCol>
              </a:tblGrid>
              <a:tr h="387648">
                <a:tc>
                  <a:txBody>
                    <a:bodyPr/>
                    <a:lstStyle/>
                    <a:p>
                      <a:pPr algn="just">
                        <a:lnSpc>
                          <a:spcPct val="100000"/>
                        </a:lnSpc>
                        <a:tabLst>
                          <a:tab pos="3657600" algn="l"/>
                          <a:tab pos="5372100" algn="l"/>
                        </a:tabLst>
                      </a:pPr>
                      <a:r>
                        <a:rPr lang="en-GB" sz="700" b="1" i="0" dirty="0" smtClean="0">
                          <a:solidFill>
                            <a:schemeClr val="tx1"/>
                          </a:solidFill>
                          <a:latin typeface="Arial" pitchFamily="18" charset="0"/>
                        </a:rPr>
                        <a:t>BP</a:t>
                      </a:r>
                    </a:p>
                  </a:txBody>
                  <a:tcPr marL="48780" marR="48780" marT="0" marB="0" anchor="ctr">
                    <a:solidFill>
                      <a:schemeClr val="bg1">
                        <a:lumMod val="85000"/>
                      </a:schemeClr>
                    </a:solidFill>
                  </a:tcPr>
                </a:tc>
                <a:tc>
                  <a:txBody>
                    <a:bodyPr/>
                    <a:lstStyle/>
                    <a:p>
                      <a:pPr algn="just">
                        <a:lnSpc>
                          <a:spcPct val="100000"/>
                        </a:lnSpc>
                        <a:tabLst>
                          <a:tab pos="3657600" algn="l"/>
                          <a:tab pos="5372100" algn="l"/>
                        </a:tabLst>
                      </a:pPr>
                      <a:r>
                        <a:rPr lang="en-GB" sz="700" b="0" i="0" dirty="0" smtClean="0">
                          <a:solidFill>
                            <a:schemeClr val="tx1"/>
                          </a:solidFill>
                          <a:latin typeface="Arial" pitchFamily="18" charset="0"/>
                        </a:rPr>
                        <a:t>Decision on the approval of a building design and on building permit</a:t>
                      </a:r>
                    </a:p>
                  </a:txBody>
                  <a:tcPr marL="48780" marR="48780" marT="0" marB="0" anchor="ctr">
                    <a:solidFill>
                      <a:schemeClr val="bg1">
                        <a:lumMod val="85000"/>
                      </a:schemeClr>
                    </a:solidFill>
                  </a:tcPr>
                </a:tc>
                <a:extLst>
                  <a:ext uri="{0D108BD9-81ED-4DB2-BD59-A6C34878D82A}">
                    <a16:rowId xmlns:a16="http://schemas.microsoft.com/office/drawing/2014/main" val="10000"/>
                  </a:ext>
                </a:extLst>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OP</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Decision on the permit for operation</a:t>
                      </a:r>
                    </a:p>
                  </a:txBody>
                  <a:tcPr marL="48780" marR="48780" marT="0" marB="0" anchor="ctr"/>
                </a:tc>
                <a:extLst>
                  <a:ext uri="{0D108BD9-81ED-4DB2-BD59-A6C34878D82A}">
                    <a16:rowId xmlns:a16="http://schemas.microsoft.com/office/drawing/2014/main" val="10001"/>
                  </a:ext>
                </a:extLst>
              </a:tr>
              <a:tr h="800222">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PHMW</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Permit for works at historical </a:t>
                      </a:r>
                      <a:r>
                        <a:rPr lang="pl-PL" sz="700" b="0" i="0" dirty="0" err="1" smtClean="0">
                          <a:solidFill>
                            <a:srgbClr val="000000"/>
                          </a:solidFill>
                          <a:latin typeface="Arial" pitchFamily="18" charset="0"/>
                        </a:rPr>
                        <a:t>landmarks</a:t>
                      </a:r>
                      <a:r>
                        <a:rPr lang="en-GB" sz="700" b="0" i="0" dirty="0" smtClean="0">
                          <a:solidFill>
                            <a:srgbClr val="000000"/>
                          </a:solidFill>
                          <a:latin typeface="Arial" pitchFamily="18" charset="0"/>
                        </a:rPr>
                        <a:t>, </a:t>
                      </a:r>
                    </a:p>
                    <a:p>
                      <a:pPr algn="just">
                        <a:lnSpc>
                          <a:spcPct val="100000"/>
                        </a:lnSpc>
                        <a:tabLst>
                          <a:tab pos="3657600" algn="l"/>
                          <a:tab pos="5372100" algn="l"/>
                        </a:tabLst>
                      </a:pPr>
                      <a:r>
                        <a:rPr lang="en-GB" sz="700" b="0" i="0" dirty="0" smtClean="0">
                          <a:solidFill>
                            <a:srgbClr val="000000"/>
                          </a:solidFill>
                          <a:latin typeface="Arial" pitchFamily="18" charset="0"/>
                        </a:rPr>
                        <a:t>in the proximity of historical </a:t>
                      </a:r>
                      <a:r>
                        <a:rPr lang="pl-PL" sz="700" b="0" i="0" dirty="0" err="1" smtClean="0">
                          <a:solidFill>
                            <a:srgbClr val="000000"/>
                          </a:solidFill>
                          <a:latin typeface="Arial" pitchFamily="18" charset="0"/>
                        </a:rPr>
                        <a:t>landmarks</a:t>
                      </a:r>
                      <a:r>
                        <a:rPr lang="en-GB" sz="700" b="0" i="0" dirty="0" smtClean="0">
                          <a:solidFill>
                            <a:srgbClr val="000000"/>
                          </a:solidFill>
                          <a:latin typeface="Arial" pitchFamily="18" charset="0"/>
                        </a:rPr>
                        <a:t>, of archaeological excavations and other works that are referred to in APCHM and Conservatorship Ordinance</a:t>
                      </a:r>
                    </a:p>
                  </a:txBody>
                  <a:tcPr marL="48780" marR="48780" marT="0" marB="0" anchor="ctr"/>
                </a:tc>
                <a:extLst>
                  <a:ext uri="{0D108BD9-81ED-4DB2-BD59-A6C34878D82A}">
                    <a16:rowId xmlns:a16="http://schemas.microsoft.com/office/drawing/2014/main" val="10002"/>
                  </a:ext>
                </a:extLst>
              </a:tr>
              <a:tr h="533467">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Entrepreneur</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The entity that is referred to in GML Art.7.1.9</a:t>
                      </a:r>
                    </a:p>
                  </a:txBody>
                  <a:tcPr marL="48780" marR="48780" marT="0" marB="0" anchor="ctr"/>
                </a:tc>
                <a:extLst>
                  <a:ext uri="{0D108BD9-81ED-4DB2-BD59-A6C34878D82A}">
                    <a16:rowId xmlns:a16="http://schemas.microsoft.com/office/drawing/2014/main" val="10003"/>
                  </a:ext>
                </a:extLst>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FB</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National Fire Brigades</a:t>
                      </a:r>
                    </a:p>
                  </a:txBody>
                  <a:tcPr marL="48780" marR="48780" marT="0" marB="0" anchor="ctr"/>
                </a:tc>
                <a:extLst>
                  <a:ext uri="{0D108BD9-81ED-4DB2-BD59-A6C34878D82A}">
                    <a16:rowId xmlns:a16="http://schemas.microsoft.com/office/drawing/2014/main" val="10004"/>
                  </a:ext>
                </a:extLst>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RDEP</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Regional Director for Environmental Protection</a:t>
                      </a:r>
                    </a:p>
                  </a:txBody>
                  <a:tcPr marL="48780" marR="48780" marT="0" marB="0" anchor="ctr"/>
                </a:tc>
                <a:extLst>
                  <a:ext uri="{0D108BD9-81ED-4DB2-BD59-A6C34878D82A}">
                    <a16:rowId xmlns:a16="http://schemas.microsoft.com/office/drawing/2014/main" val="10005"/>
                  </a:ext>
                </a:extLst>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CM</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Council of Ministers</a:t>
                      </a:r>
                    </a:p>
                  </a:txBody>
                  <a:tcPr marL="48780" marR="48780" marT="0" marB="0" anchor="ctr"/>
                </a:tc>
                <a:extLst>
                  <a:ext uri="{0D108BD9-81ED-4DB2-BD59-A6C34878D82A}">
                    <a16:rowId xmlns:a16="http://schemas.microsoft.com/office/drawing/2014/main" val="10006"/>
                  </a:ext>
                </a:extLst>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EU</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The European Union</a:t>
                      </a:r>
                    </a:p>
                  </a:txBody>
                  <a:tcPr marL="48780" marR="48780" marT="0" marB="0" anchor="ctr"/>
                </a:tc>
                <a:extLst>
                  <a:ext uri="{0D108BD9-81ED-4DB2-BD59-A6C34878D82A}">
                    <a16:rowId xmlns:a16="http://schemas.microsoft.com/office/drawing/2014/main" val="10007"/>
                  </a:ext>
                </a:extLst>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ATW</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The Act on Territorial Waters</a:t>
                      </a:r>
                    </a:p>
                  </a:txBody>
                  <a:tcPr marL="48780" marR="48780" marT="0" marB="0" anchor="ctr"/>
                </a:tc>
                <a:extLst>
                  <a:ext uri="{0D108BD9-81ED-4DB2-BD59-A6C34878D82A}">
                    <a16:rowId xmlns:a16="http://schemas.microsoft.com/office/drawing/2014/main" val="10008"/>
                  </a:ext>
                </a:extLst>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CA</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Cooperation agreement that is referred to in GML Art. 49zi - Art. 49zw</a:t>
                      </a:r>
                    </a:p>
                  </a:txBody>
                  <a:tcPr marL="48780" marR="48780" marT="0" marB="0" anchor="ctr"/>
                </a:tc>
                <a:extLst>
                  <a:ext uri="{0D108BD9-81ED-4DB2-BD59-A6C34878D82A}">
                    <a16:rowId xmlns:a16="http://schemas.microsoft.com/office/drawing/2014/main" val="10009"/>
                  </a:ext>
                </a:extLst>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ERO</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Energy Regulatory Office</a:t>
                      </a:r>
                    </a:p>
                  </a:txBody>
                  <a:tcPr marL="48780" marR="48780" marT="0" marB="0" anchor="ctr"/>
                </a:tc>
                <a:extLst>
                  <a:ext uri="{0D108BD9-81ED-4DB2-BD59-A6C34878D82A}">
                    <a16:rowId xmlns:a16="http://schemas.microsoft.com/office/drawing/2014/main" val="10010"/>
                  </a:ext>
                </a:extLst>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PCHM</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Provincial Curator of Historical Monuments</a:t>
                      </a:r>
                    </a:p>
                  </a:txBody>
                  <a:tcPr marL="48780" marR="48780" marT="0" marB="0" anchor="ctr"/>
                </a:tc>
                <a:extLst>
                  <a:ext uri="{0D108BD9-81ED-4DB2-BD59-A6C34878D82A}">
                    <a16:rowId xmlns:a16="http://schemas.microsoft.com/office/drawing/2014/main" val="10011"/>
                  </a:ext>
                </a:extLst>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HMO</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Higher Mining Office</a:t>
                      </a:r>
                    </a:p>
                  </a:txBody>
                  <a:tcPr marL="48780" marR="48780" marT="0" marB="0" anchor="ctr"/>
                </a:tc>
                <a:extLst>
                  <a:ext uri="{0D108BD9-81ED-4DB2-BD59-A6C34878D82A}">
                    <a16:rowId xmlns:a16="http://schemas.microsoft.com/office/drawing/2014/main" val="10012"/>
                  </a:ext>
                </a:extLst>
              </a:tr>
              <a:tr h="387648">
                <a:tc>
                  <a:txBody>
                    <a:bodyPr/>
                    <a:lstStyle/>
                    <a:p>
                      <a:pPr algn="just">
                        <a:lnSpc>
                          <a:spcPct val="100000"/>
                        </a:lnSpc>
                        <a:tabLst>
                          <a:tab pos="3657600" algn="l"/>
                          <a:tab pos="5372100" algn="l"/>
                        </a:tabLst>
                      </a:pPr>
                      <a:r>
                        <a:rPr lang="en-GB" sz="700" b="1" i="0" dirty="0" smtClean="0">
                          <a:solidFill>
                            <a:srgbClr val="000000"/>
                          </a:solidFill>
                          <a:latin typeface="Arial" pitchFamily="18" charset="0"/>
                        </a:rPr>
                        <a:t>DSD</a:t>
                      </a:r>
                    </a:p>
                  </a:txBody>
                  <a:tcPr marL="48780" marR="48780" marT="0" marB="0" anchor="ctr"/>
                </a:tc>
                <a:tc>
                  <a:txBody>
                    <a:bodyPr/>
                    <a:lstStyle/>
                    <a:p>
                      <a:pPr algn="just">
                        <a:lnSpc>
                          <a:spcPct val="100000"/>
                        </a:lnSpc>
                        <a:tabLst>
                          <a:tab pos="3657600" algn="l"/>
                          <a:tab pos="5372100" algn="l"/>
                        </a:tabLst>
                      </a:pPr>
                      <a:r>
                        <a:rPr lang="en-GB" sz="700" b="0" i="0" dirty="0" smtClean="0">
                          <a:solidFill>
                            <a:srgbClr val="000000"/>
                          </a:solidFill>
                          <a:latin typeface="Arial" pitchFamily="18" charset="0"/>
                        </a:rPr>
                        <a:t>Decision on site building-up and development conditions </a:t>
                      </a:r>
                    </a:p>
                  </a:txBody>
                  <a:tcPr marL="48780" marR="48780" marT="0" marB="0" anchor="ctr"/>
                </a:tc>
                <a:extLst>
                  <a:ext uri="{0D108BD9-81ED-4DB2-BD59-A6C34878D82A}">
                    <a16:rowId xmlns:a16="http://schemas.microsoft.com/office/drawing/2014/main" val="10013"/>
                  </a:ext>
                </a:extLst>
              </a:tr>
            </a:tbl>
          </a:graphicData>
        </a:graphic>
      </p:graphicFrame>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79875"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8" name="pole tekstowe 57"/>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 &gt; </a:t>
            </a:r>
            <a:r>
              <a:rPr lang="en-GB" sz="600" b="1" i="0" dirty="0" smtClean="0">
                <a:solidFill>
                  <a:srgbClr val="808080"/>
                </a:solidFill>
                <a:latin typeface="Arial" pitchFamily="18" charset="0"/>
              </a:rPr>
              <a:t>Definitions of selected terms </a:t>
            </a: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A - P </a:t>
            </a:r>
          </a:p>
        </p:txBody>
      </p: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ext uri="{D42A27DB-BD31-4B8C-83A1-F6EECF244321}">
                <p14:modId xmlns:p14="http://schemas.microsoft.com/office/powerpoint/2010/main" val="1819184715"/>
              </p:ext>
            </p:extLst>
          </p:nvPr>
        </p:nvGraphicFramePr>
        <p:xfrm>
          <a:off x="0" y="333377"/>
          <a:ext cx="9144000" cy="6349997"/>
        </p:xfrm>
        <a:graphic>
          <a:graphicData uri="http://schemas.openxmlformats.org/drawingml/2006/table">
            <a:tbl>
              <a:tblPr firstRow="1" bandRow="1">
                <a:tableStyleId>{073A0DAA-6AF3-43AB-8588-CEC1D06C72B9}</a:tableStyleId>
              </a:tblPr>
              <a:tblGrid>
                <a:gridCol w="1752704">
                  <a:extLst>
                    <a:ext uri="{9D8B030D-6E8A-4147-A177-3AD203B41FA5}">
                      <a16:colId xmlns:a16="http://schemas.microsoft.com/office/drawing/2014/main" val="20000"/>
                    </a:ext>
                  </a:extLst>
                </a:gridCol>
                <a:gridCol w="7391296">
                  <a:extLst>
                    <a:ext uri="{9D8B030D-6E8A-4147-A177-3AD203B41FA5}">
                      <a16:colId xmlns:a16="http://schemas.microsoft.com/office/drawing/2014/main" val="20001"/>
                    </a:ext>
                  </a:extLst>
                </a:gridCol>
              </a:tblGrid>
              <a:tr h="233741">
                <a:tc>
                  <a:txBody>
                    <a:bodyPr/>
                    <a:lstStyle/>
                    <a:p>
                      <a:r>
                        <a:rPr lang="en-GB" sz="800" b="1" i="0" dirty="0" smtClean="0">
                          <a:solidFill>
                            <a:srgbClr val="FFFFFF"/>
                          </a:solidFill>
                          <a:latin typeface="Arial" pitchFamily="18" charset="0"/>
                        </a:rPr>
                        <a:t>Construction</a:t>
                      </a:r>
                    </a:p>
                  </a:txBody>
                  <a:tcPr marL="91443" marR="91443" marT="45711" marB="45711" anchor="ctr">
                    <a:solidFill>
                      <a:schemeClr val="bg1">
                        <a:lumMod val="8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FFFFFF"/>
                          </a:solidFill>
                          <a:latin typeface="Arial" pitchFamily="18" charset="0"/>
                        </a:rPr>
                        <a:t>Erecting a structure in a given location, including reconstruction, expansion and adding storeys to an existing erected structure</a:t>
                      </a:r>
                    </a:p>
                  </a:txBody>
                  <a:tcPr marL="91443" marR="91443" marT="45711" marB="45711" anchor="ctr">
                    <a:solidFill>
                      <a:schemeClr val="bg1">
                        <a:lumMod val="85000"/>
                      </a:schemeClr>
                    </a:solidFill>
                  </a:tcPr>
                </a:tc>
                <a:extLst>
                  <a:ext uri="{0D108BD9-81ED-4DB2-BD59-A6C34878D82A}">
                    <a16:rowId xmlns:a16="http://schemas.microsoft.com/office/drawing/2014/main" val="10000"/>
                  </a:ext>
                </a:extLst>
              </a:tr>
              <a:tr h="487751">
                <a:tc>
                  <a:txBody>
                    <a:bodyPr/>
                    <a:lstStyle/>
                    <a:p>
                      <a:r>
                        <a:rPr lang="en-GB" sz="800" b="1" i="0" dirty="0" smtClean="0">
                          <a:solidFill>
                            <a:srgbClr val="000000"/>
                          </a:solidFill>
                          <a:latin typeface="Arial" pitchFamily="18" charset="0"/>
                        </a:rPr>
                        <a:t>Building</a:t>
                      </a:r>
                    </a:p>
                  </a:txBody>
                  <a:tcPr marL="91443" marR="91443" marT="45711" marB="45711" anchor="ctr"/>
                </a:tc>
                <a:tc>
                  <a:txBody>
                    <a:bodyPr/>
                    <a:lstStyle/>
                    <a:p>
                      <a:pPr algn="just"/>
                      <a:r>
                        <a:rPr lang="en-GB" sz="800" b="0" i="0" dirty="0" smtClean="0">
                          <a:solidFill>
                            <a:srgbClr val="000000"/>
                          </a:solidFill>
                          <a:latin typeface="Arial" pitchFamily="18" charset="0"/>
                        </a:rPr>
                        <a:t>An erected structure which is permanently fixed with the ground, separated from the space with building partitions and fitted with foundations </a:t>
                      </a:r>
                    </a:p>
                    <a:p>
                      <a:pPr algn="just"/>
                      <a:r>
                        <a:rPr lang="en-GB" sz="800" b="0" i="0" dirty="0" smtClean="0">
                          <a:solidFill>
                            <a:srgbClr val="000000"/>
                          </a:solidFill>
                          <a:latin typeface="Arial" pitchFamily="18" charset="0"/>
                        </a:rPr>
                        <a:t>and roof, according to Construction Law Art. 3.2</a:t>
                      </a:r>
                      <a:r>
                        <a:rPr lang="en-GB" b="0" i="0" dirty="0" smtClean="0"/>
                        <a:t>  </a:t>
                      </a:r>
                    </a:p>
                  </a:txBody>
                  <a:tcPr marL="91443" marR="91443" marT="45711" marB="45711" anchor="ctr"/>
                </a:tc>
                <a:extLst>
                  <a:ext uri="{0D108BD9-81ED-4DB2-BD59-A6C34878D82A}">
                    <a16:rowId xmlns:a16="http://schemas.microsoft.com/office/drawing/2014/main" val="10001"/>
                  </a:ext>
                </a:extLst>
              </a:tr>
              <a:tr h="233741">
                <a:tc>
                  <a:txBody>
                    <a:bodyPr/>
                    <a:lstStyle/>
                    <a:p>
                      <a:r>
                        <a:rPr lang="en-GB" sz="800" b="1" i="0" dirty="0" smtClean="0">
                          <a:solidFill>
                            <a:srgbClr val="000000"/>
                          </a:solidFill>
                          <a:latin typeface="Arial" pitchFamily="18" charset="0"/>
                        </a:rPr>
                        <a:t>Downstream user </a:t>
                      </a:r>
                    </a:p>
                  </a:txBody>
                  <a:tcPr marL="91443" marR="91443" marT="45711" marB="45711" anchor="ctr"/>
                </a:tc>
                <a:tc>
                  <a:txBody>
                    <a:bodyPr/>
                    <a:lstStyle/>
                    <a:p>
                      <a:pPr algn="just"/>
                      <a:r>
                        <a:rPr lang="en-GB" sz="800" b="0" i="0" dirty="0" smtClean="0">
                          <a:solidFill>
                            <a:srgbClr val="000000"/>
                          </a:solidFill>
                          <a:latin typeface="Arial" pitchFamily="18" charset="0"/>
                        </a:rPr>
                        <a:t>Downstream user in the meaning of REACH Regulation Art. 3.13</a:t>
                      </a:r>
                    </a:p>
                  </a:txBody>
                  <a:tcPr marL="91443" marR="91443" marT="45711" marB="45711" anchor="ctr"/>
                </a:tc>
                <a:extLst>
                  <a:ext uri="{0D108BD9-81ED-4DB2-BD59-A6C34878D82A}">
                    <a16:rowId xmlns:a16="http://schemas.microsoft.com/office/drawing/2014/main" val="10002"/>
                  </a:ext>
                </a:extLst>
              </a:tr>
              <a:tr h="233741">
                <a:tc>
                  <a:txBody>
                    <a:bodyPr/>
                    <a:lstStyle/>
                    <a:p>
                      <a:r>
                        <a:rPr lang="en-GB" sz="800" b="1" i="0" dirty="0" smtClean="0">
                          <a:solidFill>
                            <a:srgbClr val="000000"/>
                          </a:solidFill>
                          <a:latin typeface="Arial" pitchFamily="18" charset="0"/>
                        </a:rPr>
                        <a:t>Geological data</a:t>
                      </a:r>
                    </a:p>
                  </a:txBody>
                  <a:tcPr marL="91443" marR="91443" marT="45711" marB="45711" anchor="ctr"/>
                </a:tc>
                <a:tc>
                  <a:txBody>
                    <a:bodyPr/>
                    <a:lstStyle/>
                    <a:p>
                      <a:pPr algn="just"/>
                      <a:r>
                        <a:rPr lang="en-GB" sz="800" b="0" i="0" dirty="0" smtClean="0">
                          <a:solidFill>
                            <a:srgbClr val="000000"/>
                          </a:solidFill>
                          <a:latin typeface="Arial" pitchFamily="18" charset="0"/>
                        </a:rPr>
                        <a:t>Geological data in the meaning of GML Art. 6.1.1</a:t>
                      </a:r>
                    </a:p>
                  </a:txBody>
                  <a:tcPr marL="91443" marR="91443" marT="45711" marB="45711" anchor="ctr"/>
                </a:tc>
                <a:extLst>
                  <a:ext uri="{0D108BD9-81ED-4DB2-BD59-A6C34878D82A}">
                    <a16:rowId xmlns:a16="http://schemas.microsoft.com/office/drawing/2014/main" val="10003"/>
                  </a:ext>
                </a:extLst>
              </a:tr>
              <a:tr h="233741">
                <a:tc>
                  <a:txBody>
                    <a:bodyPr/>
                    <a:lstStyle/>
                    <a:p>
                      <a:r>
                        <a:rPr lang="en-GB" sz="800" b="1" i="0" dirty="0" smtClean="0">
                          <a:solidFill>
                            <a:srgbClr val="000000"/>
                          </a:solidFill>
                          <a:latin typeface="Arial" pitchFamily="18" charset="0"/>
                        </a:rPr>
                        <a:t>Importer</a:t>
                      </a:r>
                    </a:p>
                  </a:txBody>
                  <a:tcPr marL="91443" marR="91443" marT="45711" marB="45711" anchor="ctr"/>
                </a:tc>
                <a:tc>
                  <a:txBody>
                    <a:bodyPr/>
                    <a:lstStyle/>
                    <a:p>
                      <a:pPr lvl="0" algn="just"/>
                      <a:r>
                        <a:rPr lang="en-GB" sz="800" b="0" i="0" dirty="0" smtClean="0">
                          <a:solidFill>
                            <a:srgbClr val="000000"/>
                          </a:solidFill>
                          <a:latin typeface="Arial" pitchFamily="18" charset="0"/>
                        </a:rPr>
                        <a:t>Importer in the meaning of REACH Regulation Art. 3.10</a:t>
                      </a:r>
                    </a:p>
                  </a:txBody>
                  <a:tcPr marL="91443" marR="91443" marT="45711" marB="45711" anchor="ctr"/>
                </a:tc>
                <a:extLst>
                  <a:ext uri="{0D108BD9-81ED-4DB2-BD59-A6C34878D82A}">
                    <a16:rowId xmlns:a16="http://schemas.microsoft.com/office/drawing/2014/main" val="10004"/>
                  </a:ext>
                </a:extLst>
              </a:tr>
              <a:tr h="233741">
                <a:tc>
                  <a:txBody>
                    <a:bodyPr/>
                    <a:lstStyle/>
                    <a:p>
                      <a:r>
                        <a:rPr lang="en-GB" sz="800" b="1" i="0" dirty="0" smtClean="0">
                          <a:solidFill>
                            <a:srgbClr val="000000"/>
                          </a:solidFill>
                          <a:latin typeface="Arial" pitchFamily="18" charset="0"/>
                        </a:rPr>
                        <a:t>Geological information </a:t>
                      </a:r>
                    </a:p>
                  </a:txBody>
                  <a:tcPr marL="91443" marR="91443" marT="45711" marB="45711"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Geological information in the meaning of GML Art. 6.1.2</a:t>
                      </a:r>
                    </a:p>
                  </a:txBody>
                  <a:tcPr marL="91443" marR="91443" marT="45711" marB="45711" anchor="ctr"/>
                </a:tc>
                <a:extLst>
                  <a:ext uri="{0D108BD9-81ED-4DB2-BD59-A6C34878D82A}">
                    <a16:rowId xmlns:a16="http://schemas.microsoft.com/office/drawing/2014/main" val="10005"/>
                  </a:ext>
                </a:extLst>
              </a:tr>
              <a:tr h="233741">
                <a:tc>
                  <a:txBody>
                    <a:bodyPr/>
                    <a:lstStyle/>
                    <a:p>
                      <a:r>
                        <a:rPr lang="en-GB" sz="800" b="1" i="0" dirty="0" smtClean="0">
                          <a:solidFill>
                            <a:srgbClr val="000000"/>
                          </a:solidFill>
                          <a:latin typeface="Arial" pitchFamily="18" charset="0"/>
                        </a:rPr>
                        <a:t>Safety data sheet</a:t>
                      </a:r>
                    </a:p>
                  </a:txBody>
                  <a:tcPr marL="91443" marR="91443" marT="45711" marB="45711" anchor="ctr"/>
                </a:tc>
                <a:tc>
                  <a:txBody>
                    <a:bodyPr/>
                    <a:lstStyle/>
                    <a:p>
                      <a:pPr algn="just"/>
                      <a:r>
                        <a:rPr lang="en-GB" sz="800" b="0" i="0" dirty="0" smtClean="0">
                          <a:solidFill>
                            <a:srgbClr val="000000"/>
                          </a:solidFill>
                          <a:latin typeface="Arial" pitchFamily="18" charset="0"/>
                        </a:rPr>
                        <a:t>Safety data sheet in the meaning of REACH Regulation Art. 31</a:t>
                      </a:r>
                    </a:p>
                  </a:txBody>
                  <a:tcPr marL="91443" marR="91443" marT="45711" marB="45711" anchor="ctr"/>
                </a:tc>
                <a:extLst>
                  <a:ext uri="{0D108BD9-81ED-4DB2-BD59-A6C34878D82A}">
                    <a16:rowId xmlns:a16="http://schemas.microsoft.com/office/drawing/2014/main" val="10006"/>
                  </a:ext>
                </a:extLst>
              </a:tr>
              <a:tr h="365808">
                <a:tc>
                  <a:txBody>
                    <a:bodyPr/>
                    <a:lstStyle/>
                    <a:p>
                      <a:r>
                        <a:rPr lang="en-GB" sz="800" b="1" i="0" dirty="0" smtClean="0">
                          <a:solidFill>
                            <a:srgbClr val="000000"/>
                          </a:solidFill>
                          <a:latin typeface="Arial" pitchFamily="18" charset="0"/>
                        </a:rPr>
                        <a:t>P</a:t>
                      </a:r>
                      <a:r>
                        <a:rPr lang="pl-PL" sz="800" b="1" i="0" dirty="0" smtClean="0">
                          <a:solidFill>
                            <a:srgbClr val="000000"/>
                          </a:solidFill>
                          <a:latin typeface="Arial" pitchFamily="18" charset="0"/>
                        </a:rPr>
                        <a:t>I</a:t>
                      </a:r>
                      <a:r>
                        <a:rPr lang="en-GB" sz="800" b="1" i="0" dirty="0" smtClean="0">
                          <a:solidFill>
                            <a:srgbClr val="000000"/>
                          </a:solidFill>
                          <a:latin typeface="Arial" pitchFamily="18" charset="0"/>
                        </a:rPr>
                        <a:t>S</a:t>
                      </a:r>
                    </a:p>
                  </a:txBody>
                  <a:tcPr marL="91443" marR="91443" marT="45711" marB="45711" anchor="ctr"/>
                </a:tc>
                <a:tc>
                  <a:txBody>
                    <a:bodyPr/>
                    <a:lstStyle/>
                    <a:p>
                      <a:pPr algn="just"/>
                      <a:r>
                        <a:rPr lang="en-GB" sz="800" b="0" i="0" dirty="0" smtClean="0">
                          <a:solidFill>
                            <a:srgbClr val="000000"/>
                          </a:solidFill>
                          <a:latin typeface="Arial" pitchFamily="18" charset="0"/>
                        </a:rPr>
                        <a:t>Project </a:t>
                      </a:r>
                      <a:r>
                        <a:rPr lang="pl-PL" sz="800" b="0" i="0" dirty="0" err="1" smtClean="0">
                          <a:solidFill>
                            <a:srgbClr val="000000"/>
                          </a:solidFill>
                          <a:latin typeface="Arial" pitchFamily="18" charset="0"/>
                        </a:rPr>
                        <a:t>information</a:t>
                      </a:r>
                      <a:r>
                        <a:rPr lang="pl-PL" sz="800" b="0" i="0" dirty="0" smtClean="0">
                          <a:solidFill>
                            <a:srgbClr val="000000"/>
                          </a:solidFill>
                          <a:latin typeface="Arial" pitchFamily="18" charset="0"/>
                        </a:rPr>
                        <a:t> </a:t>
                      </a:r>
                      <a:r>
                        <a:rPr lang="en-GB" sz="800" b="0" i="0" dirty="0" smtClean="0">
                          <a:solidFill>
                            <a:srgbClr val="000000"/>
                          </a:solidFill>
                          <a:latin typeface="Arial" pitchFamily="18" charset="0"/>
                        </a:rPr>
                        <a:t>sheet in the meaning of EIA Act Art. 3.1.5</a:t>
                      </a:r>
                      <a:r>
                        <a:rPr lang="en-GB" b="0" i="0" dirty="0" smtClean="0"/>
                        <a:t> </a:t>
                      </a:r>
                    </a:p>
                  </a:txBody>
                  <a:tcPr marL="91443" marR="91443" marT="45711" marB="45711" anchor="ctr"/>
                </a:tc>
                <a:extLst>
                  <a:ext uri="{0D108BD9-81ED-4DB2-BD59-A6C34878D82A}">
                    <a16:rowId xmlns:a16="http://schemas.microsoft.com/office/drawing/2014/main" val="10007"/>
                  </a:ext>
                </a:extLst>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Mixture</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Mixture in the meaning of REACH Regulation Art. 3.2</a:t>
                      </a:r>
                    </a:p>
                  </a:txBody>
                  <a:tcPr marL="91443" marR="91443" marT="45711" marB="45711" anchor="ctr"/>
                </a:tc>
                <a:extLst>
                  <a:ext uri="{0D108BD9-81ED-4DB2-BD59-A6C34878D82A}">
                    <a16:rowId xmlns:a16="http://schemas.microsoft.com/office/drawing/2014/main" val="10008"/>
                  </a:ext>
                </a:extLst>
              </a:tr>
              <a:tr h="4877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Erected structure</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A building with its installations and technical facilities, a structure that forms a single technical-operating unit, including installation and facilities, </a:t>
                      </a:r>
                    </a:p>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or a street furniture item, according to Construction Law Art. 3.1</a:t>
                      </a:r>
                      <a:r>
                        <a:rPr lang="en-GB" b="0" i="0" dirty="0" smtClean="0"/>
                        <a:t>  </a:t>
                      </a:r>
                    </a:p>
                  </a:txBody>
                  <a:tcPr marL="91443" marR="91443" marT="45711" marB="45711" anchor="ctr"/>
                </a:tc>
                <a:extLst>
                  <a:ext uri="{0D108BD9-81ED-4DB2-BD59-A6C34878D82A}">
                    <a16:rowId xmlns:a16="http://schemas.microsoft.com/office/drawing/2014/main" val="10009"/>
                  </a:ext>
                </a:extLst>
              </a:tr>
              <a:tr h="367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Mining plant's erected structure</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Mining plant's erected structure in the meaning of GML Art. 6.1.4</a:t>
                      </a:r>
                    </a:p>
                  </a:txBody>
                  <a:tcPr marL="91443" marR="91443" marT="45711" marB="45711" anchor="ctr"/>
                </a:tc>
                <a:extLst>
                  <a:ext uri="{0D108BD9-81ED-4DB2-BD59-A6C34878D82A}">
                    <a16:rowId xmlns:a16="http://schemas.microsoft.com/office/drawing/2014/main" val="10010"/>
                  </a:ext>
                </a:extLst>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Operator</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The entity that is referred to in GML Art. 49j.3</a:t>
                      </a:r>
                    </a:p>
                  </a:txBody>
                  <a:tcPr marL="91443" marR="91443" marT="45711" marB="45711" anchor="ctr"/>
                </a:tc>
                <a:extLst>
                  <a:ext uri="{0D108BD9-81ED-4DB2-BD59-A6C34878D82A}">
                    <a16:rowId xmlns:a16="http://schemas.microsoft.com/office/drawing/2014/main" val="10011"/>
                  </a:ext>
                </a:extLst>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Environmental organisation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Environmental organisation in the meaning of EIA Act Art. 3.1.10</a:t>
                      </a:r>
                    </a:p>
                  </a:txBody>
                  <a:tcPr marL="91443" marR="91443" marT="45711" marB="45711" anchor="ctr"/>
                </a:tc>
                <a:extLst>
                  <a:ext uri="{0D108BD9-81ED-4DB2-BD59-A6C34878D82A}">
                    <a16:rowId xmlns:a16="http://schemas.microsoft.com/office/drawing/2014/main" val="10012"/>
                  </a:ext>
                </a:extLst>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EWMP</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Extractive waste management programme in the meaning of Extractive Waste Act Art. 9</a:t>
                      </a:r>
                    </a:p>
                  </a:txBody>
                  <a:tcPr marL="91443" marR="91443" marT="45711" marB="45711" anchor="ctr"/>
                </a:tc>
                <a:extLst>
                  <a:ext uri="{0D108BD9-81ED-4DB2-BD59-A6C34878D82A}">
                    <a16:rowId xmlns:a16="http://schemas.microsoft.com/office/drawing/2014/main" val="10013"/>
                  </a:ext>
                </a:extLst>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Prospection</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Prospection in the meaning of GML Art. 6.1</a:t>
                      </a:r>
                    </a:p>
                  </a:txBody>
                  <a:tcPr marL="91443" marR="91443" marT="45711" marB="45711" anchor="ctr"/>
                </a:tc>
                <a:extLst>
                  <a:ext uri="{0D108BD9-81ED-4DB2-BD59-A6C34878D82A}">
                    <a16:rowId xmlns:a16="http://schemas.microsoft.com/office/drawing/2014/main" val="10014"/>
                  </a:ext>
                </a:extLst>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Geological work</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Geological work in the meaning of GML Art. 6.1.8</a:t>
                      </a:r>
                    </a:p>
                  </a:txBody>
                  <a:tcPr marL="91443" marR="91443" marT="45711" marB="45711" anchor="ctr"/>
                </a:tc>
                <a:extLst>
                  <a:ext uri="{0D108BD9-81ED-4DB2-BD59-A6C34878D82A}">
                    <a16:rowId xmlns:a16="http://schemas.microsoft.com/office/drawing/2014/main" val="10015"/>
                  </a:ext>
                </a:extLst>
              </a:tr>
              <a:tr h="5008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Right to dispose of the </a:t>
                      </a:r>
                      <a:r>
                        <a:rPr lang="pl-PL" sz="800" b="1" i="0" dirty="0" smtClean="0">
                          <a:solidFill>
                            <a:srgbClr val="000000"/>
                          </a:solidFill>
                          <a:latin typeface="Arial" pitchFamily="18" charset="0"/>
                        </a:rPr>
                        <a:t>real </a:t>
                      </a:r>
                      <a:r>
                        <a:rPr lang="en-GB" sz="800" b="1" i="0" dirty="0" smtClean="0">
                          <a:solidFill>
                            <a:srgbClr val="000000"/>
                          </a:solidFill>
                          <a:latin typeface="Arial" pitchFamily="18" charset="0"/>
                        </a:rPr>
                        <a:t>property for construction purposes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A legal title under ownership right, perpetual usufruct right, limited right in property or contractual relationship that provides for the right to perform construction works according to Construction Law Art. 3.11</a:t>
                      </a:r>
                    </a:p>
                  </a:txBody>
                  <a:tcPr marL="91443" marR="91443" marT="45711" marB="45711" anchor="ctr"/>
                </a:tc>
                <a:extLst>
                  <a:ext uri="{0D108BD9-81ED-4DB2-BD59-A6C34878D82A}">
                    <a16:rowId xmlns:a16="http://schemas.microsoft.com/office/drawing/2014/main" val="10016"/>
                  </a:ext>
                </a:extLst>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EIA procedure</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Proceedings in the assessment of environmental impact from the planned project, in the meaning of EIA Act Art. 3.1</a:t>
                      </a:r>
                    </a:p>
                  </a:txBody>
                  <a:tcPr marL="91443" marR="91443" marT="45711" marB="45711" anchor="ctr"/>
                </a:tc>
                <a:extLst>
                  <a:ext uri="{0D108BD9-81ED-4DB2-BD59-A6C34878D82A}">
                    <a16:rowId xmlns:a16="http://schemas.microsoft.com/office/drawing/2014/main" val="10017"/>
                  </a:ext>
                </a:extLst>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Producer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Producer in the meaning of REACH Regulation Art. 3.9</a:t>
                      </a:r>
                    </a:p>
                  </a:txBody>
                  <a:tcPr marL="91443" marR="91443" marT="45711" marB="45711" anchor="ctr"/>
                </a:tc>
                <a:extLst>
                  <a:ext uri="{0D108BD9-81ED-4DB2-BD59-A6C34878D82A}">
                    <a16:rowId xmlns:a16="http://schemas.microsoft.com/office/drawing/2014/main" val="10018"/>
                  </a:ext>
                </a:extLst>
              </a:tr>
              <a:tr h="63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Rebuilding</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Delivery of construction works that result in changes in operational or technical parameters of an existing erected structure, </a:t>
                      </a:r>
                    </a:p>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except for characteristic parameters, such as: volume, building footprint, height, length, width or the number of stories; </a:t>
                      </a:r>
                    </a:p>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in the case of roads, only modifications that do require roadway changes are permitted, under </a:t>
                      </a:r>
                    </a:p>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Construction Law Art. 3.7a</a:t>
                      </a:r>
                    </a:p>
                  </a:txBody>
                  <a:tcPr marL="91443" marR="91443" marT="45711" marB="45711" anchor="ctr"/>
                </a:tc>
                <a:extLst>
                  <a:ext uri="{0D108BD9-81ED-4DB2-BD59-A6C34878D82A}">
                    <a16:rowId xmlns:a16="http://schemas.microsoft.com/office/drawing/2014/main" val="10019"/>
                  </a:ext>
                </a:extLst>
              </a:tr>
              <a:tr h="2337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Entrepreneur/investor </a:t>
                      </a:r>
                    </a:p>
                  </a:txBody>
                  <a:tcPr marL="91443" marR="91443" marT="45711" marB="45711"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Entrepreneur in the meaning of FEA Act Art. 4.1 or in the meaning of GML Art. 6.1.9, respectively</a:t>
                      </a:r>
                    </a:p>
                  </a:txBody>
                  <a:tcPr marL="91443" marR="91443" marT="45711" marB="45711" anchor="ctr"/>
                </a:tc>
                <a:extLst>
                  <a:ext uri="{0D108BD9-81ED-4DB2-BD59-A6C34878D82A}">
                    <a16:rowId xmlns:a16="http://schemas.microsoft.com/office/drawing/2014/main" val="10020"/>
                  </a:ext>
                </a:extLst>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rzycisk akcji: Strona główna 12">
            <a:hlinkClick r:id="rId3"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pic>
        <p:nvPicPr>
          <p:cNvPr id="80899" name="Picture 2" descr="C:\+ GRAFIKA\+ Identyfikacja Wizualna\GDOS\GDOS_logo\na WWW\GDOS_logo_pion_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3" descr="C:\+ GRAFIKA\+ LOGA\NFOŚiGW\logotyp-0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6"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ext uri="{D42A27DB-BD31-4B8C-83A1-F6EECF244321}">
                <p14:modId xmlns:p14="http://schemas.microsoft.com/office/powerpoint/2010/main" val="4218608346"/>
              </p:ext>
            </p:extLst>
          </p:nvPr>
        </p:nvGraphicFramePr>
        <p:xfrm>
          <a:off x="0" y="333376"/>
          <a:ext cx="9144000" cy="4692832"/>
        </p:xfrm>
        <a:graphic>
          <a:graphicData uri="http://schemas.openxmlformats.org/drawingml/2006/table">
            <a:tbl>
              <a:tblPr firstRow="1" bandRow="1">
                <a:tableStyleId>{073A0DAA-6AF3-43AB-8588-CEC1D06C72B9}</a:tableStyleId>
              </a:tblPr>
              <a:tblGrid>
                <a:gridCol w="1752704">
                  <a:extLst>
                    <a:ext uri="{9D8B030D-6E8A-4147-A177-3AD203B41FA5}">
                      <a16:colId xmlns:a16="http://schemas.microsoft.com/office/drawing/2014/main" val="20000"/>
                    </a:ext>
                  </a:extLst>
                </a:gridCol>
                <a:gridCol w="7391296">
                  <a:extLst>
                    <a:ext uri="{9D8B030D-6E8A-4147-A177-3AD203B41FA5}">
                      <a16:colId xmlns:a16="http://schemas.microsoft.com/office/drawing/2014/main" val="20001"/>
                    </a:ext>
                  </a:extLst>
                </a:gridCol>
              </a:tblGrid>
              <a:tr h="402636">
                <a:tc>
                  <a:txBody>
                    <a:bodyPr/>
                    <a:lstStyle/>
                    <a:p>
                      <a:r>
                        <a:rPr lang="en-GB" sz="800" b="1" i="0" dirty="0" smtClean="0">
                          <a:solidFill>
                            <a:schemeClr val="tx1"/>
                          </a:solidFill>
                          <a:latin typeface="Arial" pitchFamily="18" charset="0"/>
                        </a:rPr>
                        <a:t>EIA Report</a:t>
                      </a:r>
                    </a:p>
                  </a:txBody>
                  <a:tcPr marL="91443" marR="91443" marT="45719" marB="45719"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dirty="0" smtClean="0">
                          <a:solidFill>
                            <a:schemeClr val="tx1"/>
                          </a:solidFill>
                          <a:latin typeface="Arial" pitchFamily="18" charset="0"/>
                        </a:rPr>
                        <a:t>Environmental impact report in the meaning of EIA Act Art. 66</a:t>
                      </a:r>
                    </a:p>
                  </a:txBody>
                  <a:tcPr marL="91443" marR="91443" marT="45719" marB="45719" anchor="ctr">
                    <a:solidFill>
                      <a:schemeClr val="bg1">
                        <a:lumMod val="85000"/>
                      </a:schemeClr>
                    </a:solidFill>
                  </a:tcPr>
                </a:tc>
                <a:extLst>
                  <a:ext uri="{0D108BD9-81ED-4DB2-BD59-A6C34878D82A}">
                    <a16:rowId xmlns:a16="http://schemas.microsoft.com/office/drawing/2014/main" val="10000"/>
                  </a:ext>
                </a:extLst>
              </a:tr>
              <a:tr h="402636">
                <a:tc>
                  <a:txBody>
                    <a:bodyPr/>
                    <a:lstStyle/>
                    <a:p>
                      <a:r>
                        <a:rPr lang="en-GB" sz="800" b="1" i="0" dirty="0" smtClean="0">
                          <a:solidFill>
                            <a:srgbClr val="000000"/>
                          </a:solidFill>
                          <a:latin typeface="Arial" pitchFamily="18" charset="0"/>
                        </a:rPr>
                        <a:t>Construction works</a:t>
                      </a:r>
                    </a:p>
                  </a:txBody>
                  <a:tcPr marL="91443" marR="91443" marT="45719" marB="45719" anchor="ctr"/>
                </a:tc>
                <a:tc>
                  <a:txBody>
                    <a:bodyPr/>
                    <a:lstStyle/>
                    <a:p>
                      <a:r>
                        <a:rPr lang="en-GB" sz="800" b="0" i="0" dirty="0" smtClean="0">
                          <a:solidFill>
                            <a:srgbClr val="000000"/>
                          </a:solidFill>
                          <a:latin typeface="Arial" pitchFamily="18" charset="0"/>
                        </a:rPr>
                        <a:t>Construction and works involving rebuild, installation, repair or demolition of an erected structure, according to Construction Law Art. 3.7</a:t>
                      </a:r>
                    </a:p>
                  </a:txBody>
                  <a:tcPr marL="91443" marR="91443" marT="45719" marB="45719" anchor="ctr"/>
                </a:tc>
                <a:extLst>
                  <a:ext uri="{0D108BD9-81ED-4DB2-BD59-A6C34878D82A}">
                    <a16:rowId xmlns:a16="http://schemas.microsoft.com/office/drawing/2014/main" val="10001"/>
                  </a:ext>
                </a:extLst>
              </a:tr>
              <a:tr h="402636">
                <a:tc>
                  <a:txBody>
                    <a:bodyPr/>
                    <a:lstStyle/>
                    <a:p>
                      <a:r>
                        <a:rPr lang="en-GB" sz="800" b="1" i="0" dirty="0" smtClean="0">
                          <a:solidFill>
                            <a:srgbClr val="000000"/>
                          </a:solidFill>
                          <a:latin typeface="Arial" pitchFamily="18" charset="0"/>
                        </a:rPr>
                        <a:t>Exploration</a:t>
                      </a:r>
                    </a:p>
                  </a:txBody>
                  <a:tcPr marL="91443" marR="91443" marT="45719" marB="45719" anchor="ctr"/>
                </a:tc>
                <a:tc>
                  <a:txBody>
                    <a:bodyPr/>
                    <a:lstStyle/>
                    <a:p>
                      <a:r>
                        <a:rPr lang="en-GB" sz="800" b="0" i="0" dirty="0" smtClean="0">
                          <a:solidFill>
                            <a:srgbClr val="000000"/>
                          </a:solidFill>
                          <a:latin typeface="Arial" pitchFamily="18" charset="0"/>
                        </a:rPr>
                        <a:t>Exploration in the meaning of GML Art. 6.1.13</a:t>
                      </a:r>
                    </a:p>
                  </a:txBody>
                  <a:tcPr marL="91443" marR="91443" marT="45719" marB="45719" anchor="ctr"/>
                </a:tc>
                <a:extLst>
                  <a:ext uri="{0D108BD9-81ED-4DB2-BD59-A6C34878D82A}">
                    <a16:rowId xmlns:a16="http://schemas.microsoft.com/office/drawing/2014/main" val="10002"/>
                  </a:ext>
                </a:extLst>
              </a:tr>
              <a:tr h="402636">
                <a:tc>
                  <a:txBody>
                    <a:bodyPr/>
                    <a:lstStyle/>
                    <a:p>
                      <a:r>
                        <a:rPr lang="en-GB" sz="800" b="1" i="0" dirty="0" smtClean="0">
                          <a:solidFill>
                            <a:srgbClr val="000000"/>
                          </a:solidFill>
                          <a:latin typeface="Arial" pitchFamily="18" charset="0"/>
                        </a:rPr>
                        <a:t>Position </a:t>
                      </a:r>
                    </a:p>
                  </a:txBody>
                  <a:tcPr marL="91443" marR="91443" marT="45719" marB="45719" anchor="ctr"/>
                </a:tc>
                <a:tc>
                  <a:txBody>
                    <a:bodyPr/>
                    <a:lstStyle/>
                    <a:p>
                      <a:r>
                        <a:rPr lang="en-GB" sz="800" b="0" i="0" dirty="0" smtClean="0">
                          <a:solidFill>
                            <a:srgbClr val="000000"/>
                          </a:solidFill>
                          <a:latin typeface="Arial" pitchFamily="18" charset="0"/>
                        </a:rPr>
                        <a:t>Position of Waste Management Department of the Ministry of the Environment on potential approaches to handling the flowback fluid during hydraulic fracture stimulation, in the context of waste management, dated 24 July 2014 </a:t>
                      </a:r>
                    </a:p>
                  </a:txBody>
                  <a:tcPr marL="91443" marR="91443" marT="45719" marB="45719" anchor="ctr"/>
                </a:tc>
                <a:extLst>
                  <a:ext uri="{0D108BD9-81ED-4DB2-BD59-A6C34878D82A}">
                    <a16:rowId xmlns:a16="http://schemas.microsoft.com/office/drawing/2014/main" val="10003"/>
                  </a:ext>
                </a:extLst>
              </a:tr>
              <a:tr h="402636">
                <a:tc>
                  <a:txBody>
                    <a:bodyPr/>
                    <a:lstStyle/>
                    <a:p>
                      <a:r>
                        <a:rPr lang="en-GB" sz="800" b="1" i="0" dirty="0" smtClean="0">
                          <a:solidFill>
                            <a:srgbClr val="000000"/>
                          </a:solidFill>
                          <a:latin typeface="Arial" pitchFamily="18" charset="0"/>
                        </a:rPr>
                        <a:t>Substance</a:t>
                      </a:r>
                    </a:p>
                  </a:txBody>
                  <a:tcPr marL="91443" marR="91443" marT="45719" marB="45719" anchor="ctr"/>
                </a:tc>
                <a:tc>
                  <a:txBody>
                    <a:bodyPr/>
                    <a:lstStyle/>
                    <a:p>
                      <a:pPr lvl="0"/>
                      <a:r>
                        <a:rPr lang="en-GB" sz="800" b="0" i="0" dirty="0" smtClean="0">
                          <a:solidFill>
                            <a:srgbClr val="000000"/>
                          </a:solidFill>
                          <a:latin typeface="Arial" pitchFamily="18" charset="0"/>
                        </a:rPr>
                        <a:t>Substance in the meaning of REACH Regulation Art. 3.1</a:t>
                      </a:r>
                    </a:p>
                  </a:txBody>
                  <a:tcPr marL="91443" marR="91443" marT="45719" marB="45719" anchor="ctr"/>
                </a:tc>
                <a:extLst>
                  <a:ext uri="{0D108BD9-81ED-4DB2-BD59-A6C34878D82A}">
                    <a16:rowId xmlns:a16="http://schemas.microsoft.com/office/drawing/2014/main" val="10004"/>
                  </a:ext>
                </a:extLst>
              </a:tr>
              <a:tr h="402636">
                <a:tc>
                  <a:txBody>
                    <a:bodyPr/>
                    <a:lstStyle/>
                    <a:p>
                      <a:r>
                        <a:rPr lang="en-GB" sz="800" b="1" i="0" dirty="0" smtClean="0">
                          <a:solidFill>
                            <a:srgbClr val="000000"/>
                          </a:solidFill>
                          <a:latin typeface="Arial" pitchFamily="18" charset="0"/>
                        </a:rPr>
                        <a:t>Blasting agents</a:t>
                      </a:r>
                    </a:p>
                  </a:txBody>
                  <a:tcPr marL="91443" marR="91443" marT="45719" marB="45719"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Blasting agents in the meaning of GML Art. 6.1.14</a:t>
                      </a:r>
                    </a:p>
                  </a:txBody>
                  <a:tcPr marL="91443" marR="91443" marT="45719" marB="45719" anchor="ctr"/>
                </a:tc>
                <a:extLst>
                  <a:ext uri="{0D108BD9-81ED-4DB2-BD59-A6C34878D82A}">
                    <a16:rowId xmlns:a16="http://schemas.microsoft.com/office/drawing/2014/main" val="10005"/>
                  </a:ext>
                </a:extLst>
              </a:tr>
              <a:tr h="581430">
                <a:tc>
                  <a:txBody>
                    <a:bodyPr/>
                    <a:lstStyle/>
                    <a:p>
                      <a:r>
                        <a:rPr lang="en-GB" sz="800" b="1" i="0" dirty="0" smtClean="0">
                          <a:solidFill>
                            <a:srgbClr val="000000"/>
                          </a:solidFill>
                          <a:latin typeface="Arial" pitchFamily="18" charset="0"/>
                        </a:rPr>
                        <a:t>Temporary erected structure </a:t>
                      </a:r>
                    </a:p>
                  </a:txBody>
                  <a:tcPr marL="91443" marR="91443" marT="45719" marB="45719" anchor="ctr"/>
                </a:tc>
                <a:tc>
                  <a:txBody>
                    <a:bodyPr/>
                    <a:lstStyle/>
                    <a:p>
                      <a:r>
                        <a:rPr lang="en-GB" sz="800" b="0" i="0" dirty="0" smtClean="0">
                          <a:solidFill>
                            <a:srgbClr val="000000"/>
                          </a:solidFill>
                          <a:latin typeface="Arial" pitchFamily="18" charset="0"/>
                        </a:rPr>
                        <a:t>An erected structure that is intended for temporary use over a period shorter than its useful life, which is to be transferred to another location or demolished, as well as an erected structure which is not permanently fixed in the ground, such as: shooting range, street kiosks, outdoor shopping and exhibition pavilions, canopies and pneumatic covers, amusement facilities, crew wagons, container facilities, according to Construction Law Art. 3.5</a:t>
                      </a:r>
                      <a:r>
                        <a:rPr lang="en-GB" sz="800" b="0" i="0" dirty="0" smtClean="0"/>
                        <a:t> </a:t>
                      </a:r>
                    </a:p>
                  </a:txBody>
                  <a:tcPr marL="91443" marR="91443" marT="45719" marB="45719" anchor="ctr"/>
                </a:tc>
                <a:extLst>
                  <a:ext uri="{0D108BD9-81ED-4DB2-BD59-A6C34878D82A}">
                    <a16:rowId xmlns:a16="http://schemas.microsoft.com/office/drawing/2014/main" val="10006"/>
                  </a:ext>
                </a:extLst>
              </a:tr>
              <a:tr h="402636">
                <a:tc>
                  <a:txBody>
                    <a:bodyPr/>
                    <a:lstStyle/>
                    <a:p>
                      <a:r>
                        <a:rPr lang="pl-PL" sz="800" b="1" i="0" dirty="0" err="1" smtClean="0">
                          <a:solidFill>
                            <a:srgbClr val="000000"/>
                          </a:solidFill>
                          <a:latin typeface="Arial" pitchFamily="18" charset="0"/>
                        </a:rPr>
                        <a:t>Extraction</a:t>
                      </a:r>
                      <a:r>
                        <a:rPr lang="en-GB" sz="800" b="1" i="0" dirty="0" smtClean="0">
                          <a:solidFill>
                            <a:srgbClr val="000000"/>
                          </a:solidFill>
                          <a:latin typeface="Arial" pitchFamily="18" charset="0"/>
                        </a:rPr>
                        <a:t> of mineables from deposits</a:t>
                      </a: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0" i="0" dirty="0" err="1" smtClean="0">
                          <a:solidFill>
                            <a:srgbClr val="000000"/>
                          </a:solidFill>
                          <a:latin typeface="Arial" pitchFamily="18" charset="0"/>
                        </a:rPr>
                        <a:t>Extraction</a:t>
                      </a:r>
                      <a:r>
                        <a:rPr lang="en-GB" sz="800" b="0" i="0" dirty="0" smtClean="0">
                          <a:solidFill>
                            <a:srgbClr val="000000"/>
                          </a:solidFill>
                          <a:latin typeface="Arial" pitchFamily="18" charset="0"/>
                        </a:rPr>
                        <a:t> of mineables from deposits in the meaning of GML Art. 6.1.4a</a:t>
                      </a:r>
                    </a:p>
                  </a:txBody>
                  <a:tcPr marL="91443" marR="91443" marT="45719" marB="45719" anchor="ctr"/>
                </a:tc>
                <a:extLst>
                  <a:ext uri="{0D108BD9-81ED-4DB2-BD59-A6C34878D82A}">
                    <a16:rowId xmlns:a16="http://schemas.microsoft.com/office/drawing/2014/main" val="10007"/>
                  </a:ext>
                </a:extLst>
              </a:tr>
              <a:tr h="402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Production/drill site</a:t>
                      </a: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Production/drill site in the meaning of GML Art. 6.1.18</a:t>
                      </a:r>
                      <a:r>
                        <a:rPr lang="en-GB" b="0" i="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effectLst/>
                        <a:latin typeface="Arial" panose="020B0604020202020204" pitchFamily="34" charset="0"/>
                        <a:cs typeface="Arial" panose="020B0604020202020204" pitchFamily="34" charset="0"/>
                      </a:endParaRPr>
                    </a:p>
                  </a:txBody>
                  <a:tcPr marL="91443" marR="91443" marT="45719" marB="45719" anchor="ctr"/>
                </a:tc>
                <a:extLst>
                  <a:ext uri="{0D108BD9-81ED-4DB2-BD59-A6C34878D82A}">
                    <a16:rowId xmlns:a16="http://schemas.microsoft.com/office/drawing/2014/main" val="10008"/>
                  </a:ext>
                </a:extLst>
              </a:tr>
              <a:tr h="402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Recommendation</a:t>
                      </a: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Commission Recommendation of 22 January 2014 on minimum principles for the prospection and exploration of hydrocarbons (such as shale gas) using high-volume hydraulic fracturing (2014/70/EU)</a:t>
                      </a:r>
                    </a:p>
                  </a:txBody>
                  <a:tcPr marL="91443" marR="91443" marT="45719" marB="45719" anchor="ctr"/>
                </a:tc>
                <a:extLst>
                  <a:ext uri="{0D108BD9-81ED-4DB2-BD59-A6C34878D82A}">
                    <a16:rowId xmlns:a16="http://schemas.microsoft.com/office/drawing/2014/main" val="10009"/>
                  </a:ext>
                </a:extLst>
              </a:tr>
              <a:tr h="402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i="0" dirty="0" smtClean="0">
                          <a:solidFill>
                            <a:srgbClr val="000000"/>
                          </a:solidFill>
                          <a:latin typeface="Arial" pitchFamily="18" charset="0"/>
                        </a:rPr>
                        <a:t>Mineable deposit</a:t>
                      </a:r>
                    </a:p>
                  </a:txBody>
                  <a:tcPr marL="91443" marR="91443" marT="45719" marB="4571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0" i="0" dirty="0" smtClean="0">
                          <a:solidFill>
                            <a:srgbClr val="000000"/>
                          </a:solidFill>
                          <a:latin typeface="Arial" pitchFamily="18" charset="0"/>
                        </a:rPr>
                        <a:t>Mineable deposit in the meaning of GML Art. 6.1.19</a:t>
                      </a:r>
                    </a:p>
                  </a:txBody>
                  <a:tcPr marL="91443" marR="91443" marT="45719" marB="45719" anchor="ctr"/>
                </a:tc>
                <a:extLst>
                  <a:ext uri="{0D108BD9-81ED-4DB2-BD59-A6C34878D82A}">
                    <a16:rowId xmlns:a16="http://schemas.microsoft.com/office/drawing/2014/main" val="10010"/>
                  </a:ext>
                </a:extLst>
              </a:tr>
            </a:tbl>
          </a:graphicData>
        </a:graphic>
      </p:graphicFrame>
      <p:sp>
        <p:nvSpPr>
          <p:cNvPr id="14" name="pole tekstowe 13"/>
          <p:cNvSpPr txBox="1"/>
          <p:nvPr/>
        </p:nvSpPr>
        <p:spPr>
          <a:xfrm>
            <a:off x="0" y="0"/>
            <a:ext cx="7685088" cy="184150"/>
          </a:xfrm>
          <a:prstGeom prst="rect">
            <a:avLst/>
          </a:prstGeom>
          <a:noFill/>
        </p:spPr>
        <p:txBody>
          <a:bodyPr>
            <a:spAutoFit/>
          </a:bodyPr>
          <a:lstStyle/>
          <a:p>
            <a:pPr fontAlgn="auto">
              <a:spcBef>
                <a:spcPts val="0"/>
              </a:spcBef>
              <a:spcAft>
                <a:spcPts val="0"/>
              </a:spcAft>
              <a:defRPr/>
            </a:pPr>
            <a:r>
              <a:rPr lang="en-GB" sz="600" b="1" i="0" dirty="0" smtClean="0">
                <a:solidFill>
                  <a:srgbClr val="000000"/>
                </a:solidFill>
                <a:latin typeface="Arial" pitchFamily="18" charset="0"/>
              </a:rPr>
              <a:t>§ &gt; </a:t>
            </a:r>
            <a:r>
              <a:rPr lang="en-GB" sz="600" b="1" i="0" dirty="0" smtClean="0">
                <a:solidFill>
                  <a:srgbClr val="808080"/>
                </a:solidFill>
                <a:latin typeface="Arial" pitchFamily="18" charset="0"/>
              </a:rPr>
              <a:t>Definitions of selected terms </a:t>
            </a:r>
            <a:r>
              <a:rPr lang="en-GB" sz="600" b="1" i="0" dirty="0" smtClean="0">
                <a:solidFill>
                  <a:srgbClr val="000000"/>
                </a:solidFill>
                <a:latin typeface="Arial" pitchFamily="18" charset="0"/>
              </a:rPr>
              <a:t>&gt; </a:t>
            </a:r>
            <a:r>
              <a:rPr lang="en-GB" sz="600" b="1" i="0" dirty="0" smtClean="0">
                <a:solidFill>
                  <a:srgbClr val="808080"/>
                </a:solidFill>
                <a:latin typeface="Arial" pitchFamily="18" charset="0"/>
              </a:rPr>
              <a:t>R - Z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2849422084"/>
              </p:ext>
            </p:extLst>
          </p:nvPr>
        </p:nvGraphicFramePr>
        <p:xfrm>
          <a:off x="0" y="323850"/>
          <a:ext cx="9144000" cy="5985471"/>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1340633">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lang="en-GB" sz="600" b="1" i="0" u="none" dirty="0" smtClean="0">
                          <a:solidFill>
                            <a:srgbClr val="FFFFFF"/>
                          </a:solidFill>
                          <a:latin typeface="Arial" pitchFamily="18" charset="0"/>
                        </a:rPr>
                        <a:t>Announcement on the planned blocks and pre-tendering procedures</a:t>
                      </a:r>
                      <a:r>
                        <a:rPr lang="pl" sz="600" dirty="0" smtClean="0"/>
                        <a:t/>
                      </a:r>
                      <a:br>
                        <a:rPr lang="pl" sz="600" dirty="0" smtClean="0"/>
                      </a:br>
                      <a:endParaRPr lang="pl" sz="600" dirty="0" smtClean="0"/>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Before a tender for </a:t>
                      </a:r>
                      <a:r>
                        <a:rPr lang="pl-PL" sz="600" b="1" i="0" u="none" dirty="0" smtClean="0">
                          <a:solidFill>
                            <a:srgbClr val="FFFFFF"/>
                          </a:solidFill>
                          <a:latin typeface="Arial" pitchFamily="18" charset="0"/>
                        </a:rPr>
                        <a:t>the </a:t>
                      </a:r>
                      <a:r>
                        <a:rPr lang="pl-PL" sz="600" b="1" i="0" u="none" dirty="0" err="1" smtClean="0">
                          <a:solidFill>
                            <a:srgbClr val="FFFFFF"/>
                          </a:solidFill>
                          <a:latin typeface="Arial" pitchFamily="18" charset="0"/>
                        </a:rPr>
                        <a:t>concessions</a:t>
                      </a:r>
                      <a:r>
                        <a:rPr lang="pl-PL" sz="600" b="1" i="0" u="none" dirty="0" smtClean="0">
                          <a:solidFill>
                            <a:srgbClr val="FFFFFF"/>
                          </a:solidFill>
                          <a:latin typeface="Arial" pitchFamily="18" charset="0"/>
                        </a:rPr>
                        <a:t> for </a:t>
                      </a:r>
                      <a:r>
                        <a:rPr lang="pl-PL" sz="600" b="1" i="0" u="none" dirty="0" err="1" smtClean="0">
                          <a:solidFill>
                            <a:srgbClr val="FFFFFF"/>
                          </a:solidFill>
                          <a:latin typeface="Arial" pitchFamily="18" charset="0"/>
                        </a:rPr>
                        <a:t>prospection</a:t>
                      </a:r>
                      <a:r>
                        <a:rPr lang="pl-PL" sz="600" b="1" i="0" u="none" baseline="0" dirty="0" smtClean="0">
                          <a:solidFill>
                            <a:srgbClr val="FFFFFF"/>
                          </a:solidFill>
                          <a:latin typeface="Arial" pitchFamily="18" charset="0"/>
                        </a:rPr>
                        <a:t> and </a:t>
                      </a:r>
                      <a:r>
                        <a:rPr lang="pl-PL" sz="600" b="1" i="0" u="none" baseline="0" dirty="0" err="1" smtClean="0">
                          <a:solidFill>
                            <a:srgbClr val="FFFFFF"/>
                          </a:solidFill>
                          <a:latin typeface="Arial" pitchFamily="18" charset="0"/>
                        </a:rPr>
                        <a:t>exploration</a:t>
                      </a:r>
                      <a:r>
                        <a:rPr lang="pl-PL" sz="600" b="1" i="0" u="none" baseline="0" dirty="0" smtClean="0">
                          <a:solidFill>
                            <a:srgbClr val="FFFFFF"/>
                          </a:solidFill>
                          <a:latin typeface="Arial" pitchFamily="18" charset="0"/>
                        </a:rPr>
                        <a:t> of </a:t>
                      </a:r>
                      <a:r>
                        <a:rPr lang="pl-PL" sz="600" b="1" i="0" u="none" dirty="0" err="1" smtClean="0">
                          <a:solidFill>
                            <a:srgbClr val="FFFFFF"/>
                          </a:solidFill>
                          <a:latin typeface="Arial" pitchFamily="18" charset="0"/>
                        </a:rPr>
                        <a:t>hydrocrbons</a:t>
                      </a:r>
                      <a:r>
                        <a:rPr lang="pl-PL" sz="600" b="1" i="0" u="none" dirty="0" smtClean="0">
                          <a:solidFill>
                            <a:srgbClr val="FFFFFF"/>
                          </a:solidFill>
                          <a:latin typeface="Arial" pitchFamily="18" charset="0"/>
                        </a:rPr>
                        <a:t> </a:t>
                      </a:r>
                      <a:r>
                        <a:rPr lang="pl-PL" sz="600" b="1" i="0" u="none" dirty="0" err="1" smtClean="0">
                          <a:solidFill>
                            <a:srgbClr val="FFFFFF"/>
                          </a:solidFill>
                          <a:latin typeface="Arial" pitchFamily="18" charset="0"/>
                        </a:rPr>
                        <a:t>or</a:t>
                      </a:r>
                      <a:r>
                        <a:rPr lang="pl-PL" sz="600" b="1" i="0" u="none" dirty="0" smtClean="0">
                          <a:solidFill>
                            <a:srgbClr val="FFFFFF"/>
                          </a:solidFill>
                          <a:latin typeface="Arial" pitchFamily="18" charset="0"/>
                        </a:rPr>
                        <a:t> for the </a:t>
                      </a:r>
                      <a:r>
                        <a:rPr lang="pl-PL" sz="600" b="1" i="0" u="none" dirty="0" err="1" smtClean="0">
                          <a:solidFill>
                            <a:srgbClr val="FFFFFF"/>
                          </a:solidFill>
                          <a:latin typeface="Arial" pitchFamily="18" charset="0"/>
                        </a:rPr>
                        <a:t>concessions</a:t>
                      </a:r>
                      <a:r>
                        <a:rPr lang="pl-PL" sz="600" b="1" i="0" u="none" dirty="0" smtClean="0">
                          <a:solidFill>
                            <a:srgbClr val="FFFFFF"/>
                          </a:solidFill>
                          <a:latin typeface="Arial" pitchFamily="18" charset="0"/>
                        </a:rPr>
                        <a:t> for </a:t>
                      </a:r>
                      <a:r>
                        <a:rPr lang="en-GB" sz="600" b="1" i="0" u="none" dirty="0" smtClean="0">
                          <a:solidFill>
                            <a:srgbClr val="FFFFFF"/>
                          </a:solidFill>
                          <a:latin typeface="Arial" pitchFamily="18" charset="0"/>
                        </a:rPr>
                        <a:t> production </a:t>
                      </a:r>
                      <a:r>
                        <a:rPr lang="pl-PL" sz="600" b="1" i="0" u="none" dirty="0" smtClean="0">
                          <a:solidFill>
                            <a:srgbClr val="FFFFFF"/>
                          </a:solidFill>
                          <a:latin typeface="Arial" pitchFamily="18" charset="0"/>
                        </a:rPr>
                        <a:t>of </a:t>
                      </a:r>
                      <a:r>
                        <a:rPr lang="pl-PL" sz="600" b="1" i="0" u="none" dirty="0" err="1" smtClean="0">
                          <a:solidFill>
                            <a:srgbClr val="FFFFFF"/>
                          </a:solidFill>
                          <a:latin typeface="Arial" pitchFamily="18" charset="0"/>
                        </a:rPr>
                        <a:t>hydrocarbons</a:t>
                      </a:r>
                      <a:r>
                        <a:rPr lang="pl-PL" sz="600" b="1" i="0" u="none" dirty="0" smtClean="0">
                          <a:solidFill>
                            <a:srgbClr val="FFFFFF"/>
                          </a:solidFill>
                          <a:latin typeface="Arial" pitchFamily="18" charset="0"/>
                        </a:rPr>
                        <a:t> from </a:t>
                      </a:r>
                      <a:r>
                        <a:rPr lang="pl-PL" sz="600" b="1" i="0" u="none" dirty="0" err="1" smtClean="0">
                          <a:solidFill>
                            <a:srgbClr val="FFFFFF"/>
                          </a:solidFill>
                          <a:latin typeface="Arial" pitchFamily="18" charset="0"/>
                        </a:rPr>
                        <a:t>reservoirs</a:t>
                      </a:r>
                      <a:r>
                        <a:rPr lang="en-GB" sz="600" b="1" i="0" u="none" dirty="0" smtClean="0">
                          <a:solidFill>
                            <a:srgbClr val="FFFFFF"/>
                          </a:solidFill>
                          <a:latin typeface="Arial" pitchFamily="18" charset="0"/>
                        </a:rPr>
                        <a:t>, the Ministry of the Environment (MoE) makes an announcement giving details of the planned concession blocks; moreover, arrangements are made to enable the tender procedure in a particular area </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98330">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Geological and Mining Law (GML), Art. 49f - Art. 49g</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7019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Competent authorities in charge of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as the licensing authority</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Polish Geological Institute - National Research Institute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Respectively: Director of competent Maritime Office, Minister of Infrastructure and Development (MoID), </a:t>
                      </a:r>
                      <a:r>
                        <a:rPr lang="pl-PL" sz="600" b="0" i="0" u="none" dirty="0" err="1" smtClean="0">
                          <a:solidFill>
                            <a:srgbClr val="000000"/>
                          </a:solidFill>
                          <a:latin typeface="Arial" pitchFamily="18" charset="0"/>
                        </a:rPr>
                        <a:t>commune</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head</a:t>
                      </a:r>
                      <a:r>
                        <a:rPr lang="pl-PL" sz="600" b="0" i="0" u="none" dirty="0" smtClean="0">
                          <a:solidFill>
                            <a:srgbClr val="000000"/>
                          </a:solidFill>
                          <a:latin typeface="Arial" pitchFamily="18" charset="0"/>
                        </a:rPr>
                        <a:t>  (m</a:t>
                      </a:r>
                      <a:r>
                        <a:rPr lang="en-GB" sz="600" b="0" i="0" u="none" dirty="0" err="1" smtClean="0">
                          <a:solidFill>
                            <a:srgbClr val="000000"/>
                          </a:solidFill>
                          <a:latin typeface="Arial" pitchFamily="18" charset="0"/>
                        </a:rPr>
                        <a:t>ayor</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president) </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2205727">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Delivery of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Joint assessment of the geological prospectiveness by the Ministry of the Environment and Polish Geological Institute - National Research Institute, in order to identify blocks slated for licensing</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MoE's announcement (made by 30 June) with information about the blocks, including the boundaries thereof, that are intended for tendering the next year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Arrangements, as required for tendering in a particular area, made by MoE with:  (i) director of the competent maritime office, if the concession area is to be located in internal maritime waters, the territorial sea and the coastal belt, or (ii) with the M</a:t>
                      </a:r>
                      <a:r>
                        <a:rPr lang="pl-PL" sz="600" b="0" i="0" u="none" dirty="0" smtClean="0">
                          <a:solidFill>
                            <a:srgbClr val="000000"/>
                          </a:solidFill>
                          <a:latin typeface="Arial" pitchFamily="18" charset="0"/>
                        </a:rPr>
                        <a:t>FI</a:t>
                      </a:r>
                      <a:r>
                        <a:rPr lang="en-GB" sz="600" b="0" i="0" u="none" dirty="0" smtClean="0">
                          <a:solidFill>
                            <a:srgbClr val="000000"/>
                          </a:solidFill>
                          <a:latin typeface="Arial" pitchFamily="18" charset="0"/>
                        </a:rPr>
                        <a:t>, if the concession area is located within the exclusive </a:t>
                      </a:r>
                      <a:r>
                        <a:rPr lang="pl-PL" sz="600" b="0" i="0" u="none" dirty="0" err="1" smtClean="0">
                          <a:solidFill>
                            <a:srgbClr val="000000"/>
                          </a:solidFill>
                          <a:latin typeface="Arial" pitchFamily="18" charset="0"/>
                        </a:rPr>
                        <a:t>economic</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zones</a:t>
                      </a:r>
                      <a:endParaRPr lang="en-GB" sz="600" b="0" i="0" dirty="0" smtClean="0"/>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in case of on-shore concession areas, the </a:t>
                      </a:r>
                      <a:r>
                        <a:rPr lang="pl-PL" sz="600" b="0" i="0" u="none" dirty="0" err="1" smtClean="0">
                          <a:solidFill>
                            <a:srgbClr val="000000"/>
                          </a:solidFill>
                          <a:latin typeface="Arial" pitchFamily="18" charset="0"/>
                        </a:rPr>
                        <a:t>commune</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head</a:t>
                      </a:r>
                      <a:r>
                        <a:rPr lang="pl-PL" sz="600" b="0" i="0" u="none" dirty="0" smtClean="0">
                          <a:solidFill>
                            <a:srgbClr val="000000"/>
                          </a:solidFill>
                          <a:latin typeface="Arial" pitchFamily="18" charset="0"/>
                        </a:rPr>
                        <a:t> (m</a:t>
                      </a:r>
                      <a:r>
                        <a:rPr lang="en-GB" sz="600" b="0" i="0" u="none" dirty="0" err="1" smtClean="0">
                          <a:solidFill>
                            <a:srgbClr val="000000"/>
                          </a:solidFill>
                          <a:latin typeface="Arial" pitchFamily="18" charset="0"/>
                        </a:rPr>
                        <a:t>ayor</a:t>
                      </a:r>
                      <a:r>
                        <a:rPr lang="pl-PL" sz="600" b="0" i="0" u="none" dirty="0" smtClean="0">
                          <a:solidFill>
                            <a:srgbClr val="000000"/>
                          </a:solidFill>
                          <a:latin typeface="Arial" pitchFamily="18" charset="0"/>
                        </a:rPr>
                        <a:t>, c</a:t>
                      </a:r>
                      <a:r>
                        <a:rPr lang="en-GB" sz="600" b="0" i="0" u="none" dirty="0" err="1" smtClean="0">
                          <a:solidFill>
                            <a:srgbClr val="000000"/>
                          </a:solidFill>
                          <a:latin typeface="Arial" pitchFamily="18" charset="0"/>
                        </a:rPr>
                        <a:t>ity</a:t>
                      </a:r>
                      <a:r>
                        <a:rPr lang="en-GB" sz="600" b="0" i="0" u="none" dirty="0" smtClean="0">
                          <a:solidFill>
                            <a:srgbClr val="000000"/>
                          </a:solidFill>
                          <a:latin typeface="Arial" pitchFamily="18" charset="0"/>
                        </a:rPr>
                        <a:t> </a:t>
                      </a:r>
                      <a:r>
                        <a:rPr lang="pl-PL" sz="600" b="0" i="0" u="none" dirty="0" smtClean="0">
                          <a:solidFill>
                            <a:srgbClr val="000000"/>
                          </a:solidFill>
                          <a:latin typeface="Arial" pitchFamily="18" charset="0"/>
                        </a:rPr>
                        <a:t>p</a:t>
                      </a:r>
                      <a:r>
                        <a:rPr lang="en-GB" sz="600" b="0" i="0" u="none" dirty="0" smtClean="0">
                          <a:solidFill>
                            <a:srgbClr val="000000"/>
                          </a:solidFill>
                          <a:latin typeface="Arial" pitchFamily="18" charset="0"/>
                        </a:rPr>
                        <a:t>resident) with jurisdiction over the planned concession area</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2930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Duration of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No</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deadlines imposed by the law</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3439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Required documents or information</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Announcement published in PIB, at the page of </a:t>
                      </a:r>
                      <a:r>
                        <a:rPr lang="en-GB" sz="600" b="0" i="0" u="none" dirty="0" err="1" smtClean="0">
                          <a:solidFill>
                            <a:srgbClr val="000000"/>
                          </a:solidFill>
                          <a:latin typeface="Arial" pitchFamily="18" charset="0"/>
                        </a:rPr>
                        <a:t>MoE</a:t>
                      </a:r>
                      <a:r>
                        <a:rPr lang="pl-PL" sz="600" b="0" i="0" u="none" baseline="0" dirty="0" smtClean="0">
                          <a:solidFill>
                            <a:srgbClr val="000000"/>
                          </a:solidFill>
                          <a:latin typeface="Arial" pitchFamily="18" charset="0"/>
                        </a:rPr>
                        <a:t> </a:t>
                      </a:r>
                      <a:endParaRPr lang="en-GB" sz="600" b="0" i="0" u="none" dirty="0" smtClean="0">
                        <a:solidFill>
                          <a:srgbClr val="000000"/>
                        </a:solidFill>
                        <a:latin typeface="Arial" pitchFamily="18" charset="0"/>
                      </a:endParaRP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70190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Polish Geological Institute - National Research Institute</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Respectively: Director of competent Maritime Office, MoID, </a:t>
                      </a:r>
                      <a:r>
                        <a:rPr lang="pl-PL" sz="600" b="0" i="0" u="none" dirty="0" err="1" smtClean="0">
                          <a:solidFill>
                            <a:srgbClr val="000000"/>
                          </a:solidFill>
                          <a:latin typeface="Arial" pitchFamily="18" charset="0"/>
                        </a:rPr>
                        <a:t>commune</a:t>
                      </a:r>
                      <a:r>
                        <a:rPr lang="pl-PL" sz="600" b="0" i="0" u="none" dirty="0" smtClean="0">
                          <a:solidFill>
                            <a:srgbClr val="000000"/>
                          </a:solidFill>
                          <a:latin typeface="Arial" pitchFamily="18" charset="0"/>
                        </a:rPr>
                        <a:t> </a:t>
                      </a:r>
                      <a:r>
                        <a:rPr lang="pl-PL" sz="600" b="0" i="0" u="none" dirty="0" err="1" smtClean="0">
                          <a:solidFill>
                            <a:srgbClr val="000000"/>
                          </a:solidFill>
                          <a:latin typeface="Arial" pitchFamily="18" charset="0"/>
                        </a:rPr>
                        <a:t>head</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mayor</a:t>
                      </a:r>
                      <a:r>
                        <a:rPr lang="pl-PL" sz="600" b="0" i="0" u="none" dirty="0" smtClean="0">
                          <a:solidFill>
                            <a:srgbClr val="000000"/>
                          </a:solidFill>
                          <a:latin typeface="Arial" pitchFamily="18" charset="0"/>
                        </a:rPr>
                        <a:t>,</a:t>
                      </a:r>
                      <a:r>
                        <a:rPr lang="en-GB" sz="600" b="0" i="0" u="none" dirty="0" smtClean="0">
                          <a:solidFill>
                            <a:srgbClr val="000000"/>
                          </a:solidFill>
                          <a:latin typeface="Arial" pitchFamily="18" charset="0"/>
                        </a:rPr>
                        <a:t> city president) </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9251"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52"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255"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Preliminaries</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257"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rzycisk akcji: Do przodu lub Następny 48">
            <a:hlinkClick r:id="" action="ppaction://hlinkshowjump?jump=nextslide" highlightClick="1"/>
          </p:cNvPr>
          <p:cNvSpPr/>
          <p:nvPr/>
        </p:nvSpPr>
        <p:spPr>
          <a:xfrm>
            <a:off x="8820150" y="0"/>
            <a:ext cx="323850" cy="323850"/>
          </a:xfrm>
          <a:prstGeom prst="actionButtonForwardNex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1" name="Przycisk akcji: Wstecz lub Poprzedni 50">
            <a:hlinkClick r:id="" action="ppaction://hlinkshowjump?jump=previousslide" highlightClick="1"/>
          </p:cNvPr>
          <p:cNvSpPr/>
          <p:nvPr/>
        </p:nvSpPr>
        <p:spPr>
          <a:xfrm>
            <a:off x="8064500" y="0"/>
            <a:ext cx="323850" cy="323850"/>
          </a:xfrm>
          <a:prstGeom prst="actionButtonBackPreviou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53" name="Przycisk akcji: Powrót 52">
            <a:hlinkClick r:id="rId3" action="ppaction://hlinksldjump" highlightClick="1"/>
          </p:cNvPr>
          <p:cNvSpPr/>
          <p:nvPr/>
        </p:nvSpPr>
        <p:spPr>
          <a:xfrm>
            <a:off x="8442325" y="0"/>
            <a:ext cx="323850" cy="323850"/>
          </a:xfrm>
          <a:prstGeom prst="actionButtonRetur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3" name="Przycisk akcji: Strona główna 12">
            <a:hlinkClick r:id="rId4" action="ppaction://hlinksldjump" highlightClick="1"/>
          </p:cNvPr>
          <p:cNvSpPr/>
          <p:nvPr/>
        </p:nvSpPr>
        <p:spPr>
          <a:xfrm>
            <a:off x="7685088" y="0"/>
            <a:ext cx="325437" cy="323850"/>
          </a:xfrm>
          <a:prstGeom prst="actionButtonHom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2" name="Tabela 1"/>
          <p:cNvGraphicFramePr>
            <a:graphicFrameLocks noGrp="1"/>
          </p:cNvGraphicFramePr>
          <p:nvPr>
            <p:extLst>
              <p:ext uri="{D42A27DB-BD31-4B8C-83A1-F6EECF244321}">
                <p14:modId xmlns:p14="http://schemas.microsoft.com/office/powerpoint/2010/main" val="318970703"/>
              </p:ext>
            </p:extLst>
          </p:nvPr>
        </p:nvGraphicFramePr>
        <p:xfrm>
          <a:off x="0" y="323850"/>
          <a:ext cx="9144000" cy="5985468"/>
        </p:xfrm>
        <a:graphic>
          <a:graphicData uri="http://schemas.openxmlformats.org/drawingml/2006/table">
            <a:tbl>
              <a:tblPr/>
              <a:tblGrid>
                <a:gridCol w="2411413">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99379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2400"/>
                        </a:spcBef>
                        <a:spcAft>
                          <a:spcPct val="0"/>
                        </a:spcAft>
                        <a:buClrTx/>
                        <a:buSzTx/>
                        <a:buFontTx/>
                        <a:buNone/>
                        <a:tabLst/>
                      </a:pPr>
                      <a:r>
                        <a:rPr lang="en-GB" sz="600" b="1" i="0" u="none" dirty="0" smtClean="0">
                          <a:solidFill>
                            <a:srgbClr val="FFFFFF"/>
                          </a:solidFill>
                          <a:latin typeface="Arial" pitchFamily="18" charset="0"/>
                        </a:rPr>
                        <a:t>Eligibility procedure</a:t>
                      </a:r>
                      <a:r>
                        <a:rPr lang="pl" sz="600" dirty="0" smtClean="0"/>
                        <a:t/>
                      </a:r>
                      <a:br>
                        <a:rPr lang="pl" sz="600" dirty="0" smtClean="0"/>
                      </a:br>
                      <a:endParaRPr lang="pl" sz="600" dirty="0" smtClean="0"/>
                    </a:p>
                    <a:p>
                      <a:pPr marL="0" marR="0" lvl="0" indent="0" algn="just" defTabSz="914400" rtl="0" eaLnBrk="1" fontAlgn="base" latinLnBrk="0" hangingPunct="1">
                        <a:lnSpc>
                          <a:spcPct val="115000"/>
                        </a:lnSpc>
                        <a:spcBef>
                          <a:spcPct val="0"/>
                        </a:spcBef>
                        <a:spcAft>
                          <a:spcPct val="0"/>
                        </a:spcAft>
                        <a:buClrTx/>
                        <a:buSzTx/>
                        <a:buFontTx/>
                        <a:buNone/>
                        <a:tabLst/>
                      </a:pPr>
                      <a:r>
                        <a:rPr lang="en-GB" sz="600" b="1" i="0" u="none" dirty="0" smtClean="0">
                          <a:solidFill>
                            <a:srgbClr val="FFFFFF"/>
                          </a:solidFill>
                          <a:latin typeface="Arial" pitchFamily="18" charset="0"/>
                        </a:rPr>
                        <a:t>Eligibility assessment is a precondition for conducting o</a:t>
                      </a:r>
                      <a:r>
                        <a:rPr lang="pl-PL" sz="600" b="1" i="0" u="none" dirty="0" err="1" smtClean="0">
                          <a:solidFill>
                            <a:srgbClr val="FFFFFF"/>
                          </a:solidFill>
                          <a:latin typeface="Arial" pitchFamily="18" charset="0"/>
                        </a:rPr>
                        <a:t>any</a:t>
                      </a:r>
                      <a:r>
                        <a:rPr lang="pl-PL" sz="600" b="1" i="0" u="none" dirty="0" smtClean="0">
                          <a:solidFill>
                            <a:srgbClr val="FFFFFF"/>
                          </a:solidFill>
                          <a:latin typeface="Arial" pitchFamily="18" charset="0"/>
                        </a:rPr>
                        <a:t> </a:t>
                      </a:r>
                      <a:r>
                        <a:rPr lang="pl-PL" sz="600" b="1" i="0" u="none" dirty="0" err="1" smtClean="0">
                          <a:solidFill>
                            <a:srgbClr val="FFFFFF"/>
                          </a:solidFill>
                          <a:latin typeface="Arial" pitchFamily="18" charset="0"/>
                        </a:rPr>
                        <a:t>activities</a:t>
                      </a:r>
                      <a:r>
                        <a:rPr lang="pl-PL" sz="600" b="1" i="0" u="none" dirty="0" smtClean="0">
                          <a:solidFill>
                            <a:srgbClr val="FFFFFF"/>
                          </a:solidFill>
                          <a:latin typeface="Arial" pitchFamily="18" charset="0"/>
                        </a:rPr>
                        <a:t> in the </a:t>
                      </a:r>
                      <a:r>
                        <a:rPr lang="pl-PL" sz="600" b="1" i="0" u="none" dirty="0" err="1" smtClean="0">
                          <a:solidFill>
                            <a:srgbClr val="FFFFFF"/>
                          </a:solidFill>
                          <a:latin typeface="Arial" pitchFamily="18" charset="0"/>
                        </a:rPr>
                        <a:t>area</a:t>
                      </a:r>
                      <a:r>
                        <a:rPr lang="pl-PL" sz="600" b="1" i="0" u="none" dirty="0" smtClean="0">
                          <a:solidFill>
                            <a:srgbClr val="FFFFFF"/>
                          </a:solidFill>
                          <a:latin typeface="Arial" pitchFamily="18" charset="0"/>
                        </a:rPr>
                        <a:t> of  </a:t>
                      </a:r>
                      <a:r>
                        <a:rPr lang="pl-PL" sz="600" b="1" i="0" u="none" dirty="0" err="1" smtClean="0">
                          <a:solidFill>
                            <a:srgbClr val="FFFFFF"/>
                          </a:solidFill>
                          <a:latin typeface="Arial" pitchFamily="18" charset="0"/>
                        </a:rPr>
                        <a:t>prospection</a:t>
                      </a:r>
                      <a:r>
                        <a:rPr lang="pl-PL" sz="600" b="1" i="0" u="none" dirty="0" smtClean="0">
                          <a:solidFill>
                            <a:srgbClr val="FFFFFF"/>
                          </a:solidFill>
                          <a:latin typeface="Arial" pitchFamily="18" charset="0"/>
                        </a:rPr>
                        <a:t> and </a:t>
                      </a:r>
                      <a:r>
                        <a:rPr lang="pl-PL" sz="600" b="1" i="0" u="none" dirty="0" err="1" smtClean="0">
                          <a:solidFill>
                            <a:srgbClr val="FFFFFF"/>
                          </a:solidFill>
                          <a:latin typeface="Arial" pitchFamily="18" charset="0"/>
                        </a:rPr>
                        <a:t>explorations</a:t>
                      </a:r>
                      <a:r>
                        <a:rPr lang="pl-PL" sz="600" b="1" i="0" u="none" dirty="0" smtClean="0">
                          <a:solidFill>
                            <a:srgbClr val="FFFFFF"/>
                          </a:solidFill>
                          <a:latin typeface="Arial" pitchFamily="18" charset="0"/>
                        </a:rPr>
                        <a:t> of  </a:t>
                      </a:r>
                      <a:r>
                        <a:rPr lang="pl-PL" sz="600" b="1" i="0" u="none" dirty="0" err="1" smtClean="0">
                          <a:solidFill>
                            <a:srgbClr val="FFFFFF"/>
                          </a:solidFill>
                          <a:latin typeface="Arial" pitchFamily="18" charset="0"/>
                        </a:rPr>
                        <a:t>hydrocarbons</a:t>
                      </a:r>
                      <a:r>
                        <a:rPr lang="pl-PL" sz="600" b="1" i="0" u="none" dirty="0" smtClean="0">
                          <a:solidFill>
                            <a:srgbClr val="FFFFFF"/>
                          </a:solidFill>
                          <a:latin typeface="Arial" pitchFamily="18" charset="0"/>
                        </a:rPr>
                        <a:t> and </a:t>
                      </a:r>
                      <a:r>
                        <a:rPr lang="pl-PL" sz="600" b="1" i="0" u="none" dirty="0" err="1" smtClean="0">
                          <a:solidFill>
                            <a:srgbClr val="FFFFFF"/>
                          </a:solidFill>
                          <a:latin typeface="Arial" pitchFamily="18" charset="0"/>
                        </a:rPr>
                        <a:t>production</a:t>
                      </a:r>
                      <a:r>
                        <a:rPr lang="pl-PL" sz="600" b="1" i="0" u="none" dirty="0" smtClean="0">
                          <a:solidFill>
                            <a:srgbClr val="FFFFFF"/>
                          </a:solidFill>
                          <a:latin typeface="Arial" pitchFamily="18" charset="0"/>
                        </a:rPr>
                        <a:t> of </a:t>
                      </a:r>
                      <a:r>
                        <a:rPr lang="pl-PL" sz="600" b="1" i="0" u="none" dirty="0" err="1" smtClean="0">
                          <a:solidFill>
                            <a:srgbClr val="FFFFFF"/>
                          </a:solidFill>
                          <a:latin typeface="Arial" pitchFamily="18" charset="0"/>
                        </a:rPr>
                        <a:t>hydrocarbons</a:t>
                      </a:r>
                      <a:r>
                        <a:rPr lang="pl-PL" sz="600" b="1" i="0" u="none" baseline="0" dirty="0" smtClean="0">
                          <a:solidFill>
                            <a:srgbClr val="FFFFFF"/>
                          </a:solidFill>
                          <a:latin typeface="Arial" pitchFamily="18" charset="0"/>
                        </a:rPr>
                        <a:t> from </a:t>
                      </a:r>
                      <a:r>
                        <a:rPr lang="pl-PL" sz="600" b="1" i="0" u="none" baseline="0" dirty="0" err="1" smtClean="0">
                          <a:solidFill>
                            <a:srgbClr val="FFFFFF"/>
                          </a:solidFill>
                          <a:latin typeface="Arial" pitchFamily="18" charset="0"/>
                        </a:rPr>
                        <a:t>reservoirs</a:t>
                      </a:r>
                      <a:r>
                        <a:rPr lang="en-GB" sz="600" b="1" i="0" u="none" dirty="0" smtClean="0">
                          <a:solidFill>
                            <a:srgbClr val="FFFFFF"/>
                          </a:solidFill>
                          <a:latin typeface="Arial"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6881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Legal grounds for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GML, Art. 49a - Art. 49b</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Pending Council of Ministers' Ordinance to be issued pursuant to GML Art. 49a.18</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Code of Administrative Proceedings (CAP)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602564">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Competent authorities in charge of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 as the authority in charge of eligibility assessment</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Inspector General of Financial Information, Financial Supervision Commission, Head of Internal Security Agency and Head of Intelligence Agency - as opinion-giving authorities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174306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Delivery of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Entity expressing interest in tendering for the award of </a:t>
                      </a:r>
                      <a:r>
                        <a:rPr lang="pl-PL" sz="600" b="0" i="0" u="none" dirty="0" smtClean="0">
                          <a:solidFill>
                            <a:srgbClr val="000000"/>
                          </a:solidFill>
                          <a:latin typeface="Arial" pitchFamily="18" charset="0"/>
                        </a:rPr>
                        <a:t>a </a:t>
                      </a:r>
                      <a:r>
                        <a:rPr lang="pl-PL" sz="600" b="0" i="0" u="none" dirty="0" err="1" smtClean="0">
                          <a:solidFill>
                            <a:srgbClr val="000000"/>
                          </a:solidFill>
                          <a:latin typeface="Arial" pitchFamily="18" charset="0"/>
                        </a:rPr>
                        <a:t>concession</a:t>
                      </a:r>
                      <a:r>
                        <a:rPr lang="pl-PL" sz="600" b="0" i="0" u="none" dirty="0" smtClean="0">
                          <a:solidFill>
                            <a:srgbClr val="000000"/>
                          </a:solidFill>
                          <a:latin typeface="Arial" pitchFamily="18" charset="0"/>
                        </a:rPr>
                        <a:t> for </a:t>
                      </a:r>
                      <a:r>
                        <a:rPr lang="pl-PL" sz="600" b="0" i="0" u="none" dirty="0" err="1" smtClean="0">
                          <a:solidFill>
                            <a:srgbClr val="000000"/>
                          </a:solidFill>
                          <a:latin typeface="Arial" pitchFamily="18" charset="0"/>
                        </a:rPr>
                        <a:t>prrospection</a:t>
                      </a:r>
                      <a:r>
                        <a:rPr lang="pl-PL" sz="600" b="0" i="0" u="none" baseline="0" dirty="0" smtClean="0">
                          <a:solidFill>
                            <a:srgbClr val="000000"/>
                          </a:solidFill>
                          <a:latin typeface="Arial" pitchFamily="18" charset="0"/>
                        </a:rPr>
                        <a:t> and </a:t>
                      </a:r>
                      <a:r>
                        <a:rPr lang="pl-PL" sz="600" b="0" i="0" u="none" baseline="0" dirty="0" err="1" smtClean="0">
                          <a:solidFill>
                            <a:srgbClr val="000000"/>
                          </a:solidFill>
                          <a:latin typeface="Arial" pitchFamily="18" charset="0"/>
                        </a:rPr>
                        <a:t>exploration</a:t>
                      </a:r>
                      <a:r>
                        <a:rPr lang="pl-PL" sz="600" b="0" i="0" u="none" baseline="0" dirty="0" smtClean="0">
                          <a:solidFill>
                            <a:srgbClr val="000000"/>
                          </a:solidFill>
                          <a:latin typeface="Arial" pitchFamily="18" charset="0"/>
                        </a:rPr>
                        <a:t> of </a:t>
                      </a:r>
                      <a:r>
                        <a:rPr lang="pl-PL" sz="600" b="0" i="0" u="none" baseline="0" dirty="0" err="1" smtClean="0">
                          <a:solidFill>
                            <a:srgbClr val="000000"/>
                          </a:solidFill>
                          <a:latin typeface="Arial" pitchFamily="18" charset="0"/>
                        </a:rPr>
                        <a:t>hydrocarbons</a:t>
                      </a:r>
                      <a:r>
                        <a:rPr lang="pl-PL" sz="600" b="0" i="0" u="none" baseline="0" dirty="0" smtClean="0">
                          <a:solidFill>
                            <a:srgbClr val="000000"/>
                          </a:solidFill>
                          <a:latin typeface="Arial" pitchFamily="18" charset="0"/>
                        </a:rPr>
                        <a:t> </a:t>
                      </a:r>
                      <a:r>
                        <a:rPr lang="en-GB" sz="600" b="0" i="0" u="none" dirty="0" smtClean="0">
                          <a:solidFill>
                            <a:srgbClr val="000000"/>
                          </a:solidFill>
                          <a:latin typeface="Arial" pitchFamily="18" charset="0"/>
                        </a:rPr>
                        <a:t> or </a:t>
                      </a:r>
                      <a:r>
                        <a:rPr lang="pl-PL" sz="600" b="0" i="0" u="none" dirty="0" smtClean="0">
                          <a:solidFill>
                            <a:srgbClr val="000000"/>
                          </a:solidFill>
                          <a:latin typeface="Arial" pitchFamily="18" charset="0"/>
                        </a:rPr>
                        <a:t>a  </a:t>
                      </a:r>
                      <a:r>
                        <a:rPr lang="pl-PL" sz="600" b="0" i="0" u="none" dirty="0" err="1" smtClean="0">
                          <a:solidFill>
                            <a:srgbClr val="000000"/>
                          </a:solidFill>
                          <a:latin typeface="Arial" pitchFamily="18" charset="0"/>
                        </a:rPr>
                        <a:t>concession</a:t>
                      </a:r>
                      <a:r>
                        <a:rPr lang="pl-PL" sz="600" b="0" i="0" u="none" dirty="0" smtClean="0">
                          <a:solidFill>
                            <a:srgbClr val="000000"/>
                          </a:solidFill>
                          <a:latin typeface="Arial" pitchFamily="18" charset="0"/>
                        </a:rPr>
                        <a:t> for </a:t>
                      </a:r>
                      <a:r>
                        <a:rPr lang="pl-PL" sz="600" b="0" i="0" u="none" dirty="0" err="1" smtClean="0">
                          <a:solidFill>
                            <a:srgbClr val="000000"/>
                          </a:solidFill>
                          <a:latin typeface="Arial" pitchFamily="18" charset="0"/>
                        </a:rPr>
                        <a:t>production</a:t>
                      </a:r>
                      <a:r>
                        <a:rPr lang="pl-PL" sz="600" b="0" i="0" u="none" dirty="0" smtClean="0">
                          <a:solidFill>
                            <a:srgbClr val="000000"/>
                          </a:solidFill>
                          <a:latin typeface="Arial" pitchFamily="18" charset="0"/>
                        </a:rPr>
                        <a:t> of </a:t>
                      </a:r>
                      <a:r>
                        <a:rPr lang="pl-PL" sz="600" b="0" i="0" u="none" dirty="0" err="1" smtClean="0">
                          <a:solidFill>
                            <a:srgbClr val="000000"/>
                          </a:solidFill>
                          <a:latin typeface="Arial" pitchFamily="18" charset="0"/>
                        </a:rPr>
                        <a:t>hydrocarbons</a:t>
                      </a:r>
                      <a:r>
                        <a:rPr lang="pl-PL" sz="600" b="0" i="0" u="none" dirty="0" smtClean="0">
                          <a:solidFill>
                            <a:srgbClr val="000000"/>
                          </a:solidFill>
                          <a:latin typeface="Arial" pitchFamily="18" charset="0"/>
                        </a:rPr>
                        <a:t> from a </a:t>
                      </a:r>
                      <a:r>
                        <a:rPr lang="pl-PL" sz="600" b="0" i="0" u="none" dirty="0" err="1" smtClean="0">
                          <a:solidFill>
                            <a:srgbClr val="000000"/>
                          </a:solidFill>
                          <a:latin typeface="Arial" pitchFamily="18" charset="0"/>
                        </a:rPr>
                        <a:t>reservoir</a:t>
                      </a:r>
                      <a:r>
                        <a:rPr lang="en-GB" sz="600" b="0" i="0" u="none" dirty="0" smtClean="0">
                          <a:solidFill>
                            <a:srgbClr val="000000"/>
                          </a:solidFill>
                          <a:latin typeface="Arial" pitchFamily="18" charset="0"/>
                        </a:rPr>
                        <a:t> submits to MoE its application for eligibility assessment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MoE delivers the application to the Inspector General of Financial Information, Financial Supervision Commission, Head of Internal Security Agency and Head of Intelligence Agency in order to issue an opinion on whether the applicant's corporation is controlled by a third country, a third country's entity or citizen, and - in the event of such control - whether the control may pose a risk to national security</a:t>
                      </a:r>
                      <a:r>
                        <a:rPr lang="en-GB" sz="600" b="0" i="0" dirty="0" smtClean="0"/>
                        <a:t>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Opinion-giving authorities submit to MoE by way of decision their opinions within 30 days of the day the requests for eligibility assessment have been delivered</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a:t>
                      </a:r>
                      <a:r>
                        <a:rPr lang="en-GB" sz="600" b="0" i="0" u="none" dirty="0" err="1" smtClean="0">
                          <a:solidFill>
                            <a:srgbClr val="000000"/>
                          </a:solidFill>
                          <a:latin typeface="Arial" pitchFamily="18" charset="0"/>
                        </a:rPr>
                        <a:t>MoE</a:t>
                      </a:r>
                      <a:r>
                        <a:rPr lang="pl-PL" sz="600" b="0" i="0" u="none" dirty="0" smtClean="0">
                          <a:solidFill>
                            <a:srgbClr val="000000"/>
                          </a:solidFill>
                          <a:latin typeface="Arial" pitchFamily="18" charset="0"/>
                        </a:rPr>
                        <a:t> </a:t>
                      </a:r>
                      <a:r>
                        <a:rPr lang="en-GB" sz="600" b="0" i="0" u="none" dirty="0" smtClean="0">
                          <a:solidFill>
                            <a:srgbClr val="000000"/>
                          </a:solidFill>
                          <a:latin typeface="Arial" pitchFamily="18" charset="0"/>
                        </a:rPr>
                        <a:t>makes an assessment on whether the applicant that applies individually or jointly with other entities as the operator, holds adequate experience in prospecting for or exploration of hydrocarbons or in production of hydrocarbons</a:t>
                      </a:r>
                      <a:r>
                        <a:rPr lang="pl-PL" sz="600" b="0" i="0" u="none" dirty="0" smtClean="0">
                          <a:solidFill>
                            <a:srgbClr val="000000"/>
                          </a:solidFill>
                          <a:latin typeface="Arial" pitchFamily="18" charset="0"/>
                        </a:rPr>
                        <a:t> from </a:t>
                      </a:r>
                      <a:r>
                        <a:rPr lang="pl-PL" sz="600" b="0" i="0" u="none" dirty="0" err="1" smtClean="0">
                          <a:solidFill>
                            <a:srgbClr val="000000"/>
                          </a:solidFill>
                          <a:latin typeface="Arial" pitchFamily="18" charset="0"/>
                        </a:rPr>
                        <a:t>reservoirs</a:t>
                      </a:r>
                      <a:endParaRPr lang="en-GB" sz="600" b="0" i="0" u="none" dirty="0" smtClean="0">
                        <a:solidFill>
                          <a:srgbClr val="000000"/>
                        </a:solidFill>
                        <a:latin typeface="Arial" pitchFamily="18" charset="0"/>
                      </a:endParaRP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MoE issues the decision</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Potential appeal proceedings, if the decision is negative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3"/>
                  </a:ext>
                </a:extLst>
              </a:tr>
              <a:tr h="923932">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Duration of the procedure</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Delivery of opinions by opinion-giving authorities: 30 days</a:t>
                      </a:r>
                    </a:p>
                    <a:p>
                      <a:pPr marL="342900" marR="0" lvl="0" indent="-342900" algn="l"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Decision making by the MoE - according to generally applicable deadlines for dealing with cases, as per CAP, i.e. without undue delay, if the request can be examined on the basis of evidence submitted along with the request to start the proceedings. If explanatory proceedings are required, the decision should be made within one month or, if the case is particularly complex, within 2 months of the day the proceedings were instituted</a:t>
                      </a:r>
                      <a:r>
                        <a:rPr lang="en-GB" sz="600" b="0" i="0" dirty="0" smtClean="0"/>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4"/>
                  </a:ext>
                </a:extLst>
              </a:tr>
              <a:tr h="345819">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Required documents or information</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Request for eligibility assessment, including the appendices thereto (5 copies)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5"/>
                  </a:ext>
                </a:extLst>
              </a:tr>
              <a:tr h="68814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lang="en-GB" sz="800" b="1" i="0" u="none" dirty="0" smtClean="0">
                          <a:solidFill>
                            <a:srgbClr val="FFFFFF"/>
                          </a:solidFill>
                          <a:latin typeface="Arial" pitchFamily="18" charset="0"/>
                        </a:rPr>
                        <a:t>Parties to the proceedings and public participation</a:t>
                      </a:r>
                    </a:p>
                  </a:txBody>
                  <a:tcPr marL="41860" marR="4186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marL="342900" indent="-342900"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The entity which intends to apply for the concession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Other entity that meet</a:t>
                      </a:r>
                      <a:r>
                        <a:rPr lang="pl-PL" sz="600" b="0" i="0" u="none" dirty="0" smtClean="0">
                          <a:solidFill>
                            <a:srgbClr val="000000"/>
                          </a:solidFill>
                          <a:latin typeface="Arial" pitchFamily="18" charset="0"/>
                        </a:rPr>
                        <a:t>s</a:t>
                      </a:r>
                      <a:r>
                        <a:rPr lang="en-GB" sz="600" b="0" i="0" u="none" dirty="0" smtClean="0">
                          <a:solidFill>
                            <a:srgbClr val="000000"/>
                          </a:solidFill>
                          <a:latin typeface="Arial" pitchFamily="18" charset="0"/>
                        </a:rPr>
                        <a:t> the criteria of a party, as defined by CAP Art. 28 </a:t>
                      </a:r>
                    </a:p>
                    <a:p>
                      <a:pPr marL="342900" marR="0" lvl="0" indent="-342900" algn="just" defTabSz="914400" rtl="0" eaLnBrk="1" fontAlgn="base" latinLnBrk="0" hangingPunct="1">
                        <a:lnSpc>
                          <a:spcPct val="115000"/>
                        </a:lnSpc>
                        <a:spcBef>
                          <a:spcPct val="0"/>
                        </a:spcBef>
                        <a:spcAft>
                          <a:spcPct val="0"/>
                        </a:spcAft>
                        <a:buClrTx/>
                        <a:buSzTx/>
                        <a:buFont typeface="Symbol" pitchFamily="18" charset="2"/>
                        <a:buChar char=""/>
                        <a:tabLst/>
                      </a:pPr>
                      <a:r>
                        <a:rPr lang="en-GB" sz="600" b="0" i="0" u="none" dirty="0" smtClean="0">
                          <a:solidFill>
                            <a:srgbClr val="000000"/>
                          </a:solidFill>
                          <a:latin typeface="Arial" pitchFamily="18" charset="0"/>
                        </a:rPr>
                        <a:t>No public participation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6"/>
                  </a:ext>
                </a:extLst>
              </a:tr>
            </a:tbl>
          </a:graphicData>
        </a:graphic>
      </p:graphicFrame>
      <p:pic>
        <p:nvPicPr>
          <p:cNvPr id="10275" name="Picture 2" descr="C:\+ GRAFIKA\+ Identyfikacja Wizualna\GDOS\GDOS_logo\na WWW\GDOS_logo_pion_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05788" y="6381750"/>
            <a:ext cx="436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3" descr="C:\+ GRAFIKA\+ LOGA\NFOŚiGW\logotyp-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7288" y="63817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p:cNvSpPr txBox="1"/>
          <p:nvPr/>
        </p:nvSpPr>
        <p:spPr>
          <a:xfrm>
            <a:off x="0" y="6453188"/>
            <a:ext cx="9144000" cy="230187"/>
          </a:xfrm>
          <a:prstGeom prst="rect">
            <a:avLst/>
          </a:prstGeom>
          <a:noFill/>
        </p:spPr>
        <p:txBody>
          <a:bodyPr>
            <a:spAutoFit/>
          </a:bodyPr>
          <a:lstStyle/>
          <a:p>
            <a:pPr algn="ctr" fontAlgn="auto">
              <a:spcBef>
                <a:spcPts val="0"/>
              </a:spcBef>
              <a:spcAft>
                <a:spcPts val="0"/>
              </a:spcAft>
              <a:defRPr/>
            </a:pPr>
            <a:r>
              <a:rPr lang="en-GB" sz="900" b="0" i="0" dirty="0" smtClean="0">
                <a:solidFill>
                  <a:srgbClr val="808080"/>
                </a:solidFill>
                <a:latin typeface="Arial" pitchFamily="18" charset="0"/>
              </a:rPr>
              <a:t>Legal and administrative requirements for the development of unconventional gas</a:t>
            </a:r>
          </a:p>
        </p:txBody>
      </p:sp>
      <p:cxnSp>
        <p:nvCxnSpPr>
          <p:cNvPr id="7" name="Łącznik prostoliniowy 6"/>
          <p:cNvCxnSpPr/>
          <p:nvPr/>
        </p:nvCxnSpPr>
        <p:spPr>
          <a:xfrm>
            <a:off x="0" y="630872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279" name="pole tekstowe 57"/>
          <p:cNvSpPr txBox="1">
            <a:spLocks noChangeArrowheads="1"/>
          </p:cNvSpPr>
          <p:nvPr/>
        </p:nvSpPr>
        <p:spPr bwMode="auto">
          <a:xfrm>
            <a:off x="0" y="0"/>
            <a:ext cx="76850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sz="600" b="1" i="0" dirty="0" smtClean="0">
                <a:solidFill>
                  <a:srgbClr val="000000"/>
                </a:solidFill>
                <a:latin typeface="Arial" pitchFamily="18" charset="0"/>
              </a:rPr>
              <a:t>Table of contents &gt; </a:t>
            </a:r>
            <a:r>
              <a:rPr lang="en-GB" sz="600" b="1" i="0" dirty="0" smtClean="0">
                <a:solidFill>
                  <a:srgbClr val="C0504D"/>
                </a:solidFill>
                <a:latin typeface="Arial" pitchFamily="18" charset="0"/>
              </a:rPr>
              <a:t>Concession award </a:t>
            </a:r>
            <a:r>
              <a:rPr lang="en-GB" sz="600" b="1" i="0" dirty="0" smtClean="0">
                <a:solidFill>
                  <a:srgbClr val="000000"/>
                </a:solidFill>
                <a:latin typeface="Arial" pitchFamily="18" charset="0"/>
              </a:rPr>
              <a:t>&gt;</a:t>
            </a:r>
            <a:r>
              <a:rPr lang="en-GB" sz="600" b="1" i="0" dirty="0" smtClean="0">
                <a:solidFill>
                  <a:srgbClr val="C0504D"/>
                </a:solidFill>
                <a:latin typeface="Arial" pitchFamily="18" charset="0"/>
              </a:rPr>
              <a:t> Eligibility assessment</a:t>
            </a:r>
          </a:p>
        </p:txBody>
      </p:sp>
      <p:cxnSp>
        <p:nvCxnSpPr>
          <p:cNvPr id="54" name="Łącznik prostoliniowy 53"/>
          <p:cNvCxnSpPr/>
          <p:nvPr/>
        </p:nvCxnSpPr>
        <p:spPr>
          <a:xfrm>
            <a:off x="0" y="320675"/>
            <a:ext cx="9144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81" name="Picture 6">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45350" y="-71438"/>
            <a:ext cx="439738" cy="5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4720</TotalTime>
  <Words>28622</Words>
  <Application>Microsoft Office PowerPoint</Application>
  <PresentationFormat>Pokaz na ekranie (4:3)</PresentationFormat>
  <Paragraphs>2373</Paragraphs>
  <Slides>79</Slides>
  <Notes>79</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79</vt:i4>
      </vt:variant>
    </vt:vector>
  </HeadingPairs>
  <TitlesOfParts>
    <vt:vector size="84" baseType="lpstr">
      <vt:lpstr>SimSun</vt:lpstr>
      <vt:lpstr>Arial</vt:lpstr>
      <vt:lpstr>Calibri</vt:lpstr>
      <vt:lpstr>Symbol</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Aleksander Tomczak</dc:creator>
  <cp:lastModifiedBy>Bogusław Sielawa</cp:lastModifiedBy>
  <cp:revision>343</cp:revision>
  <cp:lastPrinted>2015-07-27T11:32:57Z</cp:lastPrinted>
  <dcterms:created xsi:type="dcterms:W3CDTF">2015-05-06T06:04:24Z</dcterms:created>
  <dcterms:modified xsi:type="dcterms:W3CDTF">2017-02-10T10:23:12Z</dcterms:modified>
</cp:coreProperties>
</file>