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73" r:id="rId2"/>
    <p:sldId id="261" r:id="rId3"/>
    <p:sldId id="321" r:id="rId4"/>
    <p:sldId id="260" r:id="rId5"/>
    <p:sldId id="337" r:id="rId6"/>
    <p:sldId id="263" r:id="rId7"/>
    <p:sldId id="265" r:id="rId8"/>
    <p:sldId id="264" r:id="rId9"/>
    <p:sldId id="267" r:id="rId10"/>
    <p:sldId id="268" r:id="rId11"/>
    <p:sldId id="322" r:id="rId12"/>
    <p:sldId id="269" r:id="rId13"/>
    <p:sldId id="271" r:id="rId14"/>
    <p:sldId id="272" r:id="rId15"/>
    <p:sldId id="266" r:id="rId16"/>
    <p:sldId id="275" r:id="rId17"/>
    <p:sldId id="276" r:id="rId18"/>
    <p:sldId id="277" r:id="rId19"/>
    <p:sldId id="278" r:id="rId20"/>
    <p:sldId id="279" r:id="rId21"/>
    <p:sldId id="280" r:id="rId22"/>
    <p:sldId id="281" r:id="rId23"/>
    <p:sldId id="351" r:id="rId24"/>
    <p:sldId id="352" r:id="rId25"/>
    <p:sldId id="354" r:id="rId26"/>
    <p:sldId id="305" r:id="rId27"/>
    <p:sldId id="284" r:id="rId28"/>
    <p:sldId id="285" r:id="rId29"/>
    <p:sldId id="286" r:id="rId30"/>
    <p:sldId id="288" r:id="rId31"/>
    <p:sldId id="287" r:id="rId32"/>
    <p:sldId id="289" r:id="rId33"/>
    <p:sldId id="355"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56" r:id="rId47"/>
    <p:sldId id="302" r:id="rId48"/>
    <p:sldId id="303" r:id="rId49"/>
    <p:sldId id="306" r:id="rId50"/>
    <p:sldId id="335" r:id="rId51"/>
    <p:sldId id="307" r:id="rId52"/>
    <p:sldId id="308" r:id="rId53"/>
    <p:sldId id="309" r:id="rId54"/>
    <p:sldId id="310" r:id="rId55"/>
    <p:sldId id="311" r:id="rId56"/>
    <p:sldId id="336" r:id="rId57"/>
    <p:sldId id="313" r:id="rId58"/>
    <p:sldId id="312" r:id="rId59"/>
    <p:sldId id="314" r:id="rId60"/>
    <p:sldId id="315" r:id="rId61"/>
    <p:sldId id="316" r:id="rId62"/>
    <p:sldId id="317" r:id="rId63"/>
    <p:sldId id="318" r:id="rId64"/>
    <p:sldId id="319" r:id="rId65"/>
    <p:sldId id="338" r:id="rId66"/>
    <p:sldId id="340" r:id="rId67"/>
    <p:sldId id="357" r:id="rId68"/>
    <p:sldId id="342" r:id="rId69"/>
    <p:sldId id="343" r:id="rId70"/>
    <p:sldId id="349" r:id="rId71"/>
    <p:sldId id="353" r:id="rId72"/>
    <p:sldId id="326" r:id="rId73"/>
    <p:sldId id="328" r:id="rId74"/>
    <p:sldId id="329" r:id="rId75"/>
    <p:sldId id="330" r:id="rId76"/>
    <p:sldId id="332" r:id="rId77"/>
    <p:sldId id="327" r:id="rId78"/>
    <p:sldId id="333" r:id="rId79"/>
    <p:sldId id="334" r:id="rId80"/>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20" autoAdjust="0"/>
    <p:restoredTop sz="96219" autoAdjust="0"/>
  </p:normalViewPr>
  <p:slideViewPr>
    <p:cSldViewPr>
      <p:cViewPr varScale="1">
        <p:scale>
          <a:sx n="115" d="100"/>
          <a:sy n="115" d="100"/>
        </p:scale>
        <p:origin x="193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32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91BBA4-6E21-4B08-8D02-F7D3D801F03D}" type="datetimeFigureOut">
              <a:rPr lang="en-US"/>
              <a:pPr>
                <a:defRPr/>
              </a:pPr>
              <a:t>2/10/2017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A259E5-897E-46C0-9E13-5FCF50E44D95}" type="slidenum">
              <a:rPr lang="en-US"/>
              <a:pPr>
                <a:defRPr/>
              </a:pPr>
              <a:t>‹#›</a:t>
            </a:fld>
            <a:endParaRPr lang="en-US"/>
          </a:p>
        </p:txBody>
      </p:sp>
    </p:spTree>
    <p:extLst>
      <p:ext uri="{BB962C8B-B14F-4D97-AF65-F5344CB8AC3E}">
        <p14:creationId xmlns:p14="http://schemas.microsoft.com/office/powerpoint/2010/main" val="2241513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A49919-CD47-4C6D-84C8-17D0CD3AA36E}"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35FFB8-D364-4C62-9693-36A3B24E38B4}"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5313D5-F82D-47AA-8EFD-926DA7D65B2A}"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48C3AD-86A6-4739-B89C-E3D310BE4CC4}"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D60FF1-6E57-4A8C-833A-CF4D23FA209B}"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6EFBB9-4B21-4B19-8AF6-69CC2DB806F9}"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A80919-C27F-4796-99D4-C18E0FAEA468}"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7459A6-E4F4-43B9-8DEE-87B335B2BA93}"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B63161F-2B0F-4727-8C73-B896F2E5182A}"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2E1E01-A1B7-4E7E-82D0-116C471A58DB}" type="slidenum">
              <a:rPr lang="en-US" altLang="en-US" smtClean="0"/>
              <a:pPr fontAlgn="base">
                <a:spcBef>
                  <a:spcPct val="0"/>
                </a:spcBef>
                <a:spcAft>
                  <a:spcPct val="0"/>
                </a:spcAft>
                <a:defRPr/>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B2216D-650B-4418-95D7-6158DEAB896C}" type="slidenum">
              <a:rPr lang="en-US" altLang="en-US" smtClean="0"/>
              <a:pPr fontAlgn="base">
                <a:spcBef>
                  <a:spcPct val="0"/>
                </a:spcBef>
                <a:spcAft>
                  <a:spcPct val="0"/>
                </a:spcAft>
                <a:defRPr/>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89BC04E-2431-462E-97AB-9DF4B860C1D3}"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FAEAA8-AEC8-4C93-BA1A-231E7B19A354}" type="slidenum">
              <a:rPr lang="en-US" altLang="en-US" smtClean="0"/>
              <a:pPr fontAlgn="base">
                <a:spcBef>
                  <a:spcPct val="0"/>
                </a:spcBef>
                <a:spcAft>
                  <a:spcPct val="0"/>
                </a:spcAft>
                <a:defRPr/>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141CAA-0BC1-4C04-B020-CF1006395921}" type="slidenum">
              <a:rPr lang="en-US" altLang="en-US" smtClean="0"/>
              <a:pPr fontAlgn="base">
                <a:spcBef>
                  <a:spcPct val="0"/>
                </a:spcBef>
                <a:spcAft>
                  <a:spcPct val="0"/>
                </a:spcAft>
                <a:defRPr/>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8349F9-0C1E-413F-B045-C893154B2709}" type="slidenum">
              <a:rPr lang="en-US" altLang="en-US" smtClean="0"/>
              <a:pPr fontAlgn="base">
                <a:spcBef>
                  <a:spcPct val="0"/>
                </a:spcBef>
                <a:spcAft>
                  <a:spcPct val="0"/>
                </a:spcAft>
                <a:defRPr/>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39A1358-53D4-4C98-AAF5-52646CE31788}" type="slidenum">
              <a:rPr lang="en-US" altLang="en-US" smtClean="0"/>
              <a:pPr fontAlgn="base">
                <a:spcBef>
                  <a:spcPct val="0"/>
                </a:spcBef>
                <a:spcAft>
                  <a:spcPct val="0"/>
                </a:spcAft>
                <a:defRPr/>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67442C-A141-48AA-A500-E241F792A4D2}" type="slidenum">
              <a:rPr lang="en-US" altLang="en-US" smtClean="0"/>
              <a:pPr fontAlgn="base">
                <a:spcBef>
                  <a:spcPct val="0"/>
                </a:spcBef>
                <a:spcAft>
                  <a:spcPct val="0"/>
                </a:spcAft>
                <a:defRPr/>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D08AD6-08D1-4A32-921A-A395E7647910}" type="slidenum">
              <a:rPr lang="en-US" altLang="en-US" smtClean="0"/>
              <a:pPr fontAlgn="base">
                <a:spcBef>
                  <a:spcPct val="0"/>
                </a:spcBef>
                <a:spcAft>
                  <a:spcPct val="0"/>
                </a:spcAft>
                <a:defRPr/>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461AAE-E098-4114-B66C-FEAA90A0CA65}" type="slidenum">
              <a:rPr lang="en-US" altLang="en-US" smtClean="0"/>
              <a:pPr fontAlgn="base">
                <a:spcBef>
                  <a:spcPct val="0"/>
                </a:spcBef>
                <a:spcAft>
                  <a:spcPct val="0"/>
                </a:spcAft>
                <a:defRPr/>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56BC07-AAB5-4754-8535-804CB7632E80}" type="slidenum">
              <a:rPr lang="en-US" altLang="en-US" smtClean="0"/>
              <a:pPr fontAlgn="base">
                <a:spcBef>
                  <a:spcPct val="0"/>
                </a:spcBef>
                <a:spcAft>
                  <a:spcPct val="0"/>
                </a:spcAft>
                <a:defRPr/>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0504BA-00C5-4024-A685-99324BC42DF8}" type="slidenum">
              <a:rPr lang="en-US" altLang="en-US" smtClean="0"/>
              <a:pPr fontAlgn="base">
                <a:spcBef>
                  <a:spcPct val="0"/>
                </a:spcBef>
                <a:spcAft>
                  <a:spcPct val="0"/>
                </a:spcAft>
                <a:defRPr/>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9B835A-8650-48E2-865A-07C27C498EF3}" type="slidenum">
              <a:rPr lang="en-US" altLang="en-US" smtClean="0"/>
              <a:pPr fontAlgn="base">
                <a:spcBef>
                  <a:spcPct val="0"/>
                </a:spcBef>
                <a:spcAft>
                  <a:spcPct val="0"/>
                </a:spcAft>
                <a:defRPr/>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74DC4F-A080-4319-B9B7-DF10264321DE}"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0BDD90-7D3E-450C-AFA9-9FF0A6283775}" type="slidenum">
              <a:rPr lang="en-US" altLang="en-US" smtClean="0"/>
              <a:pPr fontAlgn="base">
                <a:spcBef>
                  <a:spcPct val="0"/>
                </a:spcBef>
                <a:spcAft>
                  <a:spcPct val="0"/>
                </a:spcAft>
                <a:defRPr/>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1ED88A9-7F82-4CC6-B879-ED40DD96BED5}" type="slidenum">
              <a:rPr lang="en-US" altLang="en-US" smtClean="0"/>
              <a:pPr fontAlgn="base">
                <a:spcBef>
                  <a:spcPct val="0"/>
                </a:spcBef>
                <a:spcAft>
                  <a:spcPct val="0"/>
                </a:spcAft>
                <a:defRPr/>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12F523-8B35-438B-BFEC-8BE1CB9CCCF8}" type="slidenum">
              <a:rPr lang="en-US" altLang="en-US" smtClean="0"/>
              <a:pPr fontAlgn="base">
                <a:spcBef>
                  <a:spcPct val="0"/>
                </a:spcBef>
                <a:spcAft>
                  <a:spcPct val="0"/>
                </a:spcAft>
                <a:defRPr/>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693070-1A21-49D0-99A4-0BE0DE8038D9}" type="slidenum">
              <a:rPr lang="en-US" altLang="en-US" smtClean="0"/>
              <a:pPr fontAlgn="base">
                <a:spcBef>
                  <a:spcPct val="0"/>
                </a:spcBef>
                <a:spcAft>
                  <a:spcPct val="0"/>
                </a:spcAft>
                <a:defRPr/>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7481F8-E9E4-4A2D-9EC7-5450CBAF008D}" type="slidenum">
              <a:rPr lang="en-US" altLang="en-US" smtClean="0"/>
              <a:pPr fontAlgn="base">
                <a:spcBef>
                  <a:spcPct val="0"/>
                </a:spcBef>
                <a:spcAft>
                  <a:spcPct val="0"/>
                </a:spcAft>
                <a:defRPr/>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66F91B-601F-4DD0-A36B-842C0FC7A653}" type="slidenum">
              <a:rPr lang="en-US" altLang="en-US" smtClean="0"/>
              <a:pPr fontAlgn="base">
                <a:spcBef>
                  <a:spcPct val="0"/>
                </a:spcBef>
                <a:spcAft>
                  <a:spcPct val="0"/>
                </a:spcAft>
                <a:defRPr/>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FF58BF-11BE-4195-BA1E-A9693C49F8C2}" type="slidenum">
              <a:rPr lang="en-US" altLang="en-US" smtClean="0"/>
              <a:pPr fontAlgn="base">
                <a:spcBef>
                  <a:spcPct val="0"/>
                </a:spcBef>
                <a:spcAft>
                  <a:spcPct val="0"/>
                </a:spcAft>
                <a:defRPr/>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420F95-A4BD-4680-A3FF-44B317CB887C}" type="slidenum">
              <a:rPr lang="en-US" altLang="en-US" smtClean="0"/>
              <a:pPr fontAlgn="base">
                <a:spcBef>
                  <a:spcPct val="0"/>
                </a:spcBef>
                <a:spcAft>
                  <a:spcPct val="0"/>
                </a:spcAft>
                <a:defRPr/>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E3AD58-8576-40A3-84B7-A59B88EE484A}" type="slidenum">
              <a:rPr lang="en-US" altLang="en-US" smtClean="0"/>
              <a:pPr fontAlgn="base">
                <a:spcBef>
                  <a:spcPct val="0"/>
                </a:spcBef>
                <a:spcAft>
                  <a:spcPct val="0"/>
                </a:spcAft>
                <a:defRPr/>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E9304D-AD30-493B-9866-C2A72244C769}" type="slidenum">
              <a:rPr lang="en-US" altLang="en-US" smtClean="0"/>
              <a:pPr fontAlgn="base">
                <a:spcBef>
                  <a:spcPct val="0"/>
                </a:spcBef>
                <a:spcAft>
                  <a:spcPct val="0"/>
                </a:spcAft>
                <a:defRPr/>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E05AE-0230-4706-B030-8255667D4ADA}"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AA183E-5F75-4216-A882-AD72604ECA19}" type="slidenum">
              <a:rPr lang="en-US" altLang="en-US" smtClean="0"/>
              <a:pPr fontAlgn="base">
                <a:spcBef>
                  <a:spcPct val="0"/>
                </a:spcBef>
                <a:spcAft>
                  <a:spcPct val="0"/>
                </a:spcAft>
                <a:defRPr/>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21AB1A-83F9-4257-B84A-F45EC328D115}" type="slidenum">
              <a:rPr lang="en-US" altLang="en-US" smtClean="0"/>
              <a:pPr fontAlgn="base">
                <a:spcBef>
                  <a:spcPct val="0"/>
                </a:spcBef>
                <a:spcAft>
                  <a:spcPct val="0"/>
                </a:spcAft>
                <a:defRPr/>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C89266-A5FD-4856-A995-9F090E917E35}" type="slidenum">
              <a:rPr lang="en-US" altLang="en-US" smtClean="0"/>
              <a:pPr fontAlgn="base">
                <a:spcBef>
                  <a:spcPct val="0"/>
                </a:spcBef>
                <a:spcAft>
                  <a:spcPct val="0"/>
                </a:spcAft>
                <a:defRPr/>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C5928B-A6A2-46B0-8385-BB49E05A0B5C}" type="slidenum">
              <a:rPr lang="en-US" altLang="en-US" smtClean="0"/>
              <a:pPr fontAlgn="base">
                <a:spcBef>
                  <a:spcPct val="0"/>
                </a:spcBef>
                <a:spcAft>
                  <a:spcPct val="0"/>
                </a:spcAft>
                <a:defRPr/>
              </a:pPr>
              <a:t>43</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B9C189-5939-4414-858B-067F4EB22002}" type="slidenum">
              <a:rPr lang="en-US" altLang="en-US" smtClean="0"/>
              <a:pPr fontAlgn="base">
                <a:spcBef>
                  <a:spcPct val="0"/>
                </a:spcBef>
                <a:spcAft>
                  <a:spcPct val="0"/>
                </a:spcAft>
                <a:defRPr/>
              </a:pPr>
              <a:t>44</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7034EE-5634-46CC-8DC4-8812A84CBE33}" type="slidenum">
              <a:rPr lang="en-US" altLang="en-US" smtClean="0"/>
              <a:pPr fontAlgn="base">
                <a:spcBef>
                  <a:spcPct val="0"/>
                </a:spcBef>
                <a:spcAft>
                  <a:spcPct val="0"/>
                </a:spcAft>
                <a:defRPr/>
              </a:pPr>
              <a:t>45</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A963AB-C2AF-4D73-AFF7-7E224AFDA803}" type="slidenum">
              <a:rPr lang="en-US" altLang="en-US" smtClean="0"/>
              <a:pPr fontAlgn="base">
                <a:spcBef>
                  <a:spcPct val="0"/>
                </a:spcBef>
                <a:spcAft>
                  <a:spcPct val="0"/>
                </a:spcAft>
                <a:defRPr/>
              </a:pPr>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02A86DB-5799-4A96-A1B7-8BB9C495B7E0}" type="slidenum">
              <a:rPr lang="en-US" altLang="en-US" smtClean="0"/>
              <a:pPr fontAlgn="base">
                <a:spcBef>
                  <a:spcPct val="0"/>
                </a:spcBef>
                <a:spcAft>
                  <a:spcPct val="0"/>
                </a:spcAft>
                <a:defRPr/>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DBA770-C0A1-42AA-811E-69C0DBDE0333}" type="slidenum">
              <a:rPr lang="en-US" altLang="en-US" smtClean="0"/>
              <a:pPr fontAlgn="base">
                <a:spcBef>
                  <a:spcPct val="0"/>
                </a:spcBef>
                <a:spcAft>
                  <a:spcPct val="0"/>
                </a:spcAft>
                <a:defRPr/>
              </a:pPr>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D66E46-8520-41F7-8F75-81A2014149BB}" type="slidenum">
              <a:rPr lang="en-US" altLang="en-US" smtClean="0"/>
              <a:pPr fontAlgn="base">
                <a:spcBef>
                  <a:spcPct val="0"/>
                </a:spcBef>
                <a:spcAft>
                  <a:spcPct val="0"/>
                </a:spcAft>
                <a:defRPr/>
              </a:pPr>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0381D6-63C5-4381-AFE6-24551C47089D}"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D26B6F-03A8-4426-8650-4C794BCAA515}" type="slidenum">
              <a:rPr lang="en-US" altLang="en-US" smtClean="0"/>
              <a:pPr fontAlgn="base">
                <a:spcBef>
                  <a:spcPct val="0"/>
                </a:spcBef>
                <a:spcAft>
                  <a:spcPct val="0"/>
                </a:spcAft>
                <a:defRPr/>
              </a:pPr>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A6AA78-CB91-4F70-8E2A-CF39BA9EE09A}" type="slidenum">
              <a:rPr lang="en-US" altLang="en-US" smtClean="0"/>
              <a:pPr fontAlgn="base">
                <a:spcBef>
                  <a:spcPct val="0"/>
                </a:spcBef>
                <a:spcAft>
                  <a:spcPct val="0"/>
                </a:spcAft>
                <a:defRPr/>
              </a:pPr>
              <a:t>51</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DE9FDF-C201-498F-BAB4-3E6CB31DAC5D}" type="slidenum">
              <a:rPr lang="en-US" altLang="en-US" smtClean="0"/>
              <a:pPr fontAlgn="base">
                <a:spcBef>
                  <a:spcPct val="0"/>
                </a:spcBef>
                <a:spcAft>
                  <a:spcPct val="0"/>
                </a:spcAft>
                <a:defRPr/>
              </a:pPr>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DAAB6B-A61B-4E09-8E5B-35B1A224C4D7}" type="slidenum">
              <a:rPr lang="en-US" altLang="en-US" smtClean="0"/>
              <a:pPr fontAlgn="base">
                <a:spcBef>
                  <a:spcPct val="0"/>
                </a:spcBef>
                <a:spcAft>
                  <a:spcPct val="0"/>
                </a:spcAft>
                <a:defRPr/>
              </a:pPr>
              <a:t>53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CAD6D7-4A58-4C9B-831E-6810DEBDCEB4}" type="slidenum">
              <a:rPr lang="en-US" altLang="en-US" smtClean="0"/>
              <a:pPr fontAlgn="base">
                <a:spcBef>
                  <a:spcPct val="0"/>
                </a:spcBef>
                <a:spcAft>
                  <a:spcPct val="0"/>
                </a:spcAft>
                <a:defRPr/>
              </a:pPr>
              <a:t>54</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FC11402-81AF-4F73-98F4-B0A473BF96CB}" type="slidenum">
              <a:rPr lang="en-US" altLang="en-US" smtClean="0"/>
              <a:pPr fontAlgn="base">
                <a:spcBef>
                  <a:spcPct val="0"/>
                </a:spcBef>
                <a:spcAft>
                  <a:spcPct val="0"/>
                </a:spcAft>
                <a:defRPr/>
              </a:pPr>
              <a:t>55</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50810C-EEAE-4D16-97F9-AAE4D1F065E7}" type="slidenum">
              <a:rPr lang="en-US" altLang="en-US" smtClean="0"/>
              <a:pPr fontAlgn="base">
                <a:spcBef>
                  <a:spcPct val="0"/>
                </a:spcBef>
                <a:spcAft>
                  <a:spcPct val="0"/>
                </a:spcAft>
                <a:defRPr/>
              </a:pPr>
              <a:t>56</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98A1C9-7649-4B87-997C-7088F9001CFB}" type="slidenum">
              <a:rPr lang="en-US" altLang="en-US" smtClean="0"/>
              <a:pPr fontAlgn="base">
                <a:spcBef>
                  <a:spcPct val="0"/>
                </a:spcBef>
                <a:spcAft>
                  <a:spcPct val="0"/>
                </a:spcAft>
                <a:defRPr/>
              </a:pPr>
              <a:t>57</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EF10FB-7664-4537-991E-131E5B5BD63E}" type="slidenum">
              <a:rPr lang="en-US" altLang="en-US" smtClean="0"/>
              <a:pPr fontAlgn="base">
                <a:spcBef>
                  <a:spcPct val="0"/>
                </a:spcBef>
                <a:spcAft>
                  <a:spcPct val="0"/>
                </a:spcAft>
                <a:defRPr/>
              </a:pPr>
              <a:t>58</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A29778-E40F-4254-BD2C-E6CF9DF270F0}" type="slidenum">
              <a:rPr lang="en-US" altLang="en-US" smtClean="0"/>
              <a:pPr fontAlgn="base">
                <a:spcBef>
                  <a:spcPct val="0"/>
                </a:spcBef>
                <a:spcAft>
                  <a:spcPct val="0"/>
                </a:spcAft>
                <a:defRPr/>
              </a:pPr>
              <a:t>59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AF2308-24F6-4307-A28E-E12F14063B2C}"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EDF9C3-C2C9-4289-A620-1B1AFFA51A83}" type="slidenum">
              <a:rPr lang="en-US" altLang="en-US" smtClean="0"/>
              <a:pPr fontAlgn="base">
                <a:spcBef>
                  <a:spcPct val="0"/>
                </a:spcBef>
                <a:spcAft>
                  <a:spcPct val="0"/>
                </a:spcAft>
                <a:defRPr/>
              </a:pPr>
              <a:t>60</a:t>
            </a:fld>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881BDF-EC17-40BE-AF5E-A4320EFC9516}" type="slidenum">
              <a:rPr lang="en-US" altLang="en-US" smtClean="0"/>
              <a:pPr fontAlgn="base">
                <a:spcBef>
                  <a:spcPct val="0"/>
                </a:spcBef>
                <a:spcAft>
                  <a:spcPct val="0"/>
                </a:spcAft>
                <a:defRPr/>
              </a:pPr>
              <a:t>61</a:t>
            </a:fld>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553915-1919-4D2B-9A30-864E8DC38B03}" type="slidenum">
              <a:rPr lang="en-US" altLang="en-US" smtClean="0"/>
              <a:pPr fontAlgn="base">
                <a:spcBef>
                  <a:spcPct val="0"/>
                </a:spcBef>
                <a:spcAft>
                  <a:spcPct val="0"/>
                </a:spcAft>
                <a:defRPr/>
              </a:pPr>
              <a:t>62</a:t>
            </a:fld>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ECACF7-43B5-45F1-A299-CE7D0FC6C3F2}" type="slidenum">
              <a:rPr lang="en-US" altLang="en-US" smtClean="0"/>
              <a:pPr fontAlgn="base">
                <a:spcBef>
                  <a:spcPct val="0"/>
                </a:spcBef>
                <a:spcAft>
                  <a:spcPct val="0"/>
                </a:spcAft>
                <a:defRPr/>
              </a:pPr>
              <a:t>63</a:t>
            </a:fld>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BFC155-6B6D-42A1-9F4E-4A00C07B280C}" type="slidenum">
              <a:rPr lang="en-US" altLang="en-US" smtClean="0"/>
              <a:pPr fontAlgn="base">
                <a:spcBef>
                  <a:spcPct val="0"/>
                </a:spcBef>
                <a:spcAft>
                  <a:spcPct val="0"/>
                </a:spcAft>
                <a:defRPr/>
              </a:pPr>
              <a:t>64</a:t>
            </a:fld>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DCA7B3-B34D-4D23-BE8F-A56371E858AB}" type="slidenum">
              <a:rPr lang="en-US" altLang="en-US" smtClean="0"/>
              <a:pPr fontAlgn="base">
                <a:spcBef>
                  <a:spcPct val="0"/>
                </a:spcBef>
                <a:spcAft>
                  <a:spcPct val="0"/>
                </a:spcAft>
                <a:defRPr/>
              </a:pPr>
              <a:t>65</a:t>
            </a:fld>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534AC6-3D01-49D5-B509-9D5374D643D6}" type="slidenum">
              <a:rPr lang="en-US" altLang="en-US" smtClean="0"/>
              <a:pPr fontAlgn="base">
                <a:spcBef>
                  <a:spcPct val="0"/>
                </a:spcBef>
                <a:spcAft>
                  <a:spcPct val="0"/>
                </a:spcAft>
                <a:defRPr/>
              </a:pPr>
              <a:t>66</a:t>
            </a:fld>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534AC6-3D01-49D5-B509-9D5374D643D6}" type="slidenum">
              <a:rPr lang="en-US" altLang="en-US" smtClean="0"/>
              <a:pPr fontAlgn="base">
                <a:spcBef>
                  <a:spcPct val="0"/>
                </a:spcBef>
                <a:spcAft>
                  <a:spcPct val="0"/>
                </a:spcAft>
                <a:defRPr/>
              </a:pPr>
              <a:t>67</a:t>
            </a:fld>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D6910B-28C7-406C-B0CC-B939AC878E87}" type="slidenum">
              <a:rPr lang="en-US" altLang="en-US" smtClean="0"/>
              <a:pPr fontAlgn="base">
                <a:spcBef>
                  <a:spcPct val="0"/>
                </a:spcBef>
                <a:spcAft>
                  <a:spcPct val="0"/>
                </a:spcAft>
                <a:defRPr/>
              </a:pPr>
              <a:t>68</a:t>
            </a:fld>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8A0547-F99A-4E21-81D8-3D058626B07A}" type="slidenum">
              <a:rPr lang="en-US" altLang="en-US" smtClean="0"/>
              <a:pPr fontAlgn="base">
                <a:spcBef>
                  <a:spcPct val="0"/>
                </a:spcBef>
                <a:spcAft>
                  <a:spcPct val="0"/>
                </a:spcAft>
                <a:defRPr/>
              </a:pPr>
              <a:t>69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77FB54-261A-4437-B42F-6E8131C2275F}"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EDB8A45-8FFB-4C2C-B5A8-4659080B9643}" type="slidenum">
              <a:rPr lang="en-US" altLang="en-US" smtClean="0"/>
              <a:pPr fontAlgn="base">
                <a:spcBef>
                  <a:spcPct val="0"/>
                </a:spcBef>
                <a:spcAft>
                  <a:spcPct val="0"/>
                </a:spcAft>
                <a:defRPr/>
              </a:pPr>
              <a:t>70</a:t>
            </a:fld>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8B1708-F340-4707-9F86-A9A74B3BEB16}" type="slidenum">
              <a:rPr lang="en-US" altLang="en-US" smtClean="0"/>
              <a:pPr fontAlgn="base">
                <a:spcBef>
                  <a:spcPct val="0"/>
                </a:spcBef>
                <a:spcAft>
                  <a:spcPct val="0"/>
                </a:spcAft>
                <a:defRPr/>
              </a:pPr>
              <a:t>71</a:t>
            </a:fld>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B1E0D5-6F1C-443B-927B-F9D782713067}" type="slidenum">
              <a:rPr lang="en-US" altLang="en-US" smtClean="0"/>
              <a:pPr fontAlgn="base">
                <a:spcBef>
                  <a:spcPct val="0"/>
                </a:spcBef>
                <a:spcAft>
                  <a:spcPct val="0"/>
                </a:spcAft>
                <a:defRPr/>
              </a:pPr>
              <a:t>72</a:t>
            </a:fld>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0FB41E-9C8B-4563-A506-CB83E7139043}" type="slidenum">
              <a:rPr lang="en-US" altLang="en-US" smtClean="0"/>
              <a:pPr fontAlgn="base">
                <a:spcBef>
                  <a:spcPct val="0"/>
                </a:spcBef>
                <a:spcAft>
                  <a:spcPct val="0"/>
                </a:spcAft>
                <a:defRPr/>
              </a:pPr>
              <a:t>73</a:t>
            </a:fld>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D30FE6-2294-4BA2-BAD4-DF20B73DB911}" type="slidenum">
              <a:rPr lang="en-US" altLang="en-US" smtClean="0"/>
              <a:pPr fontAlgn="base">
                <a:spcBef>
                  <a:spcPct val="0"/>
                </a:spcBef>
                <a:spcAft>
                  <a:spcPct val="0"/>
                </a:spcAft>
                <a:defRPr/>
              </a:pPr>
              <a:t>74</a:t>
            </a:fld>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F01FC5-84C3-4903-B12E-5AA9D309AF8C}" type="slidenum">
              <a:rPr lang="en-US" altLang="en-US" smtClean="0"/>
              <a:pPr fontAlgn="base">
                <a:spcBef>
                  <a:spcPct val="0"/>
                </a:spcBef>
                <a:spcAft>
                  <a:spcPct val="0"/>
                </a:spcAft>
                <a:defRPr/>
              </a:pPr>
              <a:t>75</a:t>
            </a:fld>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8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5EC50B-C314-4C73-A82B-7907196329D7}" type="slidenum">
              <a:rPr lang="en-US" altLang="en-US" smtClean="0"/>
              <a:pPr fontAlgn="base">
                <a:spcBef>
                  <a:spcPct val="0"/>
                </a:spcBef>
                <a:spcAft>
                  <a:spcPct val="0"/>
                </a:spcAft>
                <a:defRPr/>
              </a:pPr>
              <a:t>76</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1B265D-FF9F-409F-AB6A-94C9A0379AA9}" type="slidenum">
              <a:rPr lang="en-US" altLang="en-US" smtClean="0"/>
              <a:pPr fontAlgn="base">
                <a:spcBef>
                  <a:spcPct val="0"/>
                </a:spcBef>
                <a:spcAft>
                  <a:spcPct val="0"/>
                </a:spcAft>
                <a:defRPr/>
              </a:pPr>
              <a:t>77</a:t>
            </a:fld>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091BFE-5927-4C1C-8205-4C9EA405B258}" type="slidenum">
              <a:rPr lang="en-US" altLang="en-US" smtClean="0"/>
              <a:pPr fontAlgn="base">
                <a:spcBef>
                  <a:spcPct val="0"/>
                </a:spcBef>
                <a:spcAft>
                  <a:spcPct val="0"/>
                </a:spcAft>
                <a:defRPr/>
              </a:pPr>
              <a:t>78</a:t>
            </a:fld>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F38427-5D18-48B0-9B3E-39411FE49BA9}" type="slidenum">
              <a:rPr lang="en-US" altLang="en-US" smtClean="0"/>
              <a:pPr fontAlgn="base">
                <a:spcBef>
                  <a:spcPct val="0"/>
                </a:spcBef>
                <a:spcAft>
                  <a:spcPct val="0"/>
                </a:spcAft>
                <a:defRPr/>
              </a:pPr>
              <a:t>79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CC945E-3C4D-4754-8ECF-B0EC6EDCD7B8}"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F22817-B52E-4152-A0E5-030C5433E933}"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BC7F995F-B1B7-4B5E-A057-F923EE318721}"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FEE2671-8C05-4A45-8064-D80408028CBD}" type="slidenum">
              <a:rPr lang="pl-PL"/>
              <a:pPr>
                <a:defRPr/>
              </a:pPr>
              <a:t>‹#›</a:t>
            </a:fld>
            <a:endParaRPr lang="pl-PL"/>
          </a:p>
        </p:txBody>
      </p:sp>
    </p:spTree>
    <p:extLst>
      <p:ext uri="{BB962C8B-B14F-4D97-AF65-F5344CB8AC3E}">
        <p14:creationId xmlns:p14="http://schemas.microsoft.com/office/powerpoint/2010/main" val="208536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080D231D-8B4C-4430-B7D2-A66A501C34F5}"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CFB4425-10F0-45AF-8411-F1E43497C55E}" type="slidenum">
              <a:rPr lang="pl-PL"/>
              <a:pPr>
                <a:defRPr/>
              </a:pPr>
              <a:t>‹#›</a:t>
            </a:fld>
            <a:endParaRPr lang="pl-PL"/>
          </a:p>
        </p:txBody>
      </p:sp>
    </p:spTree>
    <p:extLst>
      <p:ext uri="{BB962C8B-B14F-4D97-AF65-F5344CB8AC3E}">
        <p14:creationId xmlns:p14="http://schemas.microsoft.com/office/powerpoint/2010/main" val="138230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54C39AA-4EA2-473A-B80B-EE404DE615DB}"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0C0B612-8F2D-4DE4-BD72-6E833729C6E5}" type="slidenum">
              <a:rPr lang="pl-PL"/>
              <a:pPr>
                <a:defRPr/>
              </a:pPr>
              <a:t>‹#›</a:t>
            </a:fld>
            <a:endParaRPr lang="pl-PL"/>
          </a:p>
        </p:txBody>
      </p:sp>
    </p:spTree>
    <p:extLst>
      <p:ext uri="{BB962C8B-B14F-4D97-AF65-F5344CB8AC3E}">
        <p14:creationId xmlns:p14="http://schemas.microsoft.com/office/powerpoint/2010/main" val="276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0589EBB-0C6C-4B58-A177-EF62F01097FF}"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40AE8E4-52B9-419A-8F31-8594B3F165FE}" type="slidenum">
              <a:rPr lang="pl-PL"/>
              <a:pPr>
                <a:defRPr/>
              </a:pPr>
              <a:t>‹#›</a:t>
            </a:fld>
            <a:endParaRPr lang="pl-PL"/>
          </a:p>
        </p:txBody>
      </p:sp>
    </p:spTree>
    <p:extLst>
      <p:ext uri="{BB962C8B-B14F-4D97-AF65-F5344CB8AC3E}">
        <p14:creationId xmlns:p14="http://schemas.microsoft.com/office/powerpoint/2010/main" val="246756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839721C-6DC5-45E9-A84B-7D82C654CAD9}"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B15CF4B-8D41-4435-A210-8EA4ABB4BBC3}" type="slidenum">
              <a:rPr lang="pl-PL"/>
              <a:pPr>
                <a:defRPr/>
              </a:pPr>
              <a:t>‹#›</a:t>
            </a:fld>
            <a:endParaRPr lang="pl-PL"/>
          </a:p>
        </p:txBody>
      </p:sp>
    </p:spTree>
    <p:extLst>
      <p:ext uri="{BB962C8B-B14F-4D97-AF65-F5344CB8AC3E}">
        <p14:creationId xmlns:p14="http://schemas.microsoft.com/office/powerpoint/2010/main" val="380565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6705CB89-641D-423C-A010-A39C9517D340}" type="datetimeFigureOut">
              <a:rPr lang="pl-PL"/>
              <a:pPr>
                <a:defRPr/>
              </a:pPr>
              <a:t>2017-02-10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F621D96-76C2-4D58-875A-6BF4632D4F6D}" type="slidenum">
              <a:rPr lang="pl-PL"/>
              <a:pPr>
                <a:defRPr/>
              </a:pPr>
              <a:t>‹#›</a:t>
            </a:fld>
            <a:endParaRPr lang="pl-PL"/>
          </a:p>
        </p:txBody>
      </p:sp>
    </p:spTree>
    <p:extLst>
      <p:ext uri="{BB962C8B-B14F-4D97-AF65-F5344CB8AC3E}">
        <p14:creationId xmlns:p14="http://schemas.microsoft.com/office/powerpoint/2010/main" val="17373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066EF866-DE0B-4ACC-81AA-46CA4D5080D2}" type="datetimeFigureOut">
              <a:rPr lang="pl-PL"/>
              <a:pPr>
                <a:defRPr/>
              </a:pPr>
              <a:t>2017-02-10</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87B2B47-8455-4441-822F-3EDD2A50ADAA}" type="slidenum">
              <a:rPr lang="pl-PL"/>
              <a:pPr>
                <a:defRPr/>
              </a:pPr>
              <a:t>‹#›</a:t>
            </a:fld>
            <a:endParaRPr lang="pl-PL"/>
          </a:p>
        </p:txBody>
      </p:sp>
    </p:spTree>
    <p:extLst>
      <p:ext uri="{BB962C8B-B14F-4D97-AF65-F5344CB8AC3E}">
        <p14:creationId xmlns:p14="http://schemas.microsoft.com/office/powerpoint/2010/main" val="72216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78A05657-27D8-4549-8447-1CCBAD321044}" type="datetimeFigureOut">
              <a:rPr lang="pl-PL"/>
              <a:pPr>
                <a:defRPr/>
              </a:pPr>
              <a:t>2017-02-10</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2FD8E46E-8721-4C7A-92D6-22717CFD18B1}" type="slidenum">
              <a:rPr lang="pl-PL"/>
              <a:pPr>
                <a:defRPr/>
              </a:pPr>
              <a:t>‹#›</a:t>
            </a:fld>
            <a:endParaRPr lang="pl-PL"/>
          </a:p>
        </p:txBody>
      </p:sp>
    </p:spTree>
    <p:extLst>
      <p:ext uri="{BB962C8B-B14F-4D97-AF65-F5344CB8AC3E}">
        <p14:creationId xmlns:p14="http://schemas.microsoft.com/office/powerpoint/2010/main" val="269427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F408F1DF-3DD3-4B70-8354-6D2ECB03EEA4}" type="datetimeFigureOut">
              <a:rPr lang="pl-PL"/>
              <a:pPr>
                <a:defRPr/>
              </a:pPr>
              <a:t>2017-02-10</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6A0F3B80-4150-4762-9A03-F186F2F44AD9}" type="slidenum">
              <a:rPr lang="pl-PL"/>
              <a:pPr>
                <a:defRPr/>
              </a:pPr>
              <a:t>‹#›</a:t>
            </a:fld>
            <a:endParaRPr lang="pl-PL"/>
          </a:p>
        </p:txBody>
      </p:sp>
    </p:spTree>
    <p:extLst>
      <p:ext uri="{BB962C8B-B14F-4D97-AF65-F5344CB8AC3E}">
        <p14:creationId xmlns:p14="http://schemas.microsoft.com/office/powerpoint/2010/main" val="261329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55457D5E-4C89-403C-A199-2A49C1F09677}" type="datetimeFigureOut">
              <a:rPr lang="pl-PL"/>
              <a:pPr>
                <a:defRPr/>
              </a:pPr>
              <a:t>2017-02-10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0BEB5AFA-0CF9-4240-88BD-1532BFAC36EE}" type="slidenum">
              <a:rPr lang="pl-PL"/>
              <a:pPr>
                <a:defRPr/>
              </a:pPr>
              <a:t>‹#›</a:t>
            </a:fld>
            <a:endParaRPr lang="pl-PL"/>
          </a:p>
        </p:txBody>
      </p:sp>
    </p:spTree>
    <p:extLst>
      <p:ext uri="{BB962C8B-B14F-4D97-AF65-F5344CB8AC3E}">
        <p14:creationId xmlns:p14="http://schemas.microsoft.com/office/powerpoint/2010/main" val="176514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4B5620F-464F-44BF-9A9D-C43079AA31D7}" type="datetimeFigureOut">
              <a:rPr lang="pl-PL"/>
              <a:pPr>
                <a:defRPr/>
              </a:pPr>
              <a:t>2017-02-10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B312EF0-593D-4B90-822D-BC3BEEB778CF}" type="slidenum">
              <a:rPr lang="pl-PL"/>
              <a:pPr>
                <a:defRPr/>
              </a:pPr>
              <a:t>‹#›</a:t>
            </a:fld>
            <a:endParaRPr lang="pl-PL"/>
          </a:p>
        </p:txBody>
      </p:sp>
    </p:spTree>
    <p:extLst>
      <p:ext uri="{BB962C8B-B14F-4D97-AF65-F5344CB8AC3E}">
        <p14:creationId xmlns:p14="http://schemas.microsoft.com/office/powerpoint/2010/main" val="308194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n-US"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BBE442-A9A9-45A2-8125-822EC385ABD3}" type="datetimeFigureOut">
              <a:rPr lang="pl-PL"/>
              <a:pPr>
                <a:defRPr/>
              </a:pPr>
              <a:t>2017-02-10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E52D35-A241-44A3-953A-95F09D75EF8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7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4.xm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16.xml"/><Relationship Id="rId4" Type="http://schemas.openxmlformats.org/officeDocument/2006/relationships/slide" Target="slide2.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1.xml"/><Relationship Id="rId12" Type="http://schemas.openxmlformats.org/officeDocument/2006/relationships/slide" Target="slide7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slide" Target="slide6.xml"/><Relationship Id="rId5" Type="http://schemas.openxmlformats.org/officeDocument/2006/relationships/image" Target="../media/image1.png"/><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xml"/><Relationship Id="rId7" Type="http://schemas.openxmlformats.org/officeDocument/2006/relationships/slide" Target="slide30.xml"/><Relationship Id="rId12"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72.xml"/><Relationship Id="rId5" Type="http://schemas.openxmlformats.org/officeDocument/2006/relationships/slide" Target="slide28.xml"/><Relationship Id="rId10" Type="http://schemas.openxmlformats.org/officeDocument/2006/relationships/slide" Target="slide4.xml"/><Relationship Id="rId4" Type="http://schemas.openxmlformats.org/officeDocument/2006/relationships/slide" Target="slide27.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72.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1.png"/><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18" Type="http://schemas.openxmlformats.org/officeDocument/2006/relationships/slide" Target="slide33.xml"/><Relationship Id="rId26" Type="http://schemas.openxmlformats.org/officeDocument/2006/relationships/slide" Target="slide41.xml"/><Relationship Id="rId3" Type="http://schemas.openxmlformats.org/officeDocument/2006/relationships/slide" Target="slide2.xml"/><Relationship Id="rId21" Type="http://schemas.openxmlformats.org/officeDocument/2006/relationships/slide" Target="slide36.xml"/><Relationship Id="rId34" Type="http://schemas.openxmlformats.org/officeDocument/2006/relationships/slide" Target="slide49.xml"/><Relationship Id="rId7" Type="http://schemas.openxmlformats.org/officeDocument/2006/relationships/slide" Target="slide18.xml"/><Relationship Id="rId12" Type="http://schemas.openxmlformats.org/officeDocument/2006/relationships/slide" Target="slide23.xml"/><Relationship Id="rId17" Type="http://schemas.openxmlformats.org/officeDocument/2006/relationships/slide" Target="slide32.xml"/><Relationship Id="rId25" Type="http://schemas.openxmlformats.org/officeDocument/2006/relationships/slide" Target="slide40.xml"/><Relationship Id="rId33" Type="http://schemas.openxmlformats.org/officeDocument/2006/relationships/slide" Target="slide48.xml"/><Relationship Id="rId38"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slide" Target="slide31.xml"/><Relationship Id="rId20" Type="http://schemas.openxmlformats.org/officeDocument/2006/relationships/slide" Target="slide35.xml"/><Relationship Id="rId29"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2.xml"/><Relationship Id="rId24" Type="http://schemas.openxmlformats.org/officeDocument/2006/relationships/slide" Target="slide39.xml"/><Relationship Id="rId32" Type="http://schemas.openxmlformats.org/officeDocument/2006/relationships/slide" Target="slide47.xml"/><Relationship Id="rId37" Type="http://schemas.openxmlformats.org/officeDocument/2006/relationships/slide" Target="slide72.xml"/><Relationship Id="rId5" Type="http://schemas.openxmlformats.org/officeDocument/2006/relationships/slide" Target="slide16.xml"/><Relationship Id="rId15" Type="http://schemas.openxmlformats.org/officeDocument/2006/relationships/slide" Target="slide26.xml"/><Relationship Id="rId23" Type="http://schemas.openxmlformats.org/officeDocument/2006/relationships/slide" Target="slide38.xml"/><Relationship Id="rId28" Type="http://schemas.openxmlformats.org/officeDocument/2006/relationships/slide" Target="slide43.xml"/><Relationship Id="rId36" Type="http://schemas.openxmlformats.org/officeDocument/2006/relationships/image" Target="../media/image2.png"/><Relationship Id="rId10" Type="http://schemas.openxmlformats.org/officeDocument/2006/relationships/slide" Target="slide21.xml"/><Relationship Id="rId19" Type="http://schemas.openxmlformats.org/officeDocument/2006/relationships/slide" Target="slide34.xml"/><Relationship Id="rId31" Type="http://schemas.openxmlformats.org/officeDocument/2006/relationships/slide" Target="slide46.xml"/><Relationship Id="rId4" Type="http://schemas.openxmlformats.org/officeDocument/2006/relationships/slide" Target="slide15.xml"/><Relationship Id="rId9" Type="http://schemas.openxmlformats.org/officeDocument/2006/relationships/slide" Target="slide20.xml"/><Relationship Id="rId14" Type="http://schemas.openxmlformats.org/officeDocument/2006/relationships/slide" Target="slide25.xml"/><Relationship Id="rId22" Type="http://schemas.openxmlformats.org/officeDocument/2006/relationships/slide" Target="slide37.xml"/><Relationship Id="rId27" Type="http://schemas.openxmlformats.org/officeDocument/2006/relationships/slide" Target="slide42.xml"/><Relationship Id="rId30" Type="http://schemas.openxmlformats.org/officeDocument/2006/relationships/slide" Target="slide45.xml"/><Relationship Id="rId35"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2.xml"/><Relationship Id="rId3" Type="http://schemas.openxmlformats.org/officeDocument/2006/relationships/slide" Target="slide2.xml"/><Relationship Id="rId7" Type="http://schemas.openxmlformats.org/officeDocument/2006/relationships/slide" Target="slide54.xml"/><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53.xml"/><Relationship Id="rId11" Type="http://schemas.openxmlformats.org/officeDocument/2006/relationships/image" Target="../media/image1.png"/><Relationship Id="rId5" Type="http://schemas.openxmlformats.org/officeDocument/2006/relationships/slide" Target="slide52.xml"/><Relationship Id="rId10" Type="http://schemas.openxmlformats.org/officeDocument/2006/relationships/slide" Target="slide61.xml"/><Relationship Id="rId4" Type="http://schemas.openxmlformats.org/officeDocument/2006/relationships/slide" Target="slide50.xml"/><Relationship Id="rId9" Type="http://schemas.openxmlformats.org/officeDocument/2006/relationships/slide" Target="slide56.xml"/><Relationship Id="rId1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52.xml"/><Relationship Id="rId10" Type="http://schemas.openxmlformats.org/officeDocument/2006/relationships/image" Target="../media/image7.png"/><Relationship Id="rId4" Type="http://schemas.openxmlformats.org/officeDocument/2006/relationships/slide" Target="slide51.xml"/><Relationship Id="rId9" Type="http://schemas.openxmlformats.org/officeDocument/2006/relationships/slide" Target="slide72.xml"/></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0.xml"/><Relationship Id="rId7" Type="http://schemas.openxmlformats.org/officeDocument/2006/relationships/slide" Target="slide72.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0.xml"/><Relationship Id="rId7" Type="http://schemas.openxmlformats.org/officeDocument/2006/relationships/slide" Target="slide72.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xml"/><Relationship Id="rId7" Type="http://schemas.openxmlformats.org/officeDocument/2006/relationships/slide" Target="slide60.xml"/><Relationship Id="rId12"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slide" Target="slide72.xml"/><Relationship Id="rId5" Type="http://schemas.openxmlformats.org/officeDocument/2006/relationships/slide" Target="slide58.xml"/><Relationship Id="rId10" Type="http://schemas.openxmlformats.org/officeDocument/2006/relationships/slide" Target="slide5.xml"/><Relationship Id="rId4" Type="http://schemas.openxmlformats.org/officeDocument/2006/relationships/slide" Target="slide57.xml"/><Relationship Id="rId9"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2.xm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64.xml"/><Relationship Id="rId5" Type="http://schemas.openxmlformats.org/officeDocument/2006/relationships/slide" Target="slide63.xml"/><Relationship Id="rId10" Type="http://schemas.openxmlformats.org/officeDocument/2006/relationships/image" Target="../media/image7.png"/><Relationship Id="rId4" Type="http://schemas.openxmlformats.org/officeDocument/2006/relationships/slide" Target="slide62.xml"/><Relationship Id="rId9" Type="http://schemas.openxmlformats.org/officeDocument/2006/relationships/slide" Target="slide72.xml"/></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image" Target="../media/image2.png"/><Relationship Id="rId3" Type="http://schemas.openxmlformats.org/officeDocument/2006/relationships/slide" Target="slide2.xml"/><Relationship Id="rId7" Type="http://schemas.openxmlformats.org/officeDocument/2006/relationships/slide" Target="slide68.xml"/><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slide" Target="slide71.xml"/><Relationship Id="rId5" Type="http://schemas.openxmlformats.org/officeDocument/2006/relationships/slide" Target="slide66.xml"/><Relationship Id="rId15" Type="http://schemas.openxmlformats.org/officeDocument/2006/relationships/image" Target="../media/image7.png"/><Relationship Id="rId10" Type="http://schemas.openxmlformats.org/officeDocument/2006/relationships/slide" Target="slide70.xml"/><Relationship Id="rId4" Type="http://schemas.openxmlformats.org/officeDocument/2006/relationships/slide" Target="slide65.xml"/><Relationship Id="rId9" Type="http://schemas.openxmlformats.org/officeDocument/2006/relationships/slide" Target="slide64.xml"/><Relationship Id="rId14" Type="http://schemas.openxmlformats.org/officeDocument/2006/relationships/slide" Target="slide72.xml"/></Relationships>
</file>

<file path=ppt/slides/_rels/slide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2.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2.xml"/><Relationship Id="rId7" Type="http://schemas.openxmlformats.org/officeDocument/2006/relationships/slide" Target="slide74.xml"/><Relationship Id="rId12" Type="http://schemas.openxmlformats.org/officeDocument/2006/relationships/slide" Target="slide79.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slide" Target="slide73.xml"/><Relationship Id="rId11" Type="http://schemas.openxmlformats.org/officeDocument/2006/relationships/slide" Target="slide78.xml"/><Relationship Id="rId5" Type="http://schemas.openxmlformats.org/officeDocument/2006/relationships/image" Target="../media/image2.png"/><Relationship Id="rId10" Type="http://schemas.openxmlformats.org/officeDocument/2006/relationships/slide" Target="slide77.xml"/><Relationship Id="rId4" Type="http://schemas.openxmlformats.org/officeDocument/2006/relationships/image" Target="../media/image1.png"/><Relationship Id="rId9" Type="http://schemas.openxmlformats.org/officeDocument/2006/relationships/slide" Target="slide76.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 GRAFIKA\+ Identyfikacja Wizualna\GDOS\GDOS_logo\na WWW\GDOS_logo_pion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 GRAFIKA\+ LOGA\NFOŚiGW\logotyp-0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Łącznik prostoliniowy 72"/>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54" name="Picture 7" descr="F:\Atty\GRAFIKI\Energy\Shale gas\1397101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 y="2516188"/>
            <a:ext cx="4833938"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F:\Atty\GRAFIKI\Energy\149017584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7713" y="2516188"/>
            <a:ext cx="45958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F:\Atty\GRAFIKI\Environemnt\913312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8" y="4327525"/>
            <a:ext cx="47609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9525" y="1054100"/>
            <a:ext cx="9144000" cy="1200329"/>
          </a:xfrm>
          <a:prstGeom prst="rect">
            <a:avLst/>
          </a:prstGeom>
        </p:spPr>
        <p:txBody>
          <a:bodyPr>
            <a:spAutoFit/>
          </a:bodyPr>
          <a:lstStyle/>
          <a:p>
            <a:pPr algn="ctr" fontAlgn="auto">
              <a:spcBef>
                <a:spcPts val="0"/>
              </a:spcBef>
              <a:spcAft>
                <a:spcPts val="0"/>
              </a:spcAft>
              <a:defRPr/>
            </a:pPr>
            <a:r>
              <a:rPr lang="pl-PL"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a:t>
            </a:r>
          </a:p>
          <a:p>
            <a:pPr algn="ctr" fontAlgn="auto">
              <a:spcBef>
                <a:spcPts val="0"/>
              </a:spcBef>
              <a:spcAft>
                <a:spcPts val="0"/>
              </a:spcAft>
              <a:defRPr/>
            </a:pPr>
            <a:r>
              <a:rPr lang="pl-PL" dirty="0">
                <a:solidFill>
                  <a:schemeClr val="tx1">
                    <a:lumMod val="50000"/>
                    <a:lumOff val="50000"/>
                  </a:schemeClr>
                </a:solidFill>
                <a:latin typeface="Arial" panose="020B0604020202020204" pitchFamily="34" charset="0"/>
                <a:cs typeface="Arial" panose="020B0604020202020204" pitchFamily="34" charset="0"/>
              </a:rPr>
              <a:t>związane z pozyskiwaniem gazu ze złóż </a:t>
            </a:r>
            <a:r>
              <a:rPr lang="pl-PL" dirty="0" smtClean="0">
                <a:solidFill>
                  <a:schemeClr val="tx1">
                    <a:lumMod val="50000"/>
                    <a:lumOff val="50000"/>
                  </a:schemeClr>
                </a:solidFill>
                <a:latin typeface="Arial" panose="020B0604020202020204" pitchFamily="34" charset="0"/>
                <a:cs typeface="Arial" panose="020B0604020202020204" pitchFamily="34" charset="0"/>
              </a:rPr>
              <a:t>niekonwencjonalnych</a:t>
            </a:r>
          </a:p>
          <a:p>
            <a:pPr algn="ctr" fontAlgn="auto">
              <a:spcBef>
                <a:spcPts val="0"/>
              </a:spcBef>
              <a:spcAft>
                <a:spcPts val="0"/>
              </a:spcAft>
              <a:defRPr/>
            </a:pPr>
            <a:endParaRPr lang="pl-PL" dirty="0">
              <a:solidFill>
                <a:schemeClr val="tx1">
                  <a:lumMod val="50000"/>
                  <a:lumOff val="50000"/>
                </a:schemeClr>
              </a:solidFill>
              <a:latin typeface="Arial" panose="020B0604020202020204" pitchFamily="34" charset="0"/>
              <a:cs typeface="Arial" panose="020B0604020202020204" pitchFamily="34" charset="0"/>
            </a:endParaRPr>
          </a:p>
          <a:p>
            <a:pPr algn="ctr" fontAlgn="auto">
              <a:spcBef>
                <a:spcPts val="0"/>
              </a:spcBef>
              <a:spcAft>
                <a:spcPts val="0"/>
              </a:spcAft>
              <a:defRPr/>
            </a:pPr>
            <a:r>
              <a:rPr lang="pl-PL" sz="1600" b="1" i="1" dirty="0" smtClean="0">
                <a:solidFill>
                  <a:schemeClr val="tx1">
                    <a:lumMod val="50000"/>
                    <a:lumOff val="50000"/>
                  </a:schemeClr>
                </a:solidFill>
                <a:latin typeface="Arial" panose="020B0604020202020204" pitchFamily="34" charset="0"/>
                <a:cs typeface="Arial" panose="020B0604020202020204" pitchFamily="34" charset="0"/>
              </a:rPr>
              <a:t>Stan prawny </a:t>
            </a:r>
            <a:r>
              <a:rPr lang="pl-PL" sz="1600" b="1" i="1" smtClean="0">
                <a:solidFill>
                  <a:schemeClr val="tx1">
                    <a:lumMod val="50000"/>
                    <a:lumOff val="50000"/>
                  </a:schemeClr>
                </a:solidFill>
                <a:latin typeface="Arial" panose="020B0604020202020204" pitchFamily="34" charset="0"/>
                <a:cs typeface="Arial" panose="020B0604020202020204" pitchFamily="34" charset="0"/>
              </a:rPr>
              <a:t>na </a:t>
            </a:r>
            <a:r>
              <a:rPr lang="pl-PL" sz="1600" b="1" i="1" smtClean="0">
                <a:solidFill>
                  <a:schemeClr val="tx1">
                    <a:lumMod val="50000"/>
                    <a:lumOff val="50000"/>
                  </a:schemeClr>
                </a:solidFill>
                <a:latin typeface="Arial" panose="020B0604020202020204" pitchFamily="34" charset="0"/>
                <a:cs typeface="Arial" panose="020B0604020202020204" pitchFamily="34" charset="0"/>
              </a:rPr>
              <a:t>1 </a:t>
            </a:r>
            <a:r>
              <a:rPr lang="pl-PL" sz="1600" b="1" i="1" dirty="0" smtClean="0">
                <a:solidFill>
                  <a:schemeClr val="tx1">
                    <a:lumMod val="50000"/>
                    <a:lumOff val="50000"/>
                  </a:schemeClr>
                </a:solidFill>
                <a:latin typeface="Arial" panose="020B0604020202020204" pitchFamily="34" charset="0"/>
                <a:cs typeface="Arial" panose="020B0604020202020204" pitchFamily="34" charset="0"/>
              </a:rPr>
              <a:t>października 2015 r.</a:t>
            </a:r>
            <a:endParaRPr lang="pl-PL" sz="1600" b="1"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058" name="Picture 11" descr="F:\Atty\GRAFIKI\Energy\47776294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7713" y="4325938"/>
            <a:ext cx="4595812"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5470"/>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9690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Ogłoszenie o wszczęciu postępowania przetargowego i ustanowienie komisji przetargowej</a:t>
                      </a:r>
                      <a:br>
                        <a:rPr kumimoji="0" lang="pl-PL" altLang="en-US" sz="600" b="1" i="0" u="none" strike="noStrike" cap="none" normalizeH="0" baseline="0" smtClean="0">
                          <a:ln>
                            <a:noFill/>
                          </a:ln>
                          <a:solidFill>
                            <a:srgbClr val="FFFFFF"/>
                          </a:solidFill>
                          <a:effectLst/>
                          <a:latin typeface="Arial" charset="0"/>
                          <a:cs typeface="Arial" charset="0"/>
                        </a:rPr>
                      </a:b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ts val="30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Wszczęcie postępowania przetargowego wymaga ogłoszenia przez MŚ i ustanowienia komisji przetargowej w celu przeprowadzenia przetargu.</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7263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49h, art. 49k ust. 1, art. 49l, art. 49o pkt 2</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Rady Ministrów, które zostanie wydane na podstawie art. 49o pkt 2 PGiG </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7996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18211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Powiadomienie o wszczęciu postępowania przetargowego w celu udzielenia koncesji przez MŚ przez ogłoszenie w Dzienniku Urzędowym Unii Europejskiej i zamieszczeniu informacji o opublikowaniu ogłoszenia na stronie BIP urzędu obsługującego 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zainteresowany podmiot do MŚ wniosku o udzielenie wyjaśnień dotyczących szczegółowych warunków przetargu w terminie 7 dni od dnia opublikowania ogłoszenia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przez MŚ treści wyjaśnienia w BIP urzędu obsługującego MŚ w terminie 7 dni od otrzymania wniosku</a:t>
                      </a:r>
                    </a:p>
                    <a:p>
                      <a:pPr marL="342900" marR="0" lvl="0" indent="-342900" algn="just" defTabSz="914400" rtl="0" eaLnBrk="1" fontAlgn="base" latinLnBrk="0" hangingPunct="1">
                        <a:lnSpc>
                          <a:spcPct val="115000"/>
                        </a:lnSpc>
                        <a:spcBef>
                          <a:spcPct val="0"/>
                        </a:spcBef>
                        <a:spcAft>
                          <a:spcPts val="30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Wyznaczenie przez MŚ członków komisji przetargowej</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483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ts val="30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o wszczęciu postępowania przetargowego powinno nastąpić nie krócej niż na 90 dni przed terminem składania ofert</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5692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Ogłoszenie</a:t>
                      </a:r>
                      <a:r>
                        <a:rPr kumimoji="0" lang="pl-PL" altLang="en-US" sz="600" b="0" i="0" u="none" strike="noStrike" cap="none" normalizeH="0" baseline="0" smtClean="0">
                          <a:ln>
                            <a:noFill/>
                          </a:ln>
                          <a:solidFill>
                            <a:srgbClr val="000000"/>
                          </a:solidFill>
                          <a:effectLst/>
                          <a:latin typeface="Arial" charset="0"/>
                          <a:cs typeface="Arial" charset="0"/>
                        </a:rPr>
                        <a:t> o wszczęciu postępowania przetargowego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Wzór umowy o ustanowienie użytkowania górniczego</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6163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Każdy podmiot zainteresowany udzieleniem koncesji</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12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303"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30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5470"/>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9690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chemeClr val="bg1"/>
                          </a:solidFill>
                          <a:effectLst/>
                          <a:latin typeface="Arial" charset="0"/>
                          <a:cs typeface="Arial" charset="0"/>
                        </a:rPr>
                        <a:t>Złożenie ofert w postępowaniu przetargowym</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chemeClr val="bg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chemeClr val="bg1"/>
                          </a:solidFill>
                          <a:effectLst/>
                          <a:latin typeface="Arial" charset="0"/>
                          <a:cs typeface="Arial" charset="0"/>
                        </a:rPr>
                        <a:t>Udzielenie koncesji następuje w wyniku postępowania przetargowego na rzecz przedsiębiorcy w rozumieniu Ustawy SDG.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7263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 art. 49d - art. 49e, art. 49j, art. 49k ust. 2, art. 49o pkt 1</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Ustawa</a:t>
                      </a:r>
                      <a:r>
                        <a:rPr kumimoji="0" lang="pl-PL" altLang="en-US" sz="600" b="0" i="0" u="none" strike="noStrike" cap="none" normalizeH="0" baseline="0" smtClean="0">
                          <a:ln>
                            <a:noFill/>
                          </a:ln>
                          <a:solidFill>
                            <a:srgbClr val="000000"/>
                          </a:solidFill>
                          <a:effectLst/>
                          <a:latin typeface="Arial" charset="0"/>
                          <a:cs typeface="Arial" charset="0"/>
                        </a:rPr>
                        <a:t> SDG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Rady Ministrów, które zostanie wydane na podstawie art. 49o pkt 1 PGiG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7996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18211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Złożenie do MŚ oferty przez przedsiębiorcę ubiegającego się o udzielenie koncesji samodzielnie lub wspólnie przez kilku przedsiębiorców (w tym operatora), która spełnia warunki przetargu i jest zgodna z przepisami przyszłego rozporządzenie Rady Ministrów wydanego na podstawie art. 49o </a:t>
                      </a:r>
                      <a:r>
                        <a:rPr kumimoji="0" lang="pl-PL" altLang="en-US" sz="600" b="0" i="0" u="none" strike="noStrike" cap="none" normalizeH="0" baseline="0" dirty="0" err="1" smtClean="0">
                          <a:ln>
                            <a:noFill/>
                          </a:ln>
                          <a:solidFill>
                            <a:srgbClr val="000000"/>
                          </a:solidFill>
                          <a:effectLst/>
                          <a:latin typeface="Arial" charset="0"/>
                          <a:cs typeface="Arial" charset="0"/>
                        </a:rPr>
                        <a:t>pkt</a:t>
                      </a:r>
                      <a:r>
                        <a:rPr kumimoji="0" lang="pl-PL" altLang="en-US" sz="600" b="0" i="0" u="none" strike="noStrike" cap="none" normalizeH="0" baseline="0" dirty="0" smtClean="0">
                          <a:ln>
                            <a:noFill/>
                          </a:ln>
                          <a:solidFill>
                            <a:srgbClr val="000000"/>
                          </a:solidFill>
                          <a:effectLst/>
                          <a:latin typeface="Arial" charset="0"/>
                          <a:cs typeface="Arial" charset="0"/>
                        </a:rPr>
                        <a:t> 1 </a:t>
                      </a:r>
                      <a:r>
                        <a:rPr kumimoji="0" lang="pl-PL" altLang="en-US" sz="600" b="0" i="0" u="none" strike="noStrike" cap="none" normalizeH="0" baseline="0" dirty="0" err="1" smtClean="0">
                          <a:ln>
                            <a:noFill/>
                          </a:ln>
                          <a:solidFill>
                            <a:srgbClr val="000000"/>
                          </a:solidFill>
                          <a:effectLst/>
                          <a:latin typeface="Arial" charset="0"/>
                          <a:cs typeface="Arial" charset="0"/>
                        </a:rPr>
                        <a:t>PGiG</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483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Co najmniej 90 dni od dnia ogłoszenie MŚ o wszczęciu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5692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Decyzja o uzyskaniu pozytywnej oceny z postępowania kwalifikacyjnego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6163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23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327"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32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4207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Wybór koncesjonariusza i udzielenie koncesji</a:t>
                      </a:r>
                      <a:br>
                        <a:rPr kumimoji="0" lang="pl-PL" altLang="en-US" sz="600" b="1" i="0" u="none" strike="noStrike" cap="none" normalizeH="0" baseline="0" smtClean="0">
                          <a:ln>
                            <a:noFill/>
                          </a:ln>
                          <a:solidFill>
                            <a:srgbClr val="FFFFFF"/>
                          </a:solidFill>
                          <a:effectLst/>
                          <a:latin typeface="Arial" charset="0"/>
                          <a:cs typeface="Arial" charset="0"/>
                        </a:rPr>
                      </a:b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ts val="30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Celem procedury jest wybór koncesjonariusza i udzielenie koncesji.</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138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 , art. 49k ust. 3, art. 49m, art. 49n, art. 49o pkt 3, art. 49p - art. 49v, art. 49x</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Rady Ministrów, które zostanie wydane na podstawie art. 49o pkt 3 PGiG</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56041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29238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Ocena złożonych ofert przez komisję przetargową z punktu widzenia spełnienia wymagań określonych w ogłoszeniu o przetargu oraz w świetle wskazanych w tym ogłoszeniu kryteriów oceny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Wybór przez komisję przetargową oferty (ofert), która/-e uzyskała/-y najwyższą ocenę jako zwycięzcy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Przedstawienie MŚ protokołu z przetargu przez komisję przetargową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MŚ protokołu z przetargu wszystkim podmiotom uczestniczącym w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Wniesienie do MŚ ewentualnego protestu wobec czynności podjętych w przetargu z naruszeniem przepisów ustawy w terminie 14 dni od dnia doręczenia protokołu z przetargu; powiadomienie przez MŚ podmiotów uczestniczących w przetargu o wniesionym proteście; rozpatrzenie przez MŚ protestu w terminie 14 dni; powtórzenie oprotestowanej czynności w przypadku uwzględnienia protestu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Wezwanie przez MŚ operatora do przekazania MŚ w terminie 30 dni projektu umowy o współpracy, w przypadku gdy w przetargu została wybrana oferta złożona wspólnie przez kilka podmiotów; przekazanie projektu umowy o współpracy MŚ; ewentualne wyznaczenie dodatkowego terminu (14 dni) na usunięcie niezgodności projektu umowy o współpracy ze złożoną ofertą lub ustawą; poinformowanie operatora przez MŚ o zgodności projektu umowy o współpracy ze złożoną ofertą i ustawą; przesłanie przez operatora do MŚ umowy o współpracy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Udzielenie przez MŚ koncesji zwycięzcy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Zawarcie przez MŚ umowy o ustanowieniu użytkowania górniczego ze zwycięzcą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Ustanowienie przez zwycięzcę przetargu odpowiedniego zabezpieczenia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2685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Uzależniony od przyszłych rozporządzeń wykonawczych i warunków przetargu</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7985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o współpracy, w przypadku gdy zwycięzcą przetargu jest kilka podmiotów, którzy wspólnie złożyli ofertę</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Umowa</a:t>
                      </a:r>
                      <a:r>
                        <a:rPr kumimoji="0" lang="pl-PL" altLang="en-US" sz="600" b="0" i="0" u="none" strike="noStrike" cap="none" normalizeH="0" baseline="0" smtClean="0">
                          <a:ln>
                            <a:noFill/>
                          </a:ln>
                          <a:solidFill>
                            <a:srgbClr val="000000"/>
                          </a:solidFill>
                          <a:effectLst/>
                          <a:latin typeface="Arial" charset="0"/>
                          <a:cs typeface="Arial" charset="0"/>
                        </a:rPr>
                        <a:t> o ustanowieniu użytkowania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Koncesja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4995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Podmioty ubiegające się o udzielenie koncesji</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33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51"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3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4"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4" name="Tabela 3"/>
          <p:cNvGraphicFramePr>
            <a:graphicFrameLocks noGrp="1"/>
          </p:cNvGraphicFramePr>
          <p:nvPr/>
        </p:nvGraphicFramePr>
        <p:xfrm>
          <a:off x="0" y="296863"/>
          <a:ext cx="9144000" cy="6012457"/>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3446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Udzielenie samoistnej koncesji na wydobywanie węglowodorów ze złoża</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Celem procedury jest uzyskanie koncesji na wydobywanie węglowodorów ze złoża, jeśli podmiot nie uzyskał wcześniej koncesji na poszukiwanie i rozpoznawanie złoża węglowodorów oraz wydobywania węglowodorów ze złoża regulowanej w PGiG. Udzielenie koncesji następuje w wyniku postępowania przetargowego prowadzonego przez MŚ.</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446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PGiG, art. 49e - art. 49u, art. 49w - art. 49x</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Ustawa SDG, art. 46-62</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rozporządzenia Rady Ministrów, które wydane zostaną na podstawie art. 49o PGiG</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1470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 jako organ koncesyjny</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331502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przez MŚ do 30 czerwca informacji o przestrzeniach, w tym ich granicach, dla których MŚ planuje wszczęcie w następnym roku postępowania przetargowego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uzgodnień przez MŚ w zakresie niezbędnym dla przeprowadzenia przetargu dla danego obszaru, z: (i) dyrektorem właściwego urzędu morskiego, jeśli obszar koncesyjny dotyczy morskich wód wewnętrznych i morza terytorialnego oraz pasa nadbrzeżnego, albo (ii) z MIR, w przypadku gdy obszar koncesyjny dotyczy wyłącznej strefy ekonomicznej, (iii) z wójtem (burmistrzem, prezydentem miasta) właściwym ze względu na miejsce wykonywania zamierzonej działalności co do nienaruszania zamierzoną działalnością przeznaczenia lub sposobu korzystania z nieruchomości określonego w art. 7 PGiG, w odniesieniu do działalności prowadzonej poza granicami obszarów morskich RP</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Uzyskanie przez MŚ decyzji zatwierdzającej dokumentację geologiczno-inwestycyjną złoża węglowodorów oraz DŚU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Powiadomienie o wszczęciu postępowania przetargowego w celu udzielenia koncesji przez MŚ przez ogłoszenie w Dzienniku Urzędowym Unii Europejskiej i zamieszczeniu informacji o opublikowaniu ogłoszenia na stronie BIP urzędu obsługującego 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zainteresowany podmiot do MŚ wniosku o udzielenie wyjaśnień dotyczących szczegółowych warunków przetargu w terminie 7 dni od dnia opublikowania ogłoszenia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przez MŚ treści wyjaśnienia w BIP urzędu obsługującego MŚ w terminie 7 dni od otrzymania wniosku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Wyznaczenie przez MŚ członków komisji przetargowej</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do MŚ oferty przez przedsiębiorcę ubiegającego się o udzielenie koncesji samodzielnie lub wspólnie przez kilku przedsiębiorców (w tym operatora), która spełnia warunki przetargu i jest zgodna z przepisami przyszłego rozporządzenia Rady Ministrów wydanego na podstawie art. 49o pkt 1 PGiG</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Ocena złożonych ofert przez komisję przetargową z punktu widzenia spełnienia wymagań określonych w ogłoszeniu o przetargu oraz w świetle wskazanych w tym ogłoszeniu kryteriów oceny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Wybór przez komisję przetargową oferty, która uzyskała najwyższą ocenę jako zwycięzcę przetargu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Przedstawienie MŚ protokołu z przetargu przez komisję przetargową</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MŚ protokołu z przetargu wszystkim podmiotom uczestniczącym w przetargu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Wniesienie do MŚ ewentualnego protestu wobec czynności podjętych w przetargu z naruszeniem przepisów ustawy w terminie 14 dni od dnia doręczenia protokołu z przetargu; powiadomienie przez MŚ podmiotów uczestniczących w przetargu o wniesionym proteście; rozpatrzenie przez MŚ protestu w terminie 14 dni; powtórzenie oprotestowanej czynności w przypadku uwzględnienia protestu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Wezwanie przez MŚ operatora do przekazania MŚ w terminie 30 dni projektu umowy o współpracy, w przypadku gdy w przetargu została wybrana oferta złożona wspólnie przez kilka podmiotów; przekazanie projektu umowy o współpracy MŚ; ewentualne wyznaczenie dodatkowego terminu (14 dni) na usunięcie niezgodności projektu umowy o współpracy ze złożoną ofertą lub ustawą; poinformowanie operatora przez MŚ o zgodności projektu umowy o współpracy ze złożoną ofertą i ustawą; przesłanie przez operatora do MŚ umowy o współpracy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Udzielenie przez MŚ koncesji zwycięzcy przetargu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Zawarcie przez MŚ umowy o ustanowieniu użytkowania górniczego ze zwycięzcą przetargu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Wstąpienie z mocy prawa Przedsiębiorcy, który otrzymał koncesję w prawa i obowiązki stron postępowań zakończonych decyzjami oraz postanowieniami uzyskanymi przez MŚ przed wszczęciem postępowania przetargowego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Ustanowienie przez zwycięzcę przetargu odpowiedniego zabezpieczenia roszczeń, które mogą powstać wskutek wykonywania działalności objętej koncesją, jeśli takie zabezpieczenie jest wymagane</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1470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Uzależniony od przyszłych rozporządzeń i warunków przetargu</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10522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Pozytywna decyzja z postępowania kwalifikacyjnego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w BIP na stronie podmiotowej urzędu obsługującego 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o wszczęciu postępowania przetargowego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Wzór umowy o ustanowienie użytkowania górniczego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Oferta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o współpracy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Dokumentacja geologiczno-inwestycyjna złoża węglowodorów</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DŚU, jeśli jest wymagana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Koncesja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6617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Państwowy Instytut Geologiczny - Państwowy Instytut Badawczy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Odpowiednio: dyrektor właściwego urzędu morskiego, MIR,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Wójt (burmistrz, prezydent miasta)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 ubiegający się o koncesję</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z art. 28 KPA</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43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37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37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676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Ustanowienie użytkowania górniczego</a:t>
                      </a:r>
                      <a:br>
                        <a:rPr kumimoji="0" lang="pl-PL" altLang="en-US" sz="600" b="1" i="0" u="none" strike="noStrike" cap="none" normalizeH="0" baseline="0" smtClean="0">
                          <a:ln>
                            <a:noFill/>
                          </a:ln>
                          <a:solidFill>
                            <a:srgbClr val="FFFFFF"/>
                          </a:solidFill>
                          <a:effectLst/>
                          <a:latin typeface="Arial" charset="0"/>
                          <a:cs typeface="Arial" charset="0"/>
                        </a:rPr>
                      </a:b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Złoża węglowodorów, bez względu na miejsce ich występowania, są objęte własnością górniczą. Prawo własności górniczej przysługuje Skarbowi Państwa, który może korzystać z przedmiotu własności górniczej albo rozporządzać swoim prawem wyłącznie przez ustanowienie użytkowania górniczego.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1936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10 - art. 1</a:t>
                      </a:r>
                      <a:r>
                        <a:rPr kumimoji="0" lang="pl-PL" altLang="en-US" sz="600" b="0" i="0" u="none" strike="noStrike" cap="none" normalizeH="0" baseline="0" smtClean="0">
                          <a:ln>
                            <a:noFill/>
                          </a:ln>
                          <a:solidFill>
                            <a:srgbClr val="000000"/>
                          </a:solidFill>
                          <a:effectLst/>
                          <a:latin typeface="Arial" charset="0"/>
                          <a:cs typeface="Arial" charset="0"/>
                        </a:rPr>
                        <a:t>3</a:t>
                      </a:r>
                      <a:r>
                        <a:rPr kumimoji="0" lang="en-US" altLang="en-US" sz="600" b="0" i="0" u="none" strike="noStrike" cap="none" normalizeH="0" baseline="0" smtClean="0">
                          <a:ln>
                            <a:noFill/>
                          </a:ln>
                          <a:solidFill>
                            <a:srgbClr val="000000"/>
                          </a:solidFill>
                          <a:effectLst/>
                          <a:latin typeface="Arial" charset="0"/>
                          <a:cs typeface="Arial" charset="0"/>
                        </a:rPr>
                        <a:t>; art. 16 - art. 18, </a:t>
                      </a:r>
                      <a:r>
                        <a:rPr kumimoji="0" lang="pl-PL" altLang="en-US" sz="600" b="0" i="0" u="none" strike="noStrike" cap="none" normalizeH="0" baseline="0" smtClean="0">
                          <a:ln>
                            <a:noFill/>
                          </a:ln>
                          <a:solidFill>
                            <a:srgbClr val="000000"/>
                          </a:solidFill>
                          <a:effectLst/>
                          <a:latin typeface="Arial" charset="0"/>
                          <a:cs typeface="Arial" charset="0"/>
                        </a:rPr>
                        <a:t>art. 19, </a:t>
                      </a:r>
                      <a:r>
                        <a:rPr kumimoji="0" lang="en-US" altLang="en-US" sz="600" b="0" i="0" u="none" strike="noStrike" cap="none" normalizeH="0" baseline="0" smtClean="0">
                          <a:ln>
                            <a:noFill/>
                          </a:ln>
                          <a:solidFill>
                            <a:srgbClr val="000000"/>
                          </a:solidFill>
                          <a:effectLst/>
                          <a:latin typeface="Arial" charset="0"/>
                          <a:cs typeface="Arial" charset="0"/>
                        </a:rPr>
                        <a:t>art. 20</a:t>
                      </a:r>
                      <a:r>
                        <a:rPr kumimoji="0" lang="pl-PL" altLang="en-US" sz="600" b="0" i="0" u="none" strike="noStrike" cap="none" normalizeH="0" baseline="0" smtClean="0">
                          <a:ln>
                            <a:noFill/>
                          </a:ln>
                          <a:solidFill>
                            <a:srgbClr val="000000"/>
                          </a:solidFill>
                          <a:effectLst/>
                          <a:latin typeface="Arial" charset="0"/>
                          <a:cs typeface="Arial" charset="0"/>
                        </a:rPr>
                        <a:t>, art. 49s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Kodeks</a:t>
                      </a:r>
                      <a:r>
                        <a:rPr kumimoji="0" lang="pl-PL" altLang="en-US" sz="600" b="0" i="0" u="none" strike="noStrike" cap="none" normalizeH="0" baseline="0" smtClean="0">
                          <a:ln>
                            <a:noFill/>
                          </a:ln>
                          <a:solidFill>
                            <a:srgbClr val="000000"/>
                          </a:solidFill>
                          <a:effectLst/>
                          <a:latin typeface="Arial" charset="0"/>
                          <a:cs typeface="Arial" charset="0"/>
                        </a:rPr>
                        <a:t> cywilny - art. 693 - art. 709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 Geod. i Kart., przepisy dotyczące nieruchomości gruntowych i ich rozgraniczenia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6553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Skarb Państwa reprezentowany przez MŚ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92018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Porozumienie przez MŚ z MIR, w przypadku gdy przedmiot własności górniczej objętej koncesją znajduje się w granicach obszarów morskich RP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Ustanowienie użytkowania górniczego w drodze umowy zawartej na piśmie pod rygorem nieważności przez MŚ i przedsiębiorcę, który otrzymał koncesję</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42311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Brak ustawowych terminów, jednak umowa o ustanowienie użytkowania górniczego staje się skuteczna z dniem uzyskania koncesji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8909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Koncesja na poszukiwanie i rozpoznawanie złóż węglowodorów oraz wydobywanie węglowodorów ze złóż lub koncesja na wydobywanie węglowodorów ze złóż</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o ustanowieniu użytkowania górniczego</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6346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53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399"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40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zycisk akcji: Do przodu lub Następny 26">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8" name="Przycisk akcji: Wstecz lub Poprzedni 27">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0" name="Przycisk akcji: Powrót 29">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3165309207"/>
              </p:ext>
            </p:extLst>
          </p:nvPr>
        </p:nvGraphicFramePr>
        <p:xfrm>
          <a:off x="0" y="315912"/>
          <a:ext cx="9144000" cy="5993407"/>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182889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Procedura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a:r>
                      <a:br>
                        <a:rPr kumimoji="0" lang="pl-PL" altLang="en-US" sz="600" b="1" i="0" u="none" strike="noStrike" cap="none" normalizeH="0" baseline="0" dirty="0" smtClean="0">
                          <a:ln>
                            <a:noFill/>
                          </a:ln>
                          <a:solidFill>
                            <a:srgbClr val="FFFFFF"/>
                          </a:solidFill>
                          <a:effectLst/>
                          <a:latin typeface="Arial" charset="0"/>
                          <a:cs typeface="Arial" charset="0"/>
                        </a:rPr>
                      </a:b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 ramach oceny oddziaływania przedsięwzięcia na środowisko określa się, analizuje oraz ocenia m.in. bezpośredni i pośredni wpływ danego przedsięwzięcia na środowisko oraz zdrowie i warunki życia ludzi.</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Przedsięwzięcia, które wymagają przeprowadzenia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podzielone są na dwie grupy: przedsięwzięcia mogące zawsze znacząco oddziaływać na środowisko, co do których wymagane jest przeprowadzenie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każdorazowo przy ubieganiu się o </a:t>
                      </a:r>
                      <a:r>
                        <a:rPr kumimoji="0" lang="pl-PL" altLang="en-US" sz="600" b="1" i="0" u="none" strike="noStrike" cap="none" normalizeH="0" baseline="0" dirty="0" err="1" smtClean="0">
                          <a:ln>
                            <a:noFill/>
                          </a:ln>
                          <a:solidFill>
                            <a:srgbClr val="FFFFFF"/>
                          </a:solidFill>
                          <a:effectLst/>
                          <a:latin typeface="Arial" charset="0"/>
                          <a:cs typeface="Arial" charset="0"/>
                        </a:rPr>
                        <a:t>DŚU</a:t>
                      </a:r>
                      <a:r>
                        <a:rPr kumimoji="0" lang="pl-PL" altLang="en-US" sz="600" b="1" i="0" u="none" strike="noStrike" cap="none" normalizeH="0" baseline="0" dirty="0" smtClean="0">
                          <a:ln>
                            <a:noFill/>
                          </a:ln>
                          <a:solidFill>
                            <a:srgbClr val="FFFFFF"/>
                          </a:solidFill>
                          <a:effectLst/>
                          <a:latin typeface="Arial" charset="0"/>
                          <a:cs typeface="Arial" charset="0"/>
                        </a:rPr>
                        <a:t>; oraz przedsięwzięcia mogące potencjalnie znacząco oddziaływać na środowisko, co do których przeprowadzenie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wymagane jest jedynie w przypadku, gdy organy administracji publicznej tego wymagają.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Przedsięwzięcia w zakresie poszukiwania, rozpoznawania i wydobywania gazu ze złóż niekonwencjonalnych nie są wprost wskazane w Rozporządzeniu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Jednak pewne rodzaje przedsięwzięć, które dotyczą poszukiwania i wydobywania minerałów ze złóż są wskazane w treści Rozporządzenia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Przy odwiertach o głębokości nie przekraczającej 5000 m wydanie </a:t>
                      </a:r>
                      <a:r>
                        <a:rPr kumimoji="0" lang="pl-PL" altLang="en-US" sz="600" b="1" i="0" u="none" strike="noStrike" cap="none" normalizeH="0" baseline="0" dirty="0" err="1" smtClean="0">
                          <a:ln>
                            <a:noFill/>
                          </a:ln>
                          <a:solidFill>
                            <a:srgbClr val="FFFFFF"/>
                          </a:solidFill>
                          <a:effectLst/>
                          <a:latin typeface="Arial" charset="0"/>
                          <a:cs typeface="Arial" charset="0"/>
                        </a:rPr>
                        <a:t>DŚU</a:t>
                      </a:r>
                      <a:r>
                        <a:rPr kumimoji="0" lang="pl-PL" altLang="en-US" sz="600" b="1" i="0" u="none" strike="noStrike" cap="none" normalizeH="0" baseline="0" dirty="0" smtClean="0">
                          <a:ln>
                            <a:noFill/>
                          </a:ln>
                          <a:solidFill>
                            <a:srgbClr val="FFFFFF"/>
                          </a:solidFill>
                          <a:effectLst/>
                          <a:latin typeface="Arial" charset="0"/>
                          <a:cs typeface="Arial" charset="0"/>
                        </a:rPr>
                        <a:t> oraz przeprowadzenie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nie jest </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wymagana </a:t>
                      </a:r>
                      <a:r>
                        <a:rPr kumimoji="0" lang="pl-PL" sz="600" b="1" i="0" u="none" strike="noStrike" kern="1200" cap="none" normalizeH="0" baseline="0" dirty="0" smtClean="0">
                          <a:ln>
                            <a:noFill/>
                          </a:ln>
                          <a:solidFill>
                            <a:srgbClr val="FFFFFF"/>
                          </a:solidFill>
                          <a:effectLst/>
                          <a:latin typeface="Arial" charset="0"/>
                          <a:ea typeface="+mn-ea"/>
                          <a:cs typeface="Arial" charset="0"/>
                        </a:rPr>
                        <a:t>(z wyłączeniem obszarów ochronnych, o których mowa w § 3 ust. 1 pkt. 43 Rozporządzenia </a:t>
                      </a:r>
                      <a:r>
                        <a:rPr kumimoji="0" lang="pl-PL"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sz="600" b="1" i="0" u="none" strike="noStrike" kern="1200" cap="none" normalizeH="0" baseline="0" dirty="0" smtClean="0">
                          <a:ln>
                            <a:noFill/>
                          </a:ln>
                          <a:solidFill>
                            <a:srgbClr val="FFFFFF"/>
                          </a:solidFill>
                          <a:effectLst/>
                          <a:latin typeface="Arial" charset="0"/>
                          <a:ea typeface="+mn-ea"/>
                          <a:cs typeface="Arial" charset="0"/>
                        </a:rPr>
                        <a:t>).</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4603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Ustawa OOŚ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OOŚ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7065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RDOŚ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urzędu morskiego - organ opiniodawczy w procedurze OOŚ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30788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wydanie postanowienia w sprawie obowiązku przeprowadzenia oceny oddziaływania przedsięwzięcia na środowisko dla planowanego przedsięwzięcia mogącego potencjalnie znacząco oddziaływać na środowisko, z określeniem zakresu raportu oddziaływania oraz postanowieniem o zawieszeniu postępowania w sprawie </a:t>
                      </a:r>
                      <a:r>
                        <a:rPr kumimoji="0" lang="pl-PL" altLang="en-US" sz="600" b="0" i="0" u="none" strike="noStrike" cap="none" normalizeH="0" baseline="0" dirty="0" err="1" smtClean="0">
                          <a:ln>
                            <a:noFill/>
                          </a:ln>
                          <a:solidFill>
                            <a:srgbClr val="000000"/>
                          </a:solidFill>
                          <a:effectLst/>
                          <a:latin typeface="Arial" charset="0"/>
                          <a:cs typeface="Arial" charset="0"/>
                        </a:rPr>
                        <a:t>DŚU</a:t>
                      </a:r>
                      <a:r>
                        <a:rPr kumimoji="0" lang="pl-PL" altLang="en-US" sz="600" b="0" i="0" u="none" strike="noStrike" cap="none" normalizeH="0" baseline="0" dirty="0" smtClean="0">
                          <a:ln>
                            <a:noFill/>
                          </a:ln>
                          <a:solidFill>
                            <a:srgbClr val="000000"/>
                          </a:solidFill>
                          <a:effectLst/>
                          <a:latin typeface="Arial" charset="0"/>
                          <a:cs typeface="Arial" charset="0"/>
                        </a:rPr>
                        <a:t> do czasu sporządzenia raportu; albo wydanie postanowienia stwierdzającego brak potrzeby dokonania oceny odziaływania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wydanie postanowienia w sprawie zakresu raportu w przypadku gdy dla przedsięwzięcia mogącego zawsze znaczącą oddziaływać na środowisko inwestor złożył KIP z wnioskiem o ustalenie zakresu raportu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sporządzenie raportu oddziaływania na środowisko, zgodnie z art. 66 Ustawy </a:t>
                      </a:r>
                      <a:r>
                        <a:rPr kumimoji="0" lang="pl-PL" altLang="en-US" sz="600" b="0" i="0" u="none" strike="noStrike" cap="none" normalizeH="0" baseline="0" dirty="0" err="1" smtClean="0">
                          <a:ln>
                            <a:noFill/>
                          </a:ln>
                          <a:solidFill>
                            <a:srgbClr val="000000"/>
                          </a:solidFill>
                          <a:effectLst/>
                          <a:latin typeface="Arial" charset="0"/>
                          <a:cs typeface="Arial" charset="0"/>
                        </a:rPr>
                        <a:t>OOŚ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weryfikacja raportu i dalsze kroki w ramach procedury wydania </a:t>
                      </a:r>
                      <a:r>
                        <a:rPr kumimoji="0" lang="pl-PL" altLang="en-US" sz="600" b="0" i="0" u="none" strike="noStrike" cap="none" normalizeH="0" baseline="0" dirty="0" err="1" smtClean="0">
                          <a:ln>
                            <a:noFill/>
                          </a:ln>
                          <a:solidFill>
                            <a:srgbClr val="000000"/>
                          </a:solidFill>
                          <a:effectLst/>
                          <a:latin typeface="Arial" charset="0"/>
                          <a:cs typeface="Arial" charset="0"/>
                        </a:rPr>
                        <a:t>DŚU</a:t>
                      </a:r>
                      <a:r>
                        <a:rPr kumimoji="0" lang="pl-PL" altLang="en-US" sz="600" b="0" i="0" u="none" strike="noStrike" cap="none" normalizeH="0" baseline="0" dirty="0" smtClean="0">
                          <a:ln>
                            <a:noFill/>
                          </a:ln>
                          <a:solidFill>
                            <a:srgbClr val="000000"/>
                          </a:solidFill>
                          <a:effectLst/>
                          <a:latin typeface="Arial" charset="0"/>
                          <a:cs typeface="Arial" charset="0"/>
                        </a:rPr>
                        <a:t> (zob. karta procedury „Uzyskanie </a:t>
                      </a:r>
                      <a:r>
                        <a:rPr kumimoji="0" lang="pl-PL" altLang="en-US" sz="600" b="0" i="0" u="none" strike="noStrike" cap="none" normalizeH="0" baseline="0" dirty="0" err="1" smtClean="0">
                          <a:ln>
                            <a:noFill/>
                          </a:ln>
                          <a:solidFill>
                            <a:srgbClr val="000000"/>
                          </a:solidFill>
                          <a:effectLst/>
                          <a:latin typeface="Arial" charset="0"/>
                          <a:cs typeface="Arial" charset="0"/>
                        </a:rPr>
                        <a:t>DŚU</a:t>
                      </a:r>
                      <a:r>
                        <a:rPr kumimoji="0" lang="pl-PL" altLang="en-US" sz="600" b="0" i="0" u="none" strike="noStrike" cap="none" normalizeH="0" baseline="0" dirty="0" smtClean="0">
                          <a:ln>
                            <a:noFill/>
                          </a:ln>
                          <a:solidFill>
                            <a:srgbClr val="000000"/>
                          </a:solidFill>
                          <a:effectLst/>
                          <a:latin typeface="Arial" charset="0"/>
                          <a:cs typeface="Arial" charset="0"/>
                        </a:rPr>
                        <a:t>”)</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193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rowSpan="3">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kumimoji="0" lang="pl-PL" altLang="en-US" sz="600" b="0" i="0" u="none" strike="noStrike" cap="none" normalizeH="0" baseline="0" smtClean="0">
                          <a:ln>
                            <a:noFill/>
                          </a:ln>
                          <a:solidFill>
                            <a:srgbClr val="000000"/>
                          </a:solidFill>
                          <a:effectLst/>
                          <a:latin typeface="Arial" charset="0"/>
                          <a:cs typeface="Arial" charset="0"/>
                        </a:rPr>
                        <a:t>Zob. karta procedury </a:t>
                      </a:r>
                      <a:r>
                        <a:rPr kumimoji="0" lang="pl-PL" altLang="en-US" sz="600" b="0" i="0" u="none" strike="noStrike" cap="none" normalizeH="0" baseline="0" smtClean="0">
                          <a:ln>
                            <a:noFill/>
                          </a:ln>
                          <a:solidFill>
                            <a:srgbClr val="FF0000"/>
                          </a:solidFill>
                          <a:effectLst/>
                          <a:latin typeface="Arial" charset="0"/>
                          <a:cs typeface="Arial" charset="0"/>
                          <a:hlinkClick r:id="rId5" action="ppaction://hlinksldjump"/>
                        </a:rPr>
                        <a:t>„Uzyskanie DŚU</a:t>
                      </a:r>
                      <a:r>
                        <a:rPr kumimoji="0" lang="pl-PL" altLang="en-US" sz="600" b="0" i="0" u="none" strike="noStrike" cap="none" normalizeH="0" baseline="0" smtClean="0">
                          <a:ln>
                            <a:noFill/>
                          </a:ln>
                          <a:solidFill>
                            <a:srgbClr val="000000"/>
                          </a:solidFill>
                          <a:effectLst/>
                          <a:latin typeface="Arial" charset="0"/>
                          <a:cs typeface="Arial" charset="0"/>
                        </a:rPr>
                        <a:t>” - procedura OOŚ stanowi element procedury uzyskania DŚU.</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5638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vMerge="1">
                  <a:txBody>
                    <a:bodyPr/>
                    <a:lstStyle/>
                    <a:p>
                      <a:endParaRPr lang="en-US"/>
                    </a:p>
                  </a:txBody>
                  <a:tcPr/>
                </a:tc>
                <a:extLst>
                  <a:ext uri="{0D108BD9-81ED-4DB2-BD59-A6C34878D82A}">
                    <a16:rowId xmlns:a16="http://schemas.microsoft.com/office/drawing/2014/main" val="10005"/>
                  </a:ext>
                </a:extLst>
              </a:tr>
              <a:tr h="7065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Strony postępowań oraz udział społeczeństwa</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vMerge="1">
                  <a:txBody>
                    <a:bodyPr/>
                    <a:lstStyle/>
                    <a:p>
                      <a:endParaRPr lang="en-US"/>
                    </a:p>
                  </a:txBody>
                  <a:tcPr/>
                </a:tc>
                <a:extLst>
                  <a:ext uri="{0D108BD9-81ED-4DB2-BD59-A6C34878D82A}">
                    <a16:rowId xmlns:a16="http://schemas.microsoft.com/office/drawing/2014/main" val="10006"/>
                  </a:ext>
                </a:extLst>
              </a:tr>
            </a:tbl>
          </a:graphicData>
        </a:graphic>
      </p:graphicFrame>
      <p:pic>
        <p:nvPicPr>
          <p:cNvPr id="16417" name="Picture 2" descr="C:\+ GRAFIKA\+ Identyfikacja Wizualna\GDOS\GDOS_logo\na WWW\GDOS_logo_pion_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3" descr="C:\+ GRAFIKA\+ LOGA\NFOŚiGW\logotyp-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Procedura OOŚ</a:t>
            </a:r>
          </a:p>
        </p:txBody>
      </p:sp>
      <p:cxnSp>
        <p:nvCxnSpPr>
          <p:cNvPr id="31" name="Łącznik prostoliniowy 3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423" name="Picture 6">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840492065"/>
              </p:ext>
            </p:extLst>
          </p:nvPr>
        </p:nvGraphicFramePr>
        <p:xfrm>
          <a:off x="0" y="323850"/>
          <a:ext cx="9144000" cy="5985470"/>
        </p:xfrm>
        <a:graphic>
          <a:graphicData uri="http://schemas.openxmlformats.org/drawingml/2006/table">
            <a:tbl>
              <a:tblPr/>
              <a:tblGrid>
                <a:gridCol w="2396955">
                  <a:extLst>
                    <a:ext uri="{9D8B030D-6E8A-4147-A177-3AD203B41FA5}">
                      <a16:colId xmlns:a16="http://schemas.microsoft.com/office/drawing/2014/main" val="20000"/>
                    </a:ext>
                  </a:extLst>
                </a:gridCol>
                <a:gridCol w="6747045">
                  <a:extLst>
                    <a:ext uri="{9D8B030D-6E8A-4147-A177-3AD203B41FA5}">
                      <a16:colId xmlns:a16="http://schemas.microsoft.com/office/drawing/2014/main" val="20001"/>
                    </a:ext>
                  </a:extLst>
                </a:gridCol>
              </a:tblGrid>
              <a:tr h="11786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Uzyskanie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Obowiązek uzyskania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dotyczy określonych w art. 72 ust. 1 Ustawy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przedsięwzięć mogących zawsze lub potencjalnie znacząco oddziaływać na środowisko, wskazanych w Rozporządzeniu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Przed wszczęciem postępowania przetargowego, w przypadku gdy jego przedmiotem jest udzielenie koncesji na wydobywanie węglowodorów ze złoża, MŚ uzyskuje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(wszelkie obowiązki w zakresie uzyskania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przechodzą z inwestora na MŚ).</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Prace poszukiwawczo-rozpoznawcze o głębokości do 5.000 m nie są zaliczone w Rozporządzeniu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do żadnej z grup przedsięwzięć, wobec czego nie wymagają uzyskania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a:t>
                      </a:r>
                      <a:r>
                        <a:rPr kumimoji="0" lang="pl-PL" sz="600" b="1" i="0" u="none" strike="noStrike" kern="1200" cap="none" normalizeH="0" baseline="0" dirty="0" smtClean="0">
                          <a:ln>
                            <a:noFill/>
                          </a:ln>
                          <a:solidFill>
                            <a:srgbClr val="FFFFFF"/>
                          </a:solidFill>
                          <a:effectLst/>
                          <a:latin typeface="Arial" charset="0"/>
                          <a:ea typeface="+mn-ea"/>
                          <a:cs typeface="Arial" charset="0"/>
                        </a:rPr>
                        <a:t>(z wyłączeniem obszarów ochronnych, o których mowa w § 3 ust. 1 pkt. 43 Rozporządzenia </a:t>
                      </a:r>
                      <a:r>
                        <a:rPr kumimoji="0" lang="pl-PL"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sz="600" b="1" i="0" u="none" strike="noStrike" kern="1200" cap="none" normalizeH="0" baseline="0" dirty="0" smtClean="0">
                          <a:ln>
                            <a:noFill/>
                          </a:ln>
                          <a:solidFill>
                            <a:srgbClr val="FFFFFF"/>
                          </a:solidFill>
                          <a:effectLst/>
                          <a:latin typeface="Arial" charset="0"/>
                          <a:ea typeface="+mn-ea"/>
                          <a:cs typeface="Arial" charset="0"/>
                        </a:rPr>
                        <a:t>).</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7486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49 g PGiG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59 - art. 65 Ustawy OOŚ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71 - art. 87 Ustawy OOŚ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OOŚ</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899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RDOŚ</a:t>
                      </a:r>
                      <a:r>
                        <a:rPr kumimoji="0" lang="pl-PL" altLang="en-US" sz="600" b="0" i="0" u="none" strike="noStrike" cap="none" normalizeH="0" baseline="0" dirty="0" smtClean="0">
                          <a:ln>
                            <a:noFill/>
                          </a:ln>
                          <a:solidFill>
                            <a:srgbClr val="000000"/>
                          </a:solidFill>
                          <a:effectLst/>
                          <a:latin typeface="Arial" charset="0"/>
                          <a:cs typeface="Arial"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urzędu morskiego - organ współdziałający w procedurze wydania </a:t>
                      </a:r>
                      <a:r>
                        <a:rPr kumimoji="0" lang="pl-PL" altLang="en-US" sz="600" b="0" i="0" u="none" strike="noStrike" cap="none" normalizeH="0" baseline="0" dirty="0" err="1" smtClean="0">
                          <a:ln>
                            <a:noFill/>
                          </a:ln>
                          <a:solidFill>
                            <a:srgbClr val="000000"/>
                          </a:solidFill>
                          <a:effectLst/>
                          <a:latin typeface="Arial" charset="0"/>
                          <a:cs typeface="Arial" charset="0"/>
                        </a:rPr>
                        <a:t>DŚU</a:t>
                      </a: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2239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kwalifikacja w celu ustalenia, czy realizowana inwestycja wymaga DŚU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 zakwalifikowaniu planowanego przedsięwzięcia do jednej z dwóch grup z Rozporządzenia OOŚ - sporządzenie i złożenie wniosku o wydanie DŚU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procedura tzw</a:t>
                      </a:r>
                      <a:r>
                        <a:rPr kumimoji="0" lang="pl-PL" altLang="en-US" sz="600" b="0" i="1" u="none" strike="noStrike" cap="none" normalizeH="0" baseline="0" smtClean="0">
                          <a:ln>
                            <a:noFill/>
                          </a:ln>
                          <a:solidFill>
                            <a:srgbClr val="000000"/>
                          </a:solidFill>
                          <a:effectLst/>
                          <a:latin typeface="Arial" charset="0"/>
                          <a:cs typeface="Arial" charset="0"/>
                        </a:rPr>
                        <a:t>. screeningu</a:t>
                      </a:r>
                      <a:r>
                        <a:rPr kumimoji="0" lang="pl-PL" altLang="en-US" sz="600" b="0" i="0" u="none" strike="noStrike" cap="none" normalizeH="0" baseline="0" smtClean="0">
                          <a:ln>
                            <a:noFill/>
                          </a:ln>
                          <a:solidFill>
                            <a:srgbClr val="000000"/>
                          </a:solidFill>
                          <a:effectLst/>
                          <a:latin typeface="Arial" charset="0"/>
                          <a:cs typeface="Arial" charset="0"/>
                        </a:rPr>
                        <a:t>, która ma na celu ustalenie, czy w odniesieniu do danego przedsięwzięcia mogącego potencjalnie znacząco oddziaływać na środowisko wymagane jest przeprowadzenie OOŚ czy też nie; na podstawie art. 63 Ustawy OOŚ organ może w drodze postanowienia nałożyć obowiązek przeprowadzenia OOŚ uprzednio występując w trybie art. 64 Ustawy OOŚ o wyrażenie opinii na temat potrzeby przeprowadzenia OOŚ, a także co do zakresu raportu, jeśli obowiązek przeprowadzenia OOŚ zostanie nałożony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lub odmowa wszczęcia postępowania, jeśli zachodzi podstawa; konsultacje z organami współdziałającymi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DŚU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002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Całkowity czas trwania procedury zależy m.in. od rodzaju przedsięwzięć określanych jako mogące zawsze i mogące potencjalnie znacząco oddziaływać na środowisko, bądź też od konieczności udziału organów współdziałających.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053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628650" indent="-1714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DŚU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wniosku, zgodnie z art. 74 Ustawy OOŚ, w tym:</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KIP, sporządzona zgodnie z art. 3 ust. 1 pkt 5 Ustawy OOŚ; albo</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raport o oddziaływaniu przedsięwzięcia na środowisko, sporządzony zgodnie z art. 66 Ustawy OOŚ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wniesienia opłaty skarbowej za wydanie DŚU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11090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628650" indent="-1714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sam przedsiębiorca.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Stronami są też podmioty, które mają tytuł prawny (właściciel/współwłaściciel, użytkownik wieczysty lub też ustawa szczególna przyznaje podmiotowi takie prawo) do nieruchomości położonych w obszarze oddziaływania przedsięwzięcia. Ustalenie granic oddziaływania przedsięwzięcia następuje na podstawie map ewidencyjnych z zakreślonym obszarem oddziaływania, które są załącznikami do wniosku o wydanie DŚU.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Podmioty, którym przysługują prawa strony:</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MŚ, jako organ koncesyjny, zgodnie z art. 49g ust. 2 </a:t>
                      </a:r>
                      <a:r>
                        <a:rPr kumimoji="0" lang="pl-PL" altLang="en-US" sz="600" b="0" i="0" u="none" strike="noStrike" cap="none" normalizeH="0" baseline="0" dirty="0" err="1" smtClean="0">
                          <a:ln>
                            <a:noFill/>
                          </a:ln>
                          <a:solidFill>
                            <a:srgbClr val="000000"/>
                          </a:solidFill>
                          <a:effectLst/>
                          <a:latin typeface="Arial" charset="0"/>
                          <a:cs typeface="Arial" charset="0"/>
                        </a:rPr>
                        <a:t>PGiG</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organizacje ekologiczne, zgodnie z art. 44 Ustawy OOŚ - forma udziału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1744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535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Procedura OOŚ</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44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91334219"/>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17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Pozwolenie na wytwarzanie odpadów</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Podmiot wytwarzający odpady jest zobowiązany uzyskać pozwolenie na ich wytwarzanie po przekroczeniu określonej masy.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046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180a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184 - art. 193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08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Marszałek województwa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RDOŚ</a:t>
                      </a:r>
                      <a:r>
                        <a:rPr kumimoji="0" lang="pl-PL" altLang="en-US" sz="600" b="0" i="0" u="none" strike="noStrike" cap="none" normalizeH="0" baseline="0" dirty="0" smtClean="0">
                          <a:ln>
                            <a:noFill/>
                          </a:ln>
                          <a:solidFill>
                            <a:srgbClr val="000000"/>
                          </a:solidFill>
                          <a:effectLst/>
                          <a:latin typeface="Arial" charset="0"/>
                          <a:cs typeface="Arial" charset="0"/>
                        </a:rPr>
                        <a:t>, jako organ współdziałający, na podstawie art. 187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RDOŚ</a:t>
                      </a:r>
                      <a:r>
                        <a:rPr kumimoji="0" lang="pl-PL" altLang="en-US" sz="600" b="0" i="0" u="none" strike="noStrike" cap="none" normalizeH="0" baseline="0" dirty="0" smtClean="0">
                          <a:ln>
                            <a:noFill/>
                          </a:ln>
                          <a:solidFill>
                            <a:srgbClr val="000000"/>
                          </a:solidFill>
                          <a:effectLst/>
                          <a:latin typeface="Arial" charset="0"/>
                          <a:cs typeface="Arial" charset="0"/>
                        </a:rPr>
                        <a:t>, jako organ właściwy do wydania pozwolenia w </a:t>
                      </a:r>
                      <a:r>
                        <a:rPr kumimoji="0" lang="pl-PL" altLang="en-US" sz="600" b="0" i="0" u="none" strike="noStrike" cap="none" normalizeH="0" baseline="0" smtClean="0">
                          <a:ln>
                            <a:noFill/>
                          </a:ln>
                          <a:solidFill>
                            <a:srgbClr val="000000"/>
                          </a:solidFill>
                          <a:effectLst/>
                          <a:latin typeface="Arial" charset="0"/>
                          <a:cs typeface="Arial" charset="0"/>
                        </a:rPr>
                        <a:t>sprawach przedsięwzięć </a:t>
                      </a:r>
                      <a:r>
                        <a:rPr kumimoji="0" lang="pl-PL" altLang="en-US" sz="600" b="0" i="0" u="none" strike="noStrike" cap="none" normalizeH="0" baseline="0" dirty="0" smtClean="0">
                          <a:ln>
                            <a:noFill/>
                          </a:ln>
                          <a:solidFill>
                            <a:srgbClr val="000000"/>
                          </a:solidFill>
                          <a:effectLst/>
                          <a:latin typeface="Arial" charset="0"/>
                          <a:cs typeface="Arial" charset="0"/>
                        </a:rPr>
                        <a:t>i zdarzeń na terenach zamkniętych, na podstawie art. 378 ust. 2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starosta, jako organ właściwy do wydania pozwolenia w przypadkach innych niż wymienione powyżej, na podstawie art. 378 ust. 1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553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184 ust.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pozwolenia na wytwarzanie odpadów przez marszałka województwa, na czas nieoznaczony lub na czas oznaczony, nie dłuższy niż 10 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9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272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184 ust.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wniosku, zgodnie z 184 ust. 4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pozwolenia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97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inwestor, który będzie adresatem decyzji oraz: prowadzący instalację i, jeżeli w związku z eksploatacją instalacji utworzono obszar ograniczonego użytkowania, władający powierzchnią ziemi na tym obszarze, co wynika z art. 185 POŚ.</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1846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47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930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zatwierdzająca program gospodarki odpadami wydobywczymi</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Każdy posiadacz odpadów jest zobowiązany do sporządzenia i przedłożenia właściwemu organowi programu gospodarowania odpadami wydobywczymi przed rozpoczęciem działalności związanej z wytwarzaniem lub gospodarowaniem odpadami wydobywczymi oraz uzyskać decyzję zatwierdzającą ten program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9572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8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9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40 Ustawy o odpadach wydobywczych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10164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na podstawie art. 40 ust. 1 pkt 2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OUG, jako organ opiniujący, na podstawie art. 11 ust. 4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prezydent miasta, jako organ opiniujący, na podstawie art. 11 ust. 4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wojewódzki inspektor ochrony środowiska, jako organ opiniujący w przypadku o którym mowa w art. 27 ust. 9 Ustawy o odpadach wydobywczych, na podstawie art. 11 ust. 4 Ustawy o odpadach wydobywczych</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RDOŚ, dla przedsięwzięć i zdarzeń na terenach zamkniętych, na podstawie art. 40 ust. 1 pkt 1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dla pozostałych przedsięwzięć, na podstawie art. 40 ust. 1 pkt 3 Ustawy o odpadach wydobywczych.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294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decyzji zatwierdzającej PGOW wraz z załączonym PGOW, zgodnie z wymaganiami wskazanymi w art. 9 ust. 1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jeśli wniosek oraz PGOW zawierają wszystkie niezbędne elementy, marszałek województwa wydaje decyzję zatwierdzającą PGOW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Na posiadaczu odpadów wydobywczych ciąży obowiązek przeprowadzenia i przedłożenia właściwemu organowi przeglądu PGOW co 5 lat; brak przedłożenia przeglądu skutkuje wygaśnięciem decyzji zatwierdzającej PGOW.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1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102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PGOW, sporządzony zgodnie z art. 9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zgodnie z załącznikiem do Ustawy o opłacie skarbowej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474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sam posiadacz odpadów, który będzie adresatem decyzji zatwierdzającej PGOW.</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1949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1949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141818304"/>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17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o dopuszczalnym poziomie hałasu</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Co do zasady, obowiązek przestrzegania dopuszczalnych poziomów hałasu wynika bezpośrednio z mocy prawa i nie wymaga indywidualizacji w formie decyzji administracyjnych. Dopiero w sytuacji, gdy okaże się, że poziom hałasu jest zbyt wysoki wówczas właściwy organ wydaje decyzję o dopuszczalnym poziomie hałasu. Przekroczenie dopuszczalnych poziomów hałasu może mieć miejsce zarówno na etapie prac poszukiwawczych, jak i na etapie wydobycia.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046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112 - art. 120a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dopuszczalnych poziomów hałasu w środowisku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08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starosta - na etapie prac poszukiwawczo-rozpoznawczych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marszałek województwa - na etapie prac wydobywczych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ea typeface="SimSun" pitchFamily="2" charset="-122"/>
                          <a:cs typeface="Arial" charset="0"/>
                        </a:rPr>
                        <a:t>RDOŚ</a:t>
                      </a: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 - </a:t>
                      </a:r>
                      <a:r>
                        <a:rPr kumimoji="0" lang="pl-PL" sz="600" b="0" i="0" u="none" strike="noStrike" kern="1200" cap="none" normalizeH="0" baseline="0" dirty="0" smtClean="0">
                          <a:ln>
                            <a:noFill/>
                          </a:ln>
                          <a:solidFill>
                            <a:srgbClr val="000000"/>
                          </a:solidFill>
                          <a:effectLst/>
                          <a:latin typeface="Arial" charset="0"/>
                          <a:ea typeface="+mn-ea"/>
                          <a:cs typeface="Arial" charset="0"/>
                        </a:rPr>
                        <a:t>jeśli przedsięwzięcie będzie realizowane na terenie zamkniętym </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553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pozyskanie informacji o przekroczeniu dopuszczalnych poziomów hałasu oraz podjęcie z urzędu, zgodnie z art. 115a ust. 5 POŚ postępowania w przedmiocie wydania decyzji o dopuszczalnych poziomach hałasu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na podstawie art. 379 POŚ może wystąpić z wnioskiem do wojewódzkiego inspektora ochrony środowiska o wykonanie pomiarów kontrolnych poziomów hałasu w środowisku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gdy zostanie stwierdzone przekroczenie dopuszczalnych poziomów hałasu starosta jest zobowiązany wydać decyzję określającą dopuszczalne normy emisji hałasu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9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272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na piśmie z opisem uciążliwości spowodowanych hałasem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wyniki pomiarów stwierdzające, że poza zakładem przekroczone są dopuszczalne poziomy hałasu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Koncesja na poszukiwanie i rozpoznawanie złóż węglowodorów oraz wydobywanie węglowodorów ze złóż lub koncesja na wydobywanie węglowodorów ze złóż</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o ustanowieniu użytkowania górniczego</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97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sam inwestor, który będzie adresatem decyzji.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Dodatkowo, stroną mogą być m.in. podmioty położone w bezpośrednim sąsiedztwie obiektu, z którego działalnością wiąże się emisja hałasu.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051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2052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rzycisk akcji: Strona główna 43">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0" name="pole tekstowe 19">
            <a:hlinkClick r:id="rId4" action="ppaction://hlinksldjump"/>
          </p:cNvPr>
          <p:cNvSpPr txBox="1"/>
          <p:nvPr/>
        </p:nvSpPr>
        <p:spPr>
          <a:xfrm>
            <a:off x="1458913" y="5516563"/>
            <a:ext cx="6226175" cy="277812"/>
          </a:xfrm>
          <a:prstGeom prst="rect">
            <a:avLst/>
          </a:prstGeom>
          <a:solidFill>
            <a:schemeClr val="accent6"/>
          </a:solidFill>
        </p:spPr>
        <p:txBody>
          <a:bodyPr>
            <a:spAutoFit/>
          </a:bodyPr>
          <a:lstStyle/>
          <a:p>
            <a:pPr algn="ctr" fontAlgn="t">
              <a:spcBef>
                <a:spcPts val="0"/>
              </a:spcBef>
              <a:spcAft>
                <a:spcPts val="0"/>
              </a:spcAft>
              <a:defRPr/>
            </a:pPr>
            <a:r>
              <a:rPr lang="pl-PL" sz="1200" b="1" u="sng" dirty="0">
                <a:solidFill>
                  <a:schemeClr val="bg1"/>
                </a:solidFill>
                <a:latin typeface="Arial"/>
                <a:cs typeface="Arial"/>
              </a:rPr>
              <a:t>Likwidacja i rekultywacja</a:t>
            </a:r>
          </a:p>
        </p:txBody>
      </p:sp>
      <p:pic>
        <p:nvPicPr>
          <p:cNvPr id="307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sp>
        <p:nvSpPr>
          <p:cNvPr id="3079" name="pole tekstowe 57"/>
          <p:cNvSpPr txBox="1">
            <a:spLocks noChangeArrowheads="1"/>
          </p:cNvSpPr>
          <p:nvPr/>
        </p:nvSpPr>
        <p:spPr bwMode="auto">
          <a:xfrm>
            <a:off x="0" y="0"/>
            <a:ext cx="7308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a:t>
            </a:r>
          </a:p>
        </p:txBody>
      </p:sp>
      <p:sp>
        <p:nvSpPr>
          <p:cNvPr id="41" name="Przycisk akcji: Do przodu lub Następny 40">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2" name="Przycisk akcji: Wstecz lub Poprzedni 41">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5" name="Przycisk akcji: Powrót 44">
            <a:hlinkClick r:id="rId7"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083" name="pole tekstowe 3">
            <a:hlinkClick r:id="rId8" action="ppaction://hlinksldjump"/>
          </p:cNvPr>
          <p:cNvSpPr txBox="1">
            <a:spLocks noChangeArrowheads="1"/>
          </p:cNvSpPr>
          <p:nvPr/>
        </p:nvSpPr>
        <p:spPr bwMode="auto">
          <a:xfrm>
            <a:off x="1458913" y="469900"/>
            <a:ext cx="6226175" cy="12303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t" hangingPunct="1">
              <a:spcBef>
                <a:spcPct val="0"/>
              </a:spcBef>
              <a:buFontTx/>
              <a:buNone/>
            </a:pPr>
            <a:r>
              <a:rPr lang="pl-PL" altLang="en-US" sz="1200" b="1" u="sng">
                <a:solidFill>
                  <a:schemeClr val="bg1"/>
                </a:solidFill>
                <a:latin typeface="Arial" charset="0"/>
              </a:rPr>
              <a:t>Udzielenie koncesji</a:t>
            </a:r>
          </a:p>
          <a:p>
            <a:pPr algn="ctr" eaLnBrk="1" fontAlgn="t" hangingPunct="1">
              <a:spcBef>
                <a:spcPct val="0"/>
              </a:spcBef>
              <a:buFontTx/>
              <a:buNone/>
            </a:pPr>
            <a:endParaRPr lang="pl-PL" altLang="en-US" sz="1200" u="sng">
              <a:solidFill>
                <a:schemeClr val="bg1"/>
              </a:solidFill>
              <a:latin typeface="Arial" charset="0"/>
            </a:endParaRPr>
          </a:p>
          <a:p>
            <a:pPr algn="ctr" eaLnBrk="1" fontAlgn="t" hangingPunct="1">
              <a:spcBef>
                <a:spcPct val="0"/>
              </a:spcBef>
              <a:buFontTx/>
              <a:buNone/>
            </a:pPr>
            <a:r>
              <a:rPr lang="pl-PL" altLang="en-US" sz="1000">
                <a:solidFill>
                  <a:schemeClr val="bg1"/>
                </a:solidFill>
                <a:latin typeface="Arial" charset="0"/>
              </a:rPr>
              <a:t>Czynności wstępne</a:t>
            </a:r>
          </a:p>
          <a:p>
            <a:pPr algn="ctr" eaLnBrk="1" hangingPunct="1">
              <a:spcBef>
                <a:spcPct val="0"/>
              </a:spcBef>
              <a:buFontTx/>
              <a:buNone/>
            </a:pPr>
            <a:r>
              <a:rPr lang="pl-PL" altLang="en-US" sz="1000">
                <a:solidFill>
                  <a:schemeClr val="bg1"/>
                </a:solidFill>
                <a:latin typeface="Arial" charset="0"/>
              </a:rPr>
              <a:t>▼</a:t>
            </a:r>
          </a:p>
          <a:p>
            <a:pPr algn="ctr" eaLnBrk="1" hangingPunct="1">
              <a:spcBef>
                <a:spcPct val="0"/>
              </a:spcBef>
              <a:buFontTx/>
              <a:buNone/>
            </a:pPr>
            <a:r>
              <a:rPr lang="pl-PL" altLang="en-US" sz="1000">
                <a:solidFill>
                  <a:schemeClr val="bg1"/>
                </a:solidFill>
                <a:latin typeface="Arial" charset="0"/>
              </a:rPr>
              <a:t>Postępowanie kwalifikacyjne</a:t>
            </a:r>
          </a:p>
          <a:p>
            <a:pPr algn="ctr" eaLnBrk="1" hangingPunct="1">
              <a:spcBef>
                <a:spcPct val="0"/>
              </a:spcBef>
              <a:buFontTx/>
              <a:buNone/>
            </a:pPr>
            <a:r>
              <a:rPr lang="pl-PL" altLang="en-US" sz="1000">
                <a:solidFill>
                  <a:schemeClr val="bg1"/>
                </a:solidFill>
                <a:latin typeface="Arial" charset="0"/>
              </a:rPr>
              <a:t>▼</a:t>
            </a:r>
          </a:p>
          <a:p>
            <a:pPr algn="ctr" eaLnBrk="1" hangingPunct="1">
              <a:spcBef>
                <a:spcPct val="0"/>
              </a:spcBef>
              <a:buFontTx/>
              <a:buNone/>
            </a:pPr>
            <a:r>
              <a:rPr lang="pl-PL" altLang="en-US" sz="1000">
                <a:solidFill>
                  <a:schemeClr val="bg1"/>
                </a:solidFill>
                <a:latin typeface="Arial" charset="0"/>
              </a:rPr>
              <a:t>Postępowanie przetargowe</a:t>
            </a:r>
          </a:p>
        </p:txBody>
      </p:sp>
      <p:sp>
        <p:nvSpPr>
          <p:cNvPr id="17" name="pole tekstowe 16">
            <a:hlinkClick r:id="rId9" action="ppaction://hlinksldjump"/>
          </p:cNvPr>
          <p:cNvSpPr txBox="1"/>
          <p:nvPr/>
        </p:nvSpPr>
        <p:spPr>
          <a:xfrm>
            <a:off x="1458913" y="2060575"/>
            <a:ext cx="6226175" cy="1077913"/>
          </a:xfrm>
          <a:prstGeom prst="rect">
            <a:avLst/>
          </a:prstGeom>
          <a:solidFill>
            <a:schemeClr val="accent3"/>
          </a:solidFill>
        </p:spPr>
        <p:txBody>
          <a:bodyPr>
            <a:spAutoFit/>
          </a:bodyPr>
          <a:lstStyle/>
          <a:p>
            <a:pPr algn="ctr" fontAlgn="auto">
              <a:spcBef>
                <a:spcPts val="0"/>
              </a:spcBef>
              <a:spcAft>
                <a:spcPts val="0"/>
              </a:spcAft>
              <a:defRPr/>
            </a:pPr>
            <a:r>
              <a:rPr lang="pl-PL" sz="1200" b="1" u="sng" dirty="0">
                <a:solidFill>
                  <a:schemeClr val="bg1"/>
                </a:solidFill>
                <a:latin typeface="Arial"/>
                <a:cs typeface="Arial"/>
              </a:rPr>
              <a:t>Uzyskanie pozwoleń i decyzji</a:t>
            </a:r>
          </a:p>
          <a:p>
            <a:pPr algn="ctr" fontAlgn="auto">
              <a:spcBef>
                <a:spcPts val="0"/>
              </a:spcBef>
              <a:spcAft>
                <a:spcPts val="0"/>
              </a:spcAft>
              <a:defRPr/>
            </a:pPr>
            <a:endParaRPr lang="pl-PL" sz="1200" dirty="0">
              <a:solidFill>
                <a:schemeClr val="bg1"/>
              </a:solidFill>
              <a:latin typeface="Arial"/>
              <a:cs typeface="+mn-cs"/>
            </a:endParaRPr>
          </a:p>
          <a:p>
            <a:pPr algn="ctr" fontAlgn="auto">
              <a:spcBef>
                <a:spcPts val="0"/>
              </a:spcBef>
              <a:spcAft>
                <a:spcPts val="0"/>
              </a:spcAft>
              <a:defRPr/>
            </a:pPr>
            <a:r>
              <a:rPr lang="pl-PL" sz="1000" dirty="0">
                <a:solidFill>
                  <a:schemeClr val="bg1"/>
                </a:solidFill>
                <a:latin typeface="Arial"/>
                <a:cs typeface="Arial"/>
              </a:rPr>
              <a:t>Procedura OOŚ </a:t>
            </a:r>
          </a:p>
          <a:p>
            <a:pPr algn="ctr" fontAlgn="auto">
              <a:spcBef>
                <a:spcPts val="0"/>
              </a:spcBef>
              <a:spcAft>
                <a:spcPts val="0"/>
              </a:spcAft>
              <a:defRPr/>
            </a:pPr>
            <a:r>
              <a:rPr lang="pl-PL" sz="1000" dirty="0">
                <a:solidFill>
                  <a:schemeClr val="bg1"/>
                </a:solidFill>
                <a:latin typeface="Arial"/>
                <a:cs typeface="Arial"/>
              </a:rPr>
              <a:t>Pozwolenia środowiskowe</a:t>
            </a:r>
          </a:p>
          <a:p>
            <a:pPr algn="ctr" fontAlgn="t">
              <a:spcBef>
                <a:spcPts val="0"/>
              </a:spcBef>
              <a:spcAft>
                <a:spcPts val="0"/>
              </a:spcAft>
              <a:defRPr/>
            </a:pPr>
            <a:r>
              <a:rPr lang="pl-PL" sz="1000" dirty="0">
                <a:solidFill>
                  <a:schemeClr val="bg1"/>
                </a:solidFill>
                <a:latin typeface="Arial"/>
                <a:cs typeface="Arial"/>
              </a:rPr>
              <a:t>Stosunki wodne; pobór wody; ścieki</a:t>
            </a:r>
          </a:p>
          <a:p>
            <a:pPr algn="ctr" fontAlgn="t">
              <a:spcBef>
                <a:spcPts val="0"/>
              </a:spcBef>
              <a:spcAft>
                <a:spcPts val="0"/>
              </a:spcAft>
              <a:defRPr/>
            </a:pPr>
            <a:r>
              <a:rPr lang="pl-PL" sz="1000" dirty="0">
                <a:solidFill>
                  <a:schemeClr val="bg1"/>
                </a:solidFill>
                <a:latin typeface="Arial"/>
                <a:cs typeface="Arial"/>
              </a:rPr>
              <a:t>Pozwolenia infrastrukturalne i budowlane; własność</a:t>
            </a:r>
            <a:endParaRPr lang="pl-PL" sz="1000" dirty="0">
              <a:solidFill>
                <a:schemeClr val="bg1"/>
              </a:solidFill>
              <a:latin typeface="Arial"/>
              <a:cs typeface="+mn-cs"/>
            </a:endParaRPr>
          </a:p>
        </p:txBody>
      </p:sp>
      <p:sp>
        <p:nvSpPr>
          <p:cNvPr id="18" name="pole tekstowe 17">
            <a:hlinkClick r:id="rId10" action="ppaction://hlinksldjump"/>
          </p:cNvPr>
          <p:cNvSpPr txBox="1"/>
          <p:nvPr/>
        </p:nvSpPr>
        <p:spPr>
          <a:xfrm>
            <a:off x="1458913" y="3573463"/>
            <a:ext cx="6226175" cy="1016000"/>
          </a:xfrm>
          <a:prstGeom prst="rect">
            <a:avLst/>
          </a:prstGeom>
          <a:solidFill>
            <a:schemeClr val="accent4"/>
          </a:solidFill>
        </p:spPr>
        <p:txBody>
          <a:bodyPr>
            <a:spAutoFit/>
          </a:bodyPr>
          <a:lstStyle/>
          <a:p>
            <a:pPr algn="ctr" fontAlgn="t">
              <a:spcBef>
                <a:spcPts val="0"/>
              </a:spcBef>
              <a:spcAft>
                <a:spcPts val="0"/>
              </a:spcAft>
              <a:defRPr/>
            </a:pPr>
            <a:r>
              <a:rPr lang="pl-PL" sz="1200" b="1" u="sng" dirty="0">
                <a:solidFill>
                  <a:schemeClr val="bg1"/>
                </a:solidFill>
                <a:latin typeface="Arial"/>
                <a:cs typeface="Arial"/>
              </a:rPr>
              <a:t>Roboty geologiczne</a:t>
            </a:r>
          </a:p>
          <a:p>
            <a:pPr algn="ctr" fontAlgn="t">
              <a:spcBef>
                <a:spcPts val="0"/>
              </a:spcBef>
              <a:spcAft>
                <a:spcPts val="0"/>
              </a:spcAft>
              <a:defRPr/>
            </a:pPr>
            <a:r>
              <a:rPr lang="pl-PL" sz="1200" b="1" u="sng" dirty="0">
                <a:solidFill>
                  <a:schemeClr val="bg1"/>
                </a:solidFill>
                <a:latin typeface="Arial"/>
                <a:cs typeface="Arial"/>
              </a:rPr>
              <a:t>Zatwierdzenie dokumentacji geologiczno-inwestycyjnej </a:t>
            </a:r>
          </a:p>
          <a:p>
            <a:pPr algn="ctr" fontAlgn="t">
              <a:spcBef>
                <a:spcPts val="0"/>
              </a:spcBef>
              <a:spcAft>
                <a:spcPts val="0"/>
              </a:spcAft>
              <a:defRPr/>
            </a:pPr>
            <a:r>
              <a:rPr lang="pl-PL" sz="1200" b="1" u="sng" dirty="0">
                <a:solidFill>
                  <a:schemeClr val="bg1"/>
                </a:solidFill>
                <a:latin typeface="Arial"/>
                <a:cs typeface="Arial"/>
              </a:rPr>
              <a:t>Decyzja inwestycyjna</a:t>
            </a:r>
          </a:p>
          <a:p>
            <a:pPr algn="ctr" fontAlgn="t">
              <a:spcBef>
                <a:spcPts val="0"/>
              </a:spcBef>
              <a:spcAft>
                <a:spcPts val="0"/>
              </a:spcAft>
              <a:defRPr/>
            </a:pPr>
            <a:r>
              <a:rPr lang="pl-PL" sz="1200" b="1" u="sng" dirty="0">
                <a:solidFill>
                  <a:schemeClr val="bg1"/>
                </a:solidFill>
                <a:latin typeface="Arial"/>
                <a:cs typeface="Arial"/>
              </a:rPr>
              <a:t>Plan ruchu</a:t>
            </a:r>
          </a:p>
          <a:p>
            <a:pPr algn="ctr" fontAlgn="t">
              <a:spcBef>
                <a:spcPts val="0"/>
              </a:spcBef>
              <a:spcAft>
                <a:spcPts val="0"/>
              </a:spcAft>
              <a:defRPr/>
            </a:pPr>
            <a:r>
              <a:rPr lang="pl-PL" sz="1200" b="1" u="sng" dirty="0">
                <a:solidFill>
                  <a:schemeClr val="bg1"/>
                </a:solidFill>
                <a:latin typeface="Arial"/>
                <a:cs typeface="Arial"/>
              </a:rPr>
              <a:t>Przekazywanie informacji geologicznej</a:t>
            </a:r>
          </a:p>
        </p:txBody>
      </p:sp>
      <p:sp>
        <p:nvSpPr>
          <p:cNvPr id="19" name="pole tekstowe 18">
            <a:hlinkClick r:id="rId11" action="ppaction://hlinksldjump"/>
          </p:cNvPr>
          <p:cNvSpPr txBox="1"/>
          <p:nvPr/>
        </p:nvSpPr>
        <p:spPr>
          <a:xfrm>
            <a:off x="1458913" y="4941888"/>
            <a:ext cx="6226175" cy="276225"/>
          </a:xfrm>
          <a:prstGeom prst="rect">
            <a:avLst/>
          </a:prstGeom>
          <a:solidFill>
            <a:schemeClr val="accent5"/>
          </a:solidFill>
        </p:spPr>
        <p:txBody>
          <a:bodyPr>
            <a:spAutoFit/>
          </a:bodyPr>
          <a:lstStyle/>
          <a:p>
            <a:pPr algn="ctr" fontAlgn="t">
              <a:spcBef>
                <a:spcPts val="0"/>
              </a:spcBef>
              <a:spcAft>
                <a:spcPts val="0"/>
              </a:spcAft>
              <a:defRPr/>
            </a:pPr>
            <a:r>
              <a:rPr lang="pl-PL" sz="1200" b="1" u="sng" dirty="0">
                <a:solidFill>
                  <a:schemeClr val="bg1"/>
                </a:solidFill>
                <a:latin typeface="Arial"/>
                <a:cs typeface="Arial"/>
              </a:rPr>
              <a:t>Zmiany koncesji</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Łącznik prostoliniowy 72"/>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89" name="Picture 6">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994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30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na wprowadzanie gazów lub pyłów do powietrza</a:t>
                      </a:r>
                    </a:p>
                    <a:p>
                      <a:pPr marL="0" marR="0" lvl="0" indent="0" algn="just" defTabSz="914400" rtl="0" eaLnBrk="1" fontAlgn="base" latinLnBrk="0" hangingPunct="1">
                        <a:lnSpc>
                          <a:spcPct val="115000"/>
                        </a:lnSpc>
                        <a:spcBef>
                          <a:spcPct val="0"/>
                        </a:spcBef>
                        <a:spcAft>
                          <a:spcPts val="30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ts val="30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Wprowadzanie do powietrza gazów lub pyłów z instalacji, co do zasady wymaga pozwolenia. Zwolnienia z tego obowiązku określone są w Rozporządzeniu w sprawie instalacji, które nie wymagają pozwolenia. Zastosowanie znajduje też Rozporządzeniu w sprawie instalacji, które wymagają zgłoszenia.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99237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184 ust. 2-4 oraz art. 221 ust. 1 i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185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188 oraz art. 224 POŚ</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714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starosta lub RDOŚ na podstawie art. 378 POŚ, w zależności od rodzaju lub miejsca przedsięwzięcia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236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184 ust.2 - 4 oraz art. 221 ust. 1 i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pozwolenia na czas oznaczony, nie dłuższy niż 10 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37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143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184 ust. 2-4 oraz art. 221 ust. 1 i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wniosku, zgodnie z 184 ust. 4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pozwolenia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05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inwestor, prowadzący instalację i, jeżeli w związku z eksploatacją instalacji utworzono obszar ograniczonego użytkowania, władający powierzchnią ziemi na tym obszarze (art. 185 POŚ).</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153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2154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755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Zezwolenie na wycinkę drzew lub krzewów</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Usunięcie drzew i krzewów z terenu nieruchomości, co do zasady wymaga uzyskania zezwolenia.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108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83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84 - art. 89 Ustawy o ochronie przyrody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51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lub prezydent miasta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WKZ- w przypadku drzew i krzewów na nieruchomości wpisanej do rejestru zabytków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444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83 ust. 4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zezwolenia na wycinkę drzew lub krzewów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425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7630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83 ust. 4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zgoda właściciela nieruchomości, jeśli wymagana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63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 a jeśli nie jest on właścicielem nieruchomości - także ten właściciel. </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256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2256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1972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Zezwolenie na płoszenie gatunków chronionych i niszczenie siedlisk chronionych (wydawane w trybie art. 56 Ustawy o ochronie przyrody)</a:t>
                      </a:r>
                    </a:p>
                    <a:p>
                      <a:pPr marL="0" marR="0" lvl="0" indent="0" algn="l" defTabSz="914400" rtl="0" eaLnBrk="1" fontAlgn="base" latinLnBrk="0" hangingPunct="1">
                        <a:lnSpc>
                          <a:spcPct val="114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4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Zezwolenie to jest wymagane, gdy realizacja inwestycji będzie wiązała się z naruszeniem zakazów obowiązujących w stosunku do gatunków zwierząt lub roślin objętych ochroną.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8714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56 Ustawy o ochronie przyrody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przepisy Rozporządzenia w sprawie ochrony gatunkowej zwierząt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przepisy Rozporządzenia w sprawie ochrony gatunkowej roślin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przepisy Rozporządzenia w sprawie gatunków dziko występujących grzybów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188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RDOŚ na większości czynności na obszarze swojego działania oraz na obszarach morskich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GDOŚ – co do niektórych działań i na obszarach wykraczających poza granice dwóch województw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 na obszarze parku narodowego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395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56 ust. 6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zezwolenie płoszenie gatunków chronionych i niszczenie siedlisk chronionych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zezwolenie cofa się, jeżeli podmiot, który uzyskał zezwolenie, nie spełnia zawartych w nim warunków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404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7558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56 ust. 6 Ustawy o ochronie przyrody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zezwolenia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607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 a jeśli nie jest on właścicielem nieruchomości - także ten właściciel. </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358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2359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4582"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endParaRPr lang="pl-PL" sz="600" b="1" dirty="0">
              <a:solidFill>
                <a:schemeClr val="accent6"/>
              </a:solidFill>
              <a:latin typeface="Arial" panose="020B0604020202020204" pitchFamily="34" charset="0"/>
              <a:cs typeface="Arial" panose="020B0604020202020204" pitchFamily="34" charset="0"/>
            </a:endParaRPr>
          </a:p>
        </p:txBody>
      </p:sp>
      <p:pic>
        <p:nvPicPr>
          <p:cNvPr id="2458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0" y="323850"/>
          <a:ext cx="9144000" cy="5985469"/>
        </p:xfrm>
        <a:graphic>
          <a:graphicData uri="http://schemas.openxmlformats.org/drawingml/2006/table">
            <a:tbl>
              <a:tblPr firstRow="1" firstCol="1" bandRow="1">
                <a:tableStyleId>{F5AB1C69-6EDB-4FF4-983F-18BD219EF322}</a:tableStyleId>
              </a:tblPr>
              <a:tblGrid>
                <a:gridCol w="2396896">
                  <a:extLst>
                    <a:ext uri="{9D8B030D-6E8A-4147-A177-3AD203B41FA5}">
                      <a16:colId xmlns:a16="http://schemas.microsoft.com/office/drawing/2014/main" val="20000"/>
                    </a:ext>
                  </a:extLst>
                </a:gridCol>
                <a:gridCol w="6747104">
                  <a:extLst>
                    <a:ext uri="{9D8B030D-6E8A-4147-A177-3AD203B41FA5}">
                      <a16:colId xmlns:a16="http://schemas.microsoft.com/office/drawing/2014/main" val="20001"/>
                    </a:ext>
                  </a:extLst>
                </a:gridCol>
              </a:tblGrid>
              <a:tr h="1255814">
                <a:tc>
                  <a:txBody>
                    <a:bodyPr/>
                    <a:lstStyle/>
                    <a:p>
                      <a:pPr>
                        <a:lnSpc>
                          <a:spcPct val="115000"/>
                        </a:lnSpc>
                        <a:spcBef>
                          <a:spcPts val="300"/>
                        </a:spcBef>
                        <a:spcAft>
                          <a:spcPts val="300"/>
                        </a:spcAft>
                      </a:pPr>
                      <a:r>
                        <a:rPr lang="pl-PL" sz="800" dirty="0">
                          <a:effectLst/>
                          <a:latin typeface="Arial" pitchFamily="34" charset="0"/>
                          <a:cs typeface="Arial" pitchFamily="34" charset="0"/>
                        </a:rPr>
                        <a:t>Procedura</a:t>
                      </a:r>
                      <a:endParaRPr lang="en-US" sz="800" dirty="0">
                        <a:effectLst/>
                        <a:latin typeface="Arial" pitchFamily="34" charset="0"/>
                        <a:ea typeface="Calibri"/>
                        <a:cs typeface="Arial" pitchFamily="34" charset="0"/>
                      </a:endParaRPr>
                    </a:p>
                  </a:txBody>
                  <a:tcPr marL="34667" marR="34667" marT="0" marB="0" anchor="ctr"/>
                </a:tc>
                <a:tc>
                  <a:txBody>
                    <a:bodyPr/>
                    <a:lstStyle/>
                    <a:p>
                      <a:pPr algn="just">
                        <a:lnSpc>
                          <a:spcPct val="115000"/>
                        </a:lnSpc>
                        <a:spcAft>
                          <a:spcPts val="0"/>
                        </a:spcAf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Decyzja zezwalająca </a:t>
                      </a:r>
                      <a:r>
                        <a:rPr kumimoji="0" lang="pl-PL" altLang="en-US" sz="600" b="1" i="0" u="none" strike="noStrike" kern="1200" cap="none" normalizeH="0" baseline="0" dirty="0">
                          <a:ln>
                            <a:noFill/>
                          </a:ln>
                          <a:solidFill>
                            <a:srgbClr val="FFFFFF"/>
                          </a:solidFill>
                          <a:effectLst/>
                          <a:latin typeface="Arial" charset="0"/>
                          <a:ea typeface="+mn-ea"/>
                          <a:cs typeface="Arial" charset="0"/>
                        </a:rPr>
                        <a:t>na czasowe/trwałe wyłączenie gruntów rolnych z produkcji</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p>
                      <a:pPr algn="just">
                        <a:lnSpc>
                          <a:spcPct val="115000"/>
                        </a:lnSpc>
                        <a:spcBef>
                          <a:spcPts val="300"/>
                        </a:spcBef>
                        <a:spcAft>
                          <a:spcPts val="0"/>
                        </a:spcAft>
                      </a:pPr>
                      <a:r>
                        <a:rPr kumimoji="0" lang="pl-PL" altLang="en-US" sz="600" b="1" i="0" u="none" strike="noStrike" kern="1200" cap="none" normalizeH="0" baseline="0" dirty="0">
                          <a:ln>
                            <a:noFill/>
                          </a:ln>
                          <a:solidFill>
                            <a:srgbClr val="FFFFFF"/>
                          </a:solidFill>
                          <a:effectLst/>
                          <a:latin typeface="Arial" charset="0"/>
                          <a:ea typeface="+mn-ea"/>
                          <a:cs typeface="Arial" charset="0"/>
                        </a:rPr>
                        <a:t>Wyłączenie z produkcji użytków rolnych wytworzonych z gleb pochodzenia mineralnego i organicznego, zaliczonych do klas I, II, III, </a:t>
                      </a:r>
                      <a:r>
                        <a:rPr kumimoji="0" lang="pl-PL" altLang="en-US" sz="600" b="1" i="0" u="none" strike="noStrike" kern="1200" cap="none" normalizeH="0" baseline="0" dirty="0" err="1">
                          <a:ln>
                            <a:noFill/>
                          </a:ln>
                          <a:solidFill>
                            <a:srgbClr val="FFFFFF"/>
                          </a:solidFill>
                          <a:effectLst/>
                          <a:latin typeface="Arial" charset="0"/>
                          <a:ea typeface="+mn-ea"/>
                          <a:cs typeface="Arial" charset="0"/>
                        </a:rPr>
                        <a:t>IIIa</a:t>
                      </a:r>
                      <a:r>
                        <a:rPr kumimoji="0" lang="pl-PL" altLang="en-US" sz="600" b="1" i="0" u="none" strike="noStrike" kern="1200" cap="none" normalizeH="0" baseline="0" dirty="0">
                          <a:ln>
                            <a:noFill/>
                          </a:ln>
                          <a:solidFill>
                            <a:srgbClr val="FFFFFF"/>
                          </a:solidFill>
                          <a:effectLst/>
                          <a:latin typeface="Arial" charset="0"/>
                          <a:ea typeface="+mn-ea"/>
                          <a:cs typeface="Arial" charset="0"/>
                        </a:rPr>
                        <a:t>, </a:t>
                      </a:r>
                      <a:r>
                        <a:rPr kumimoji="0" lang="pl-PL" altLang="en-US" sz="600" b="1" i="0" u="none" strike="noStrike" kern="1200" cap="none" normalizeH="0" baseline="0" dirty="0" err="1">
                          <a:ln>
                            <a:noFill/>
                          </a:ln>
                          <a:solidFill>
                            <a:srgbClr val="FFFFFF"/>
                          </a:solidFill>
                          <a:effectLst/>
                          <a:latin typeface="Arial" charset="0"/>
                          <a:ea typeface="+mn-ea"/>
                          <a:cs typeface="Arial" charset="0"/>
                        </a:rPr>
                        <a:t>IIIb</a:t>
                      </a:r>
                      <a:r>
                        <a:rPr kumimoji="0" lang="pl-PL" altLang="en-US" sz="600" b="1" i="0" u="none" strike="noStrike" kern="1200" cap="none" normalizeH="0" baseline="0" dirty="0">
                          <a:ln>
                            <a:noFill/>
                          </a:ln>
                          <a:solidFill>
                            <a:srgbClr val="FFFFFF"/>
                          </a:solidFill>
                          <a:effectLst/>
                          <a:latin typeface="Arial" charset="0"/>
                          <a:ea typeface="+mn-ea"/>
                          <a:cs typeface="Arial" charset="0"/>
                        </a:rPr>
                        <a:t>, oraz użytków rolnych klas IV, </a:t>
                      </a:r>
                      <a:r>
                        <a:rPr kumimoji="0" lang="pl-PL" altLang="en-US" sz="600" b="1" i="0" u="none" strike="noStrike" kern="1200" cap="none" normalizeH="0" baseline="0" dirty="0" err="1">
                          <a:ln>
                            <a:noFill/>
                          </a:ln>
                          <a:solidFill>
                            <a:srgbClr val="FFFFFF"/>
                          </a:solidFill>
                          <a:effectLst/>
                          <a:latin typeface="Arial" charset="0"/>
                          <a:ea typeface="+mn-ea"/>
                          <a:cs typeface="Arial" charset="0"/>
                        </a:rPr>
                        <a:t>IVa</a:t>
                      </a:r>
                      <a:r>
                        <a:rPr kumimoji="0" lang="pl-PL" altLang="en-US" sz="600" b="1" i="0" u="none" strike="noStrike" kern="1200" cap="none" normalizeH="0" baseline="0" dirty="0">
                          <a:ln>
                            <a:noFill/>
                          </a:ln>
                          <a:solidFill>
                            <a:srgbClr val="FFFFFF"/>
                          </a:solidFill>
                          <a:effectLst/>
                          <a:latin typeface="Arial" charset="0"/>
                          <a:ea typeface="+mn-ea"/>
                          <a:cs typeface="Arial" charset="0"/>
                        </a:rPr>
                        <a:t>, </a:t>
                      </a:r>
                      <a:r>
                        <a:rPr kumimoji="0" lang="pl-PL" altLang="en-US" sz="600" b="1" i="0" u="none" strike="noStrike" kern="1200" cap="none" normalizeH="0" baseline="0" dirty="0" err="1">
                          <a:ln>
                            <a:noFill/>
                          </a:ln>
                          <a:solidFill>
                            <a:srgbClr val="FFFFFF"/>
                          </a:solidFill>
                          <a:effectLst/>
                          <a:latin typeface="Arial" charset="0"/>
                          <a:ea typeface="+mn-ea"/>
                          <a:cs typeface="Arial" charset="0"/>
                        </a:rPr>
                        <a:t>IVb</a:t>
                      </a:r>
                      <a:r>
                        <a:rPr kumimoji="0" lang="pl-PL" altLang="en-US" sz="600" b="1" i="0" u="none" strike="noStrike" kern="1200" cap="none" normalizeH="0" baseline="0" dirty="0">
                          <a:ln>
                            <a:noFill/>
                          </a:ln>
                          <a:solidFill>
                            <a:srgbClr val="FFFFFF"/>
                          </a:solidFill>
                          <a:effectLst/>
                          <a:latin typeface="Arial" charset="0"/>
                          <a:ea typeface="+mn-ea"/>
                          <a:cs typeface="Arial" charset="0"/>
                        </a:rPr>
                        <a:t>, V i VI wytworzonych z gleb pochodzenia organicznego, a także gruntów, o których mowa w art. 2 ust. 1 pkt 2-10 Ustawy o ochronie gruntów, przeznaczonych uprzednio na cele nierolnicze i nieleśne, może nastąpić po wydaniu decyzji zezwalających na takie wyłączenie. Co do zasady przeznaczenie gruntów rolnych stanowiących użytki rolne klas I-III na cele nierolnicze i nieleśne następuje na podstawie </a:t>
                      </a:r>
                      <a:r>
                        <a:rPr kumimoji="0" lang="pl-PL" altLang="en-US" sz="600" b="1" i="0" u="none" strike="noStrike" kern="1200" cap="none" normalizeH="0" baseline="0" dirty="0" err="1">
                          <a:ln>
                            <a:noFill/>
                          </a:ln>
                          <a:solidFill>
                            <a:srgbClr val="FFFFFF"/>
                          </a:solidFill>
                          <a:effectLst/>
                          <a:latin typeface="Arial" charset="0"/>
                          <a:ea typeface="+mn-ea"/>
                          <a:cs typeface="Arial" charset="0"/>
                        </a:rPr>
                        <a:t>MPZP</a:t>
                      </a:r>
                      <a:r>
                        <a:rPr kumimoji="0" lang="pl-PL" altLang="en-US" sz="600" b="1" i="0" u="none" strike="noStrike" kern="1200" cap="none" normalizeH="0" baseline="0" dirty="0">
                          <a:ln>
                            <a:noFill/>
                          </a:ln>
                          <a:solidFill>
                            <a:srgbClr val="FFFFFF"/>
                          </a:solidFill>
                          <a:effectLst/>
                          <a:latin typeface="Arial" charset="0"/>
                          <a:ea typeface="+mn-ea"/>
                          <a:cs typeface="Arial" charset="0"/>
                        </a:rPr>
                        <a:t>, za zgodą właściwych organów. Wymogu tego nie stosuje się w przypadku potrzeby czasowego - nie dłuższego niż 10 lat - wyłączenia tych gruntów z produkcji w zakresie niezbędnym do poszukiwania i rozpoznawania węglowodorów. W takim przypadku można wystąpić od razu o wydanie decyzji zezwalającej na takie wyłączenie. </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txBody>
                  <a:tcPr marL="34667" marR="34667" marT="0" marB="0" anchor="ctr"/>
                </a:tc>
                <a:extLst>
                  <a:ext uri="{0D108BD9-81ED-4DB2-BD59-A6C34878D82A}">
                    <a16:rowId xmlns:a16="http://schemas.microsoft.com/office/drawing/2014/main" val="10000"/>
                  </a:ext>
                </a:extLst>
              </a:tr>
              <a:tr h="617984">
                <a:tc>
                  <a:txBody>
                    <a:bodyPr/>
                    <a:lstStyle/>
                    <a:p>
                      <a:pPr>
                        <a:lnSpc>
                          <a:spcPct val="115000"/>
                        </a:lnSpc>
                        <a:spcBef>
                          <a:spcPts val="300"/>
                        </a:spcBef>
                        <a:spcAft>
                          <a:spcPts val="300"/>
                        </a:spcAft>
                      </a:pPr>
                      <a:r>
                        <a:rPr lang="pl-PL" sz="800" dirty="0">
                          <a:effectLst/>
                          <a:latin typeface="Arial" pitchFamily="34" charset="0"/>
                          <a:cs typeface="Arial" pitchFamily="34" charset="0"/>
                        </a:rPr>
                        <a:t>Podstawy prawne procedury</a:t>
                      </a:r>
                      <a:endParaRPr lang="en-US" sz="800" dirty="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art. 4 pkt 6 i 11 Ustawy o ochronie gruntów</a:t>
                      </a:r>
                      <a:endParaRPr kumimoji="0" lang="en-US" altLang="en-US" sz="600" b="0" i="0" u="none" strike="noStrike" kern="1200" cap="none" normalizeH="0" baseline="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art. 7 Ustawy o ochronie gruntów</a:t>
                      </a:r>
                      <a:endParaRPr kumimoji="0" lang="en-US" altLang="en-US" sz="600" b="0" i="0" u="none" strike="noStrike" kern="1200" cap="none" normalizeH="0" baseline="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art. 11 Ustawy o ochronie gruntów</a:t>
                      </a:r>
                      <a:endParaRPr kumimoji="0" lang="en-US" altLang="en-US" sz="600" b="0" i="0" u="none" strike="noStrike" kern="1200" cap="none" normalizeH="0" baseline="0">
                        <a:ln>
                          <a:noFill/>
                        </a:ln>
                        <a:solidFill>
                          <a:srgbClr val="000000"/>
                        </a:solidFill>
                        <a:effectLst/>
                        <a:latin typeface="Arial" charset="0"/>
                        <a:ea typeface="+mn-ea"/>
                        <a:cs typeface="Arial" charset="0"/>
                      </a:endParaRPr>
                    </a:p>
                  </a:txBody>
                  <a:tcPr marL="34667" marR="34667" marT="0" marB="0" anchor="ctr"/>
                </a:tc>
                <a:extLst>
                  <a:ext uri="{0D108BD9-81ED-4DB2-BD59-A6C34878D82A}">
                    <a16:rowId xmlns:a16="http://schemas.microsoft.com/office/drawing/2014/main" val="10001"/>
                  </a:ext>
                </a:extLst>
              </a:tr>
              <a:tr h="538873">
                <a:tc>
                  <a:txBody>
                    <a:bodyPr/>
                    <a:lstStyle/>
                    <a:p>
                      <a:pPr>
                        <a:lnSpc>
                          <a:spcPct val="115000"/>
                        </a:lnSpc>
                        <a:spcBef>
                          <a:spcPts val="300"/>
                        </a:spcBef>
                        <a:spcAft>
                          <a:spcPts val="300"/>
                        </a:spcAft>
                      </a:pPr>
                      <a:r>
                        <a:rPr lang="pl-PL" sz="800">
                          <a:effectLst/>
                          <a:latin typeface="Arial" pitchFamily="34" charset="0"/>
                          <a:cs typeface="Arial" pitchFamily="34" charset="0"/>
                        </a:rPr>
                        <a:t>Organy właściwe do przeprowadzenia procedury</a:t>
                      </a:r>
                      <a:endParaRPr lang="en-US" sz="80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Co do zasady - starosta</a:t>
                      </a:r>
                      <a:endParaRPr kumimoji="0" lang="en-US" altLang="en-US" sz="600" b="0" i="0" u="none" strike="noStrike" kern="1200" cap="none" normalizeH="0" baseline="0">
                        <a:ln>
                          <a:noFill/>
                        </a:ln>
                        <a:solidFill>
                          <a:srgbClr val="000000"/>
                        </a:solidFill>
                        <a:effectLst/>
                        <a:latin typeface="Arial" charset="0"/>
                        <a:ea typeface="+mn-ea"/>
                        <a:cs typeface="Arial" charset="0"/>
                      </a:endParaRPr>
                    </a:p>
                  </a:txBody>
                  <a:tcPr marL="34667" marR="34667" marT="0" marB="0" anchor="ctr"/>
                </a:tc>
                <a:extLst>
                  <a:ext uri="{0D108BD9-81ED-4DB2-BD59-A6C34878D82A}">
                    <a16:rowId xmlns:a16="http://schemas.microsoft.com/office/drawing/2014/main" val="10002"/>
                  </a:ext>
                </a:extLst>
              </a:tr>
              <a:tr h="859067">
                <a:tc>
                  <a:txBody>
                    <a:bodyPr/>
                    <a:lstStyle/>
                    <a:p>
                      <a:pPr>
                        <a:lnSpc>
                          <a:spcPct val="115000"/>
                        </a:lnSpc>
                        <a:spcBef>
                          <a:spcPts val="300"/>
                        </a:spcBef>
                        <a:spcAft>
                          <a:spcPts val="300"/>
                        </a:spcAft>
                      </a:pPr>
                      <a:r>
                        <a:rPr lang="pl-PL" sz="800" dirty="0">
                          <a:effectLst/>
                          <a:latin typeface="Arial" pitchFamily="34" charset="0"/>
                          <a:cs typeface="Arial" pitchFamily="34" charset="0"/>
                        </a:rPr>
                        <a:t>Przebieg procedury</a:t>
                      </a:r>
                      <a:endParaRPr lang="en-US" sz="800" dirty="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złożenie wniosku</a:t>
                      </a:r>
                      <a:endParaRPr kumimoji="0" lang="en-US" altLang="en-US" sz="600" b="0" i="0" u="none" strike="noStrike" kern="1200" cap="none" normalizeH="0" baseline="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wszczęcie postępowania i rozpoznanie sprawy, w tym wezwanie do uzupełnienia braków formalnych, jeśli zachodzą oraz odmowa wszczęcia postępowania, jeśli zachodzi podstawa</a:t>
                      </a:r>
                      <a:endParaRPr kumimoji="0" lang="en-US" altLang="en-US" sz="600" b="0" i="0" u="none" strike="noStrike" kern="1200" cap="none" normalizeH="0" baseline="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wydanie decyzji zezwalającej na wyłączenie</a:t>
                      </a:r>
                      <a:endParaRPr kumimoji="0" lang="en-US" altLang="en-US" sz="600" b="0" i="0" u="none" strike="noStrike" kern="1200" cap="none" normalizeH="0" baseline="0">
                        <a:ln>
                          <a:noFill/>
                        </a:ln>
                        <a:solidFill>
                          <a:srgbClr val="000000"/>
                        </a:solidFill>
                        <a:effectLst/>
                        <a:latin typeface="Arial" charset="0"/>
                        <a:ea typeface="+mn-ea"/>
                        <a:cs typeface="Arial" charset="0"/>
                      </a:endParaRPr>
                    </a:p>
                  </a:txBody>
                  <a:tcPr marL="34667" marR="34667" marT="0" marB="0" anchor="ctr"/>
                </a:tc>
                <a:extLst>
                  <a:ext uri="{0D108BD9-81ED-4DB2-BD59-A6C34878D82A}">
                    <a16:rowId xmlns:a16="http://schemas.microsoft.com/office/drawing/2014/main" val="10003"/>
                  </a:ext>
                </a:extLst>
              </a:tr>
              <a:tr h="359248">
                <a:tc>
                  <a:txBody>
                    <a:bodyPr/>
                    <a:lstStyle/>
                    <a:p>
                      <a:pPr>
                        <a:lnSpc>
                          <a:spcPct val="115000"/>
                        </a:lnSpc>
                        <a:spcBef>
                          <a:spcPts val="300"/>
                        </a:spcBef>
                        <a:spcAft>
                          <a:spcPts val="300"/>
                        </a:spcAft>
                      </a:pPr>
                      <a:r>
                        <a:rPr lang="pl-PL" sz="800" dirty="0">
                          <a:effectLst/>
                          <a:latin typeface="Arial" pitchFamily="34" charset="0"/>
                          <a:cs typeface="Arial" pitchFamily="34" charset="0"/>
                        </a:rPr>
                        <a:t>Czas trwania procedury</a:t>
                      </a:r>
                      <a:endParaRPr lang="en-US" sz="800" dirty="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Niezwłocznie do 2 miesięcy w sprawach skomplikowanych - od złożenia kompletnej dokumentacji.</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txBody>
                  <a:tcPr marL="34667" marR="34667" marT="0" marB="0" anchor="ctr"/>
                </a:tc>
                <a:extLst>
                  <a:ext uri="{0D108BD9-81ED-4DB2-BD59-A6C34878D82A}">
                    <a16:rowId xmlns:a16="http://schemas.microsoft.com/office/drawing/2014/main" val="10004"/>
                  </a:ext>
                </a:extLst>
              </a:tr>
              <a:tr h="1815610">
                <a:tc>
                  <a:txBody>
                    <a:bodyPr/>
                    <a:lstStyle/>
                    <a:p>
                      <a:pPr>
                        <a:lnSpc>
                          <a:spcPct val="115000"/>
                        </a:lnSpc>
                        <a:spcBef>
                          <a:spcPts val="300"/>
                        </a:spcBef>
                        <a:spcAft>
                          <a:spcPts val="300"/>
                        </a:spcAft>
                      </a:pPr>
                      <a:r>
                        <a:rPr lang="pl-PL" sz="800">
                          <a:effectLst/>
                          <a:latin typeface="Arial" pitchFamily="34" charset="0"/>
                          <a:cs typeface="Arial" pitchFamily="34" charset="0"/>
                        </a:rPr>
                        <a:t>Wymagane dokumenty lub informacje</a:t>
                      </a:r>
                      <a:endParaRPr lang="en-US" sz="80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pisemny wniosek</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decyzja </a:t>
                      </a:r>
                      <a:r>
                        <a:rPr kumimoji="0" lang="pl-PL" altLang="en-US" sz="600" b="0" i="0" u="none" strike="noStrike" kern="1200" cap="none" normalizeH="0" baseline="0" dirty="0" err="1">
                          <a:ln>
                            <a:noFill/>
                          </a:ln>
                          <a:solidFill>
                            <a:srgbClr val="000000"/>
                          </a:solidFill>
                          <a:effectLst/>
                          <a:latin typeface="Arial" charset="0"/>
                          <a:ea typeface="+mn-ea"/>
                          <a:cs typeface="Arial" charset="0"/>
                        </a:rPr>
                        <a:t>WZ</a:t>
                      </a:r>
                      <a:r>
                        <a:rPr kumimoji="0" lang="pl-PL" altLang="en-US" sz="600" b="0" i="0" u="none" strike="noStrike" kern="1200" cap="none" normalizeH="0" baseline="0" dirty="0">
                          <a:ln>
                            <a:noFill/>
                          </a:ln>
                          <a:solidFill>
                            <a:srgbClr val="000000"/>
                          </a:solidFill>
                          <a:effectLst/>
                          <a:latin typeface="Arial" charset="0"/>
                          <a:ea typeface="+mn-ea"/>
                          <a:cs typeface="Arial" charset="0"/>
                        </a:rPr>
                        <a:t>/</a:t>
                      </a:r>
                      <a:r>
                        <a:rPr kumimoji="0" lang="pl-PL" altLang="en-US" sz="600" b="0" i="0" u="none" strike="noStrike" kern="1200" cap="none" normalizeH="0" baseline="0" dirty="0" err="1">
                          <a:ln>
                            <a:noFill/>
                          </a:ln>
                          <a:solidFill>
                            <a:srgbClr val="000000"/>
                          </a:solidFill>
                          <a:effectLst/>
                          <a:latin typeface="Arial" charset="0"/>
                          <a:ea typeface="+mn-ea"/>
                          <a:cs typeface="Arial" charset="0"/>
                        </a:rPr>
                        <a:t>DLICP</a:t>
                      </a:r>
                      <a:r>
                        <a:rPr kumimoji="0" lang="pl-PL" altLang="en-US" sz="600" b="0" i="0" u="none" strike="noStrike" kern="1200" cap="none" normalizeH="0" baseline="0" dirty="0">
                          <a:ln>
                            <a:noFill/>
                          </a:ln>
                          <a:solidFill>
                            <a:srgbClr val="000000"/>
                          </a:solidFill>
                          <a:effectLst/>
                          <a:latin typeface="Arial" charset="0"/>
                          <a:ea typeface="+mn-ea"/>
                          <a:cs typeface="Arial" charset="0"/>
                        </a:rPr>
                        <a:t>, jeśli została wydana lub wypis i </a:t>
                      </a:r>
                      <a:r>
                        <a:rPr kumimoji="0" lang="pl-PL" altLang="en-US" sz="600" b="0" i="0" u="none" strike="noStrike" kern="1200" cap="none" normalizeH="0" baseline="0" dirty="0" err="1">
                          <a:ln>
                            <a:noFill/>
                          </a:ln>
                          <a:solidFill>
                            <a:srgbClr val="000000"/>
                          </a:solidFill>
                          <a:effectLst/>
                          <a:latin typeface="Arial" charset="0"/>
                          <a:ea typeface="+mn-ea"/>
                          <a:cs typeface="Arial" charset="0"/>
                        </a:rPr>
                        <a:t>wyrys</a:t>
                      </a:r>
                      <a:r>
                        <a:rPr kumimoji="0" lang="pl-PL" altLang="en-US" sz="600" b="0" i="0" u="none" strike="noStrike" kern="1200" cap="none" normalizeH="0" baseline="0" dirty="0">
                          <a:ln>
                            <a:noFill/>
                          </a:ln>
                          <a:solidFill>
                            <a:srgbClr val="000000"/>
                          </a:solidFill>
                          <a:effectLst/>
                          <a:latin typeface="Arial" charset="0"/>
                          <a:ea typeface="+mn-ea"/>
                          <a:cs typeface="Arial" charset="0"/>
                        </a:rPr>
                        <a:t> z </a:t>
                      </a:r>
                      <a:r>
                        <a:rPr kumimoji="0" lang="pl-PL" altLang="en-US" sz="600" b="0" i="0" u="none" strike="noStrike" kern="1200" cap="none" normalizeH="0" baseline="0" dirty="0" err="1">
                          <a:ln>
                            <a:noFill/>
                          </a:ln>
                          <a:solidFill>
                            <a:srgbClr val="000000"/>
                          </a:solidFill>
                          <a:effectLst/>
                          <a:latin typeface="Arial" charset="0"/>
                          <a:ea typeface="+mn-ea"/>
                          <a:cs typeface="Arial" charset="0"/>
                        </a:rPr>
                        <a:t>MPZP</a:t>
                      </a:r>
                      <a:r>
                        <a:rPr kumimoji="0" lang="pl-PL" altLang="en-US" sz="600" b="0" i="0" u="none" strike="noStrike" kern="1200" cap="none" normalizeH="0" baseline="0" dirty="0">
                          <a:ln>
                            <a:noFill/>
                          </a:ln>
                          <a:solidFill>
                            <a:srgbClr val="000000"/>
                          </a:solidFill>
                          <a:effectLst/>
                          <a:latin typeface="Arial" charset="0"/>
                          <a:ea typeface="+mn-ea"/>
                          <a:cs typeface="Arial" charset="0"/>
                        </a:rPr>
                        <a:t>, jeśli obowiązuje na danym terenie </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poświadczenie tytułu prawnego do dysponowania nieruchomością </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w przypadku gdy inwestorem jest osoba nie będąca właścicielem nieruchomości, dodatkowo pisemna zgoda właściciela na dysponowanie tą nieruchomością na cele budowlane</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projekt zagospodarowania nieruchomości objętych wnioskiem, z zaznaczonym, wyraźnym obrysem powierzchni niezbędnej do wyłączenia</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dokument umożliwiający ustalenie wartości rynkowej gruntu podlegającego wyłączeniu (np. opinia rzeczoznawcy, akt notarialny)</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w przypadku prowadzenia sprawy przez pełnomocnika - oryginał lub urzędowo poświadczony odpis pełnomocnictwa wraz z dowodem uiszczenia opłaty skarbowej </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wydanie decyzji o wyłączeniu gruntów z produkcji rolniczej jest zwolnione z opłaty skarbowej (art. 2 ust 1 pkt 2 i art. 3 Ustawy o opłacie skarbowej), jednak z uzyskaniem decyzji wiąże się obowiązek uiszczenia stosownych opłat (art. 12 ust. 7 Ustawy o ochronie gruntów)</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txBody>
                  <a:tcPr marL="34667" marR="34667" marT="0" marB="0" anchor="ctr"/>
                </a:tc>
                <a:extLst>
                  <a:ext uri="{0D108BD9-81ED-4DB2-BD59-A6C34878D82A}">
                    <a16:rowId xmlns:a16="http://schemas.microsoft.com/office/drawing/2014/main" val="10005"/>
                  </a:ext>
                </a:extLst>
              </a:tr>
              <a:tr h="538873">
                <a:tc>
                  <a:txBody>
                    <a:bodyPr/>
                    <a:lstStyle/>
                    <a:p>
                      <a:pPr>
                        <a:lnSpc>
                          <a:spcPct val="115000"/>
                        </a:lnSpc>
                        <a:spcBef>
                          <a:spcPts val="300"/>
                        </a:spcBef>
                        <a:spcAft>
                          <a:spcPts val="300"/>
                        </a:spcAft>
                      </a:pPr>
                      <a:r>
                        <a:rPr lang="pl-PL" sz="800" dirty="0">
                          <a:effectLst/>
                          <a:latin typeface="Arial" pitchFamily="34" charset="0"/>
                          <a:cs typeface="Arial" pitchFamily="34" charset="0"/>
                        </a:rPr>
                        <a:t>Strony postępowań oraz udział społeczeństwa</a:t>
                      </a:r>
                      <a:endParaRPr lang="en-US" sz="800" dirty="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Stroną jest przede wszystkim wnioskodawca/inwestor, właściciele lub użytkownicy wieczyści nieruchomości, na których będzie lokalizowana inwestycja</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txBody>
                  <a:tcPr marL="34667" marR="34667"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560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endParaRPr lang="pl-PL" sz="600" b="1" dirty="0">
              <a:solidFill>
                <a:schemeClr val="accent6"/>
              </a:solidFill>
              <a:latin typeface="Arial" panose="020B0604020202020204" pitchFamily="34" charset="0"/>
              <a:cs typeface="Arial" panose="020B0604020202020204" pitchFamily="34" charset="0"/>
            </a:endParaRPr>
          </a:p>
        </p:txBody>
      </p:sp>
      <p:pic>
        <p:nvPicPr>
          <p:cNvPr id="2561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0" y="323850"/>
          <a:ext cx="9144000" cy="5985470"/>
        </p:xfrm>
        <a:graphic>
          <a:graphicData uri="http://schemas.openxmlformats.org/drawingml/2006/table">
            <a:tbl>
              <a:tblPr firstRow="1" firstCol="1" bandRow="1">
                <a:tableStyleId>{F5AB1C69-6EDB-4FF4-983F-18BD219EF322}</a:tableStyleId>
              </a:tblPr>
              <a:tblGrid>
                <a:gridCol w="2396898">
                  <a:extLst>
                    <a:ext uri="{9D8B030D-6E8A-4147-A177-3AD203B41FA5}">
                      <a16:colId xmlns:a16="http://schemas.microsoft.com/office/drawing/2014/main" val="20000"/>
                    </a:ext>
                  </a:extLst>
                </a:gridCol>
                <a:gridCol w="6747102">
                  <a:extLst>
                    <a:ext uri="{9D8B030D-6E8A-4147-A177-3AD203B41FA5}">
                      <a16:colId xmlns:a16="http://schemas.microsoft.com/office/drawing/2014/main" val="20001"/>
                    </a:ext>
                  </a:extLst>
                </a:gridCol>
              </a:tblGrid>
              <a:tr h="1479767">
                <a:tc>
                  <a:txBody>
                    <a:bodyPr/>
                    <a:lstStyle/>
                    <a:p>
                      <a:pPr>
                        <a:lnSpc>
                          <a:spcPct val="115000"/>
                        </a:lnSpc>
                        <a:spcBef>
                          <a:spcPts val="300"/>
                        </a:spcBef>
                        <a:spcAft>
                          <a:spcPts val="300"/>
                        </a:spcAft>
                      </a:pPr>
                      <a:r>
                        <a:rPr lang="pl-PL" sz="800" dirty="0">
                          <a:effectLst/>
                        </a:rPr>
                        <a:t>Procedura</a:t>
                      </a:r>
                      <a:endParaRPr lang="en-US" sz="800" dirty="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algn="just">
                        <a:lnSpc>
                          <a:spcPct val="115000"/>
                        </a:lnSpc>
                        <a:spcAft>
                          <a:spcPts val="0"/>
                        </a:spcAf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Decyzja zezwalająca na </a:t>
                      </a:r>
                      <a:r>
                        <a:rPr kumimoji="0" lang="pl-PL" altLang="en-US" sz="600" b="1" i="0" u="none" strike="noStrike" kern="1200" cap="none" normalizeH="0" baseline="0" dirty="0">
                          <a:ln>
                            <a:noFill/>
                          </a:ln>
                          <a:solidFill>
                            <a:srgbClr val="FFFFFF"/>
                          </a:solidFill>
                          <a:effectLst/>
                          <a:latin typeface="Arial" charset="0"/>
                          <a:ea typeface="+mn-ea"/>
                          <a:cs typeface="Arial" charset="0"/>
                        </a:rPr>
                        <a:t>czasowe/trwałe wyłączenie gruntów leśnych z produkcji</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p>
                      <a:pPr algn="just">
                        <a:lnSpc>
                          <a:spcPct val="115000"/>
                        </a:lnSpc>
                        <a:spcBef>
                          <a:spcPts val="300"/>
                        </a:spcBef>
                        <a:spcAft>
                          <a:spcPts val="0"/>
                        </a:spcAft>
                      </a:pPr>
                      <a:r>
                        <a:rPr kumimoji="0" lang="pl-PL" altLang="en-US" sz="600" b="1" i="0" u="none" strike="noStrike" kern="1200" cap="none" normalizeH="0" baseline="0" dirty="0">
                          <a:ln>
                            <a:noFill/>
                          </a:ln>
                          <a:solidFill>
                            <a:srgbClr val="FFFFFF"/>
                          </a:solidFill>
                          <a:effectLst/>
                          <a:latin typeface="Arial" charset="0"/>
                          <a:ea typeface="+mn-ea"/>
                          <a:cs typeface="Arial" charset="0"/>
                        </a:rPr>
                        <a:t>Wyłączenie z produkcji gruntów leśnych przeznaczonych uprzednio na cele nierolnicze i nieleśne może nastąpić po wydaniu decyzji zezwalających na takie wyłączenie. Co do zasady przeznaczenie gruntów leśnych na cele nierolnicze i nieleśne następuje na podstawie </a:t>
                      </a:r>
                      <a:r>
                        <a:rPr kumimoji="0" lang="pl-PL" altLang="en-US" sz="600" b="1" i="0" u="none" strike="noStrike" kern="1200" cap="none" normalizeH="0" baseline="0" dirty="0" err="1">
                          <a:ln>
                            <a:noFill/>
                          </a:ln>
                          <a:solidFill>
                            <a:srgbClr val="FFFFFF"/>
                          </a:solidFill>
                          <a:effectLst/>
                          <a:latin typeface="Arial" charset="0"/>
                          <a:ea typeface="+mn-ea"/>
                          <a:cs typeface="Arial" charset="0"/>
                        </a:rPr>
                        <a:t>MPZP</a:t>
                      </a:r>
                      <a:r>
                        <a:rPr kumimoji="0" lang="pl-PL" altLang="en-US" sz="600" b="1" i="0" u="none" strike="noStrike" kern="1200" cap="none" normalizeH="0" baseline="0" dirty="0">
                          <a:ln>
                            <a:noFill/>
                          </a:ln>
                          <a:solidFill>
                            <a:srgbClr val="FFFFFF"/>
                          </a:solidFill>
                          <a:effectLst/>
                          <a:latin typeface="Arial" charset="0"/>
                          <a:ea typeface="+mn-ea"/>
                          <a:cs typeface="Arial" charset="0"/>
                        </a:rPr>
                        <a:t>, za zgodą właściwych organów. Wymogu tego nie stosuje się w przypadku czasowego - nie dłuższego niż 10 lat - wyłączenia z produkcji gruntów leśnych w zakresie niezbędnym do poszukiwania i rozpoznawania węglowodorów. W takim przypadku można wystąpić od razu o wydanie decyzji zezwalającej na takie wyłączenie.</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0"/>
                  </a:ext>
                </a:extLst>
              </a:tr>
              <a:tr h="436364">
                <a:tc>
                  <a:txBody>
                    <a:bodyPr/>
                    <a:lstStyle/>
                    <a:p>
                      <a:pPr>
                        <a:lnSpc>
                          <a:spcPct val="115000"/>
                        </a:lnSpc>
                        <a:spcBef>
                          <a:spcPts val="300"/>
                        </a:spcBef>
                        <a:spcAft>
                          <a:spcPts val="300"/>
                        </a:spcAft>
                      </a:pPr>
                      <a:r>
                        <a:rPr lang="pl-PL" sz="800">
                          <a:effectLst/>
                        </a:rPr>
                        <a:t>Podstawy prawne procedury</a:t>
                      </a:r>
                      <a:endParaRPr lang="en-US" sz="80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art. 4 </a:t>
                      </a:r>
                      <a:r>
                        <a:rPr kumimoji="0" lang="pl-PL" altLang="en-US" sz="600" b="0" i="0" u="none" strike="noStrike" kern="1200" cap="none" normalizeH="0" baseline="0" dirty="0" err="1">
                          <a:ln>
                            <a:noFill/>
                          </a:ln>
                          <a:solidFill>
                            <a:schemeClr val="tx1"/>
                          </a:solidFill>
                          <a:effectLst/>
                          <a:latin typeface="Arial" charset="0"/>
                          <a:ea typeface="+mn-ea"/>
                          <a:cs typeface="Arial" charset="0"/>
                        </a:rPr>
                        <a:t>pkt</a:t>
                      </a:r>
                      <a:r>
                        <a:rPr kumimoji="0" lang="pl-PL" altLang="en-US" sz="600" b="0" i="0" u="none" strike="noStrike" kern="1200" cap="none" normalizeH="0" baseline="0" dirty="0">
                          <a:ln>
                            <a:noFill/>
                          </a:ln>
                          <a:solidFill>
                            <a:schemeClr val="tx1"/>
                          </a:solidFill>
                          <a:effectLst/>
                          <a:latin typeface="Arial" charset="0"/>
                          <a:ea typeface="+mn-ea"/>
                          <a:cs typeface="Arial" charset="0"/>
                        </a:rPr>
                        <a:t> 6 i 11 Ustawy o ochronie gruntów</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art. 7 Ustawy o ochronie gruntów</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art. 11 Ustawy o ochronie gruntów</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1"/>
                  </a:ext>
                </a:extLst>
              </a:tr>
              <a:tr h="385061">
                <a:tc>
                  <a:txBody>
                    <a:bodyPr/>
                    <a:lstStyle/>
                    <a:p>
                      <a:pPr>
                        <a:lnSpc>
                          <a:spcPct val="115000"/>
                        </a:lnSpc>
                        <a:spcBef>
                          <a:spcPts val="300"/>
                        </a:spcBef>
                        <a:spcAft>
                          <a:spcPts val="300"/>
                        </a:spcAft>
                      </a:pPr>
                      <a:r>
                        <a:rPr lang="pl-PL" sz="800">
                          <a:effectLst/>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Dyrektor Regionalnej Dyrekcji Lasów Państwowych</a:t>
                      </a:r>
                      <a:endParaRPr kumimoji="0" lang="en-US" altLang="en-US" sz="600" b="0" i="0" u="none" strike="noStrike" kern="1200" cap="none" normalizeH="0" baseline="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Dyrektor parku narodowego, na obszarach parków</a:t>
                      </a:r>
                      <a:endParaRPr kumimoji="0" lang="en-US" altLang="en-US" sz="600" b="0" i="0" u="none" strike="noStrike" kern="1200" cap="none" normalizeH="0" baseline="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2"/>
                  </a:ext>
                </a:extLst>
              </a:tr>
              <a:tr h="664033">
                <a:tc>
                  <a:txBody>
                    <a:bodyPr/>
                    <a:lstStyle/>
                    <a:p>
                      <a:pPr>
                        <a:lnSpc>
                          <a:spcPct val="115000"/>
                        </a:lnSpc>
                        <a:spcBef>
                          <a:spcPts val="300"/>
                        </a:spcBef>
                        <a:spcAft>
                          <a:spcPts val="300"/>
                        </a:spcAft>
                      </a:pPr>
                      <a:r>
                        <a:rPr lang="pl-PL" sz="800" dirty="0">
                          <a:effectLst/>
                        </a:rPr>
                        <a:t>Przebieg procedury</a:t>
                      </a:r>
                      <a:endParaRPr lang="en-US" sz="800" dirty="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złożenie wniosku</a:t>
                      </a:r>
                      <a:endParaRPr kumimoji="0" lang="en-US" altLang="en-US" sz="600" b="0" i="0" u="none" strike="noStrike" kern="1200" cap="none" normalizeH="0" baseline="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wszczęcie postępowania i rozpoznanie sprawy, w tym wezwanie do uzupełnienia braków formalnych, jeśli zachodzą oraz odmowa wszczęcia postępowania, jeśli zachodzi podstawa</a:t>
                      </a:r>
                      <a:endParaRPr kumimoji="0" lang="en-US" altLang="en-US" sz="600" b="0" i="0" u="none" strike="noStrike" kern="1200" cap="none" normalizeH="0" baseline="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wydanie decyzji zezwalającej na wyłączenie</a:t>
                      </a:r>
                      <a:endParaRPr kumimoji="0" lang="en-US" altLang="en-US" sz="600" b="0" i="0" u="none" strike="noStrike" kern="1200" cap="none" normalizeH="0" baseline="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3"/>
                  </a:ext>
                </a:extLst>
              </a:tr>
              <a:tr h="254151">
                <a:tc>
                  <a:txBody>
                    <a:bodyPr/>
                    <a:lstStyle/>
                    <a:p>
                      <a:pPr>
                        <a:lnSpc>
                          <a:spcPct val="115000"/>
                        </a:lnSpc>
                        <a:spcBef>
                          <a:spcPts val="300"/>
                        </a:spcBef>
                        <a:spcAft>
                          <a:spcPts val="300"/>
                        </a:spcAft>
                      </a:pPr>
                      <a:r>
                        <a:rPr lang="pl-PL" sz="800">
                          <a:effectLst/>
                        </a:rPr>
                        <a:t>Czas trwania procedury</a:t>
                      </a:r>
                      <a:endParaRPr lang="en-US" sz="80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algn="just">
                        <a:lnSpc>
                          <a:spcPct val="115000"/>
                        </a:lnSpc>
                        <a:spcBef>
                          <a:spcPts val="300"/>
                        </a:spcBef>
                        <a:spcAft>
                          <a:spcPts val="0"/>
                        </a:spcAft>
                      </a:pPr>
                      <a:r>
                        <a:rPr kumimoji="0" lang="pl-PL" altLang="en-US" sz="600" b="0" i="0" u="none" strike="noStrike" kern="1200" cap="none" normalizeH="0" baseline="0">
                          <a:ln>
                            <a:noFill/>
                          </a:ln>
                          <a:solidFill>
                            <a:schemeClr val="tx1"/>
                          </a:solidFill>
                          <a:effectLst/>
                          <a:latin typeface="Arial" charset="0"/>
                          <a:ea typeface="+mn-ea"/>
                          <a:cs typeface="Arial" charset="0"/>
                        </a:rPr>
                        <a:t>Niezwłocznie do 2 miesięcy w sprawach skomplikowanych - od złożenia kompletnej dokumentacji.</a:t>
                      </a:r>
                      <a:endParaRPr kumimoji="0" lang="en-US" altLang="en-US" sz="600" b="0" i="0" u="none" strike="noStrike" kern="1200" cap="none" normalizeH="0" baseline="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4"/>
                  </a:ext>
                </a:extLst>
              </a:tr>
              <a:tr h="2381033">
                <a:tc>
                  <a:txBody>
                    <a:bodyPr/>
                    <a:lstStyle/>
                    <a:p>
                      <a:pPr>
                        <a:lnSpc>
                          <a:spcPct val="115000"/>
                        </a:lnSpc>
                        <a:spcBef>
                          <a:spcPts val="300"/>
                        </a:spcBef>
                        <a:spcAft>
                          <a:spcPts val="300"/>
                        </a:spcAft>
                      </a:pPr>
                      <a:r>
                        <a:rPr lang="pl-PL" sz="800" dirty="0">
                          <a:effectLst/>
                        </a:rPr>
                        <a:t>Wymagane dokumenty lub informacje</a:t>
                      </a:r>
                      <a:endParaRPr lang="en-US" sz="800" dirty="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pisemny wniosek</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decyzja </a:t>
                      </a:r>
                      <a:r>
                        <a:rPr kumimoji="0" lang="pl-PL" altLang="en-US" sz="600" b="0" i="0" u="none" strike="noStrike" kern="1200" cap="none" normalizeH="0" baseline="0" dirty="0" err="1">
                          <a:ln>
                            <a:noFill/>
                          </a:ln>
                          <a:solidFill>
                            <a:schemeClr val="tx1"/>
                          </a:solidFill>
                          <a:effectLst/>
                          <a:latin typeface="Arial" charset="0"/>
                          <a:ea typeface="+mn-ea"/>
                          <a:cs typeface="Arial" charset="0"/>
                        </a:rPr>
                        <a:t>WZ</a:t>
                      </a:r>
                      <a:r>
                        <a:rPr kumimoji="0" lang="pl-PL" altLang="en-US" sz="600" b="0" i="0" u="none" strike="noStrike" kern="1200" cap="none" normalizeH="0" baseline="0" dirty="0">
                          <a:ln>
                            <a:noFill/>
                          </a:ln>
                          <a:solidFill>
                            <a:schemeClr val="tx1"/>
                          </a:solidFill>
                          <a:effectLst/>
                          <a:latin typeface="Arial" charset="0"/>
                          <a:ea typeface="+mn-ea"/>
                          <a:cs typeface="Arial" charset="0"/>
                        </a:rPr>
                        <a:t>/</a:t>
                      </a:r>
                      <a:r>
                        <a:rPr kumimoji="0" lang="pl-PL" altLang="en-US" sz="600" b="0" i="0" u="none" strike="noStrike" kern="1200" cap="none" normalizeH="0" baseline="0" dirty="0" err="1">
                          <a:ln>
                            <a:noFill/>
                          </a:ln>
                          <a:solidFill>
                            <a:schemeClr val="tx1"/>
                          </a:solidFill>
                          <a:effectLst/>
                          <a:latin typeface="Arial" charset="0"/>
                          <a:ea typeface="+mn-ea"/>
                          <a:cs typeface="Arial" charset="0"/>
                        </a:rPr>
                        <a:t>DLICP</a:t>
                      </a:r>
                      <a:r>
                        <a:rPr kumimoji="0" lang="pl-PL" altLang="en-US" sz="600" b="0" i="0" u="none" strike="noStrike" kern="1200" cap="none" normalizeH="0" baseline="0" dirty="0">
                          <a:ln>
                            <a:noFill/>
                          </a:ln>
                          <a:solidFill>
                            <a:schemeClr val="tx1"/>
                          </a:solidFill>
                          <a:effectLst/>
                          <a:latin typeface="Arial" charset="0"/>
                          <a:ea typeface="+mn-ea"/>
                          <a:cs typeface="Arial" charset="0"/>
                        </a:rPr>
                        <a:t>, jeśli została wydana lub wypis i </a:t>
                      </a:r>
                      <a:r>
                        <a:rPr kumimoji="0" lang="pl-PL" altLang="en-US" sz="600" b="0" i="0" u="none" strike="noStrike" kern="1200" cap="none" normalizeH="0" baseline="0" dirty="0" err="1">
                          <a:ln>
                            <a:noFill/>
                          </a:ln>
                          <a:solidFill>
                            <a:schemeClr val="tx1"/>
                          </a:solidFill>
                          <a:effectLst/>
                          <a:latin typeface="Arial" charset="0"/>
                          <a:ea typeface="+mn-ea"/>
                          <a:cs typeface="Arial" charset="0"/>
                        </a:rPr>
                        <a:t>wyrys</a:t>
                      </a:r>
                      <a:r>
                        <a:rPr kumimoji="0" lang="pl-PL" altLang="en-US" sz="600" b="0" i="0" u="none" strike="noStrike" kern="1200" cap="none" normalizeH="0" baseline="0" dirty="0">
                          <a:ln>
                            <a:noFill/>
                          </a:ln>
                          <a:solidFill>
                            <a:schemeClr val="tx1"/>
                          </a:solidFill>
                          <a:effectLst/>
                          <a:latin typeface="Arial" charset="0"/>
                          <a:ea typeface="+mn-ea"/>
                          <a:cs typeface="Arial" charset="0"/>
                        </a:rPr>
                        <a:t> z </a:t>
                      </a:r>
                      <a:r>
                        <a:rPr kumimoji="0" lang="pl-PL" altLang="en-US" sz="600" b="0" i="0" u="none" strike="noStrike" kern="1200" cap="none" normalizeH="0" baseline="0" dirty="0" err="1">
                          <a:ln>
                            <a:noFill/>
                          </a:ln>
                          <a:solidFill>
                            <a:schemeClr val="tx1"/>
                          </a:solidFill>
                          <a:effectLst/>
                          <a:latin typeface="Arial" charset="0"/>
                          <a:ea typeface="+mn-ea"/>
                          <a:cs typeface="Arial" charset="0"/>
                        </a:rPr>
                        <a:t>MPZP</a:t>
                      </a:r>
                      <a:r>
                        <a:rPr kumimoji="0" lang="pl-PL" altLang="en-US" sz="600" b="0" i="0" u="none" strike="noStrike" kern="1200" cap="none" normalizeH="0" baseline="0" dirty="0">
                          <a:ln>
                            <a:noFill/>
                          </a:ln>
                          <a:solidFill>
                            <a:schemeClr val="tx1"/>
                          </a:solidFill>
                          <a:effectLst/>
                          <a:latin typeface="Arial" charset="0"/>
                          <a:ea typeface="+mn-ea"/>
                          <a:cs typeface="Arial" charset="0"/>
                        </a:rPr>
                        <a:t>, jeśli obowiązuje na danym terenie </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poświadczenie tytułu prawnego do dysponowania nieruchomością </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zgoda właściciela (współwłaścicieli), o ile tacy występują</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projekt zagospodarowania nieruchomości objętych wnioskiem, z zaznaczonym, wyraźnym obrysem powierzchni niezbędnej do wyłączenia</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dokument umożliwiający ustalenie wartości rynkowej gruntu podlegającego wyłączeniu (np. opinia rzeczoznawcy, akt notarialny)</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w przypadku prowadzenia sprawy przez pełnomocnika - oryginał lub urzędowo poświadczony odpis pełnomocnictwa wraz z dowodem uiszczenia opłaty skarbowej </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wydanie decyzji o wyłączeniu gruntów z produkcji rolniczej jest zwolnione z opłaty skarbowej (art. 2 ust 1 pkt 2 i art. 3 Ustawy o opłacie skarbowej), jednak z uzyskaniem decyzji wiąże się obowiązek uiszczenia stosownych opłat (art. 12 ust. 11 Ustawy o ochronie gruntów)</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5"/>
                  </a:ext>
                </a:extLst>
              </a:tr>
              <a:tr h="385061">
                <a:tc>
                  <a:txBody>
                    <a:bodyPr/>
                    <a:lstStyle/>
                    <a:p>
                      <a:pPr>
                        <a:lnSpc>
                          <a:spcPct val="115000"/>
                        </a:lnSpc>
                        <a:spcBef>
                          <a:spcPts val="300"/>
                        </a:spcBef>
                        <a:spcAft>
                          <a:spcPts val="300"/>
                        </a:spcAft>
                      </a:pPr>
                      <a:r>
                        <a:rPr lang="pl-PL" sz="800" dirty="0">
                          <a:effectLst/>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algn="just">
                        <a:lnSpc>
                          <a:spcPct val="115000"/>
                        </a:lnSpc>
                        <a:spcBef>
                          <a:spcPts val="300"/>
                        </a:spcBef>
                        <a:spcAft>
                          <a:spcPts val="0"/>
                        </a:spcAft>
                      </a:pPr>
                      <a:r>
                        <a:rPr kumimoji="0" lang="pl-PL" altLang="en-US" sz="600" b="0" i="0" u="none" strike="noStrike" kern="1200" cap="none" normalizeH="0" baseline="0" dirty="0">
                          <a:ln>
                            <a:noFill/>
                          </a:ln>
                          <a:solidFill>
                            <a:schemeClr val="tx1"/>
                          </a:solidFill>
                          <a:effectLst/>
                          <a:latin typeface="Arial" charset="0"/>
                          <a:ea typeface="+mn-ea"/>
                          <a:cs typeface="Arial" charset="0"/>
                        </a:rPr>
                        <a:t>Stroną jest przede wszystkim wnioskodawca/inwestor, właściciele lub użytkownicy wieczyści nieruchomości, na których będzie lokalizowana inwestycja oraz właściwy nadleśniczy, jako zarządca danego terenu leśnego</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663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endParaRPr lang="pl-PL" sz="600" b="1" dirty="0">
              <a:solidFill>
                <a:schemeClr val="accent6"/>
              </a:solidFill>
              <a:latin typeface="Arial" panose="020B0604020202020204" pitchFamily="34" charset="0"/>
              <a:cs typeface="Arial" panose="020B0604020202020204" pitchFamily="34" charset="0"/>
            </a:endParaRPr>
          </a:p>
        </p:txBody>
      </p:sp>
      <p:pic>
        <p:nvPicPr>
          <p:cNvPr id="2663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0" y="323850"/>
          <a:ext cx="9144000" cy="5985469"/>
        </p:xfrm>
        <a:graphic>
          <a:graphicData uri="http://schemas.openxmlformats.org/drawingml/2006/table">
            <a:tbl>
              <a:tblPr firstRow="1" firstCol="1" bandRow="1">
                <a:tableStyleId>{F5AB1C69-6EDB-4FF4-983F-18BD219EF322}</a:tableStyleId>
              </a:tblPr>
              <a:tblGrid>
                <a:gridCol w="2396898">
                  <a:extLst>
                    <a:ext uri="{9D8B030D-6E8A-4147-A177-3AD203B41FA5}">
                      <a16:colId xmlns:a16="http://schemas.microsoft.com/office/drawing/2014/main" val="20000"/>
                    </a:ext>
                  </a:extLst>
                </a:gridCol>
                <a:gridCol w="6747102">
                  <a:extLst>
                    <a:ext uri="{9D8B030D-6E8A-4147-A177-3AD203B41FA5}">
                      <a16:colId xmlns:a16="http://schemas.microsoft.com/office/drawing/2014/main" val="20001"/>
                    </a:ext>
                  </a:extLst>
                </a:gridCol>
              </a:tblGrid>
              <a:tr h="1443000">
                <a:tc>
                  <a:txBody>
                    <a:bodyPr/>
                    <a:lstStyle/>
                    <a:p>
                      <a:pPr marL="0" algn="l" defTabSz="914400" rtl="0" eaLnBrk="1" latinLnBrk="0" hangingPunct="1">
                        <a:lnSpc>
                          <a:spcPct val="115000"/>
                        </a:lnSpc>
                        <a:spcBef>
                          <a:spcPts val="300"/>
                        </a:spcBef>
                        <a:spcAft>
                          <a:spcPts val="300"/>
                        </a:spcAft>
                      </a:pPr>
                      <a:r>
                        <a:rPr lang="pl-PL" sz="800" b="1" kern="1200" dirty="0">
                          <a:solidFill>
                            <a:schemeClr val="lt1"/>
                          </a:solidFill>
                          <a:effectLst/>
                          <a:latin typeface="+mn-lt"/>
                          <a:ea typeface="+mn-ea"/>
                          <a:cs typeface="+mn-cs"/>
                        </a:rPr>
                        <a:t>Procedura</a:t>
                      </a:r>
                      <a:endParaRPr lang="en-US" sz="800" b="1" kern="1200" dirty="0">
                        <a:solidFill>
                          <a:schemeClr val="lt1"/>
                        </a:solidFill>
                        <a:effectLst/>
                        <a:latin typeface="+mn-lt"/>
                        <a:ea typeface="+mn-ea"/>
                        <a:cs typeface="+mn-cs"/>
                      </a:endParaRPr>
                    </a:p>
                  </a:txBody>
                  <a:tcPr marL="38320" marR="38320" marT="0" marB="0" anchor="ctr"/>
                </a:tc>
                <a:tc>
                  <a:txBody>
                    <a:bodyPr/>
                    <a:lstStyle/>
                    <a:p>
                      <a:pPr algn="just">
                        <a:lnSpc>
                          <a:spcPct val="115000"/>
                        </a:lnSpc>
                        <a:spcAft>
                          <a:spcPts val="0"/>
                        </a:spcAf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Rejestracja substancji chemicznych i ich mieszanin</a:t>
                      </a:r>
                    </a:p>
                    <a:p>
                      <a:pPr algn="just">
                        <a:lnSpc>
                          <a:spcPct val="115000"/>
                        </a:lnSpc>
                        <a:spcAft>
                          <a:spcPts val="0"/>
                        </a:spcAft>
                      </a:pP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p>
                      <a:pPr algn="just">
                        <a:lnSpc>
                          <a:spcPct val="115000"/>
                        </a:lnSpc>
                        <a:spcAft>
                          <a:spcPts val="0"/>
                        </a:spcAf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Podczas szczelinowania hydraulicznego wykorzystywane są płyny zawierające mieszankę wody, piasku i substancji chemicznych. Związane są z tym obowiązki w zakresie produkcji, wprowadzania do obrotu oraz stosowania substancji chemicznych</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0"/>
                  </a:ext>
                </a:extLst>
              </a:tr>
              <a:tr h="425522">
                <a:tc>
                  <a:txBody>
                    <a:bodyPr/>
                    <a:lstStyle/>
                    <a:p>
                      <a:pPr marL="0" algn="l" defTabSz="914400" rtl="0" eaLnBrk="1" latinLnBrk="0" hangingPunct="1">
                        <a:lnSpc>
                          <a:spcPct val="115000"/>
                        </a:lnSpc>
                        <a:spcBef>
                          <a:spcPts val="300"/>
                        </a:spcBef>
                        <a:spcAft>
                          <a:spcPts val="300"/>
                        </a:spcAft>
                      </a:pPr>
                      <a:r>
                        <a:rPr lang="pl-PL" sz="800" b="1" kern="1200">
                          <a:solidFill>
                            <a:schemeClr val="lt1"/>
                          </a:solidFill>
                          <a:effectLst/>
                          <a:latin typeface="+mn-lt"/>
                          <a:ea typeface="+mn-ea"/>
                          <a:cs typeface="+mn-cs"/>
                        </a:rPr>
                        <a:t>Podstawy prawne procedury</a:t>
                      </a:r>
                      <a:endParaRPr lang="en-US" sz="800" b="1" kern="1200">
                        <a:solidFill>
                          <a:schemeClr val="lt1"/>
                        </a:solidFill>
                        <a:effectLst/>
                        <a:latin typeface="+mn-lt"/>
                        <a:ea typeface="+mn-ea"/>
                        <a:cs typeface="+mn-cs"/>
                      </a:endParaRPr>
                    </a:p>
                  </a:txBody>
                  <a:tcPr marL="38320" marR="38320" marT="0" marB="0" anchor="ctr"/>
                </a:tc>
                <a:tc>
                  <a:txBody>
                    <a:bodyPr/>
                    <a:lstStyle/>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Rozporządzenie REACH</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Ustawa o substancjach chemicznych i ich mieszaninach</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1"/>
                  </a:ext>
                </a:extLst>
              </a:tr>
              <a:tr h="375493">
                <a:tc>
                  <a:txBody>
                    <a:bodyPr/>
                    <a:lstStyle/>
                    <a:p>
                      <a:pPr marL="0" algn="l" defTabSz="914400" rtl="0" eaLnBrk="1" latinLnBrk="0" hangingPunct="1">
                        <a:lnSpc>
                          <a:spcPct val="115000"/>
                        </a:lnSpc>
                        <a:spcBef>
                          <a:spcPts val="300"/>
                        </a:spcBef>
                        <a:spcAft>
                          <a:spcPts val="300"/>
                        </a:spcAft>
                      </a:pPr>
                      <a:r>
                        <a:rPr lang="pl-PL" sz="800" b="1" kern="1200">
                          <a:solidFill>
                            <a:schemeClr val="lt1"/>
                          </a:solidFill>
                          <a:effectLst/>
                          <a:latin typeface="+mn-lt"/>
                          <a:ea typeface="+mn-ea"/>
                          <a:cs typeface="+mn-cs"/>
                        </a:rPr>
                        <a:t>Organy właściwe do przeprowadzenia procedury</a:t>
                      </a:r>
                      <a:endParaRPr lang="en-US" sz="800" b="1" kern="1200">
                        <a:solidFill>
                          <a:schemeClr val="lt1"/>
                        </a:solidFill>
                        <a:effectLst/>
                        <a:latin typeface="+mn-lt"/>
                        <a:ea typeface="+mn-ea"/>
                        <a:cs typeface="+mn-cs"/>
                      </a:endParaRPr>
                    </a:p>
                  </a:txBody>
                  <a:tcPr marL="38320" marR="38320" marT="0" marB="0" anchor="ctr"/>
                </a:tc>
                <a:tc>
                  <a:txBody>
                    <a:bodyPr/>
                    <a:lstStyle/>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Inspektor ds. Substancji Chemicznych</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2"/>
                  </a:ext>
                </a:extLst>
              </a:tr>
              <a:tr h="796253">
                <a:tc>
                  <a:txBody>
                    <a:bodyPr/>
                    <a:lstStyle/>
                    <a:p>
                      <a:pPr marL="0" algn="l" defTabSz="914400" rtl="0" eaLnBrk="1" latinLnBrk="0" hangingPunct="1">
                        <a:lnSpc>
                          <a:spcPct val="115000"/>
                        </a:lnSpc>
                        <a:spcBef>
                          <a:spcPts val="300"/>
                        </a:spcBef>
                        <a:spcAft>
                          <a:spcPts val="300"/>
                        </a:spcAft>
                      </a:pPr>
                      <a:r>
                        <a:rPr lang="pl-PL" sz="800" b="1" kern="1200" dirty="0">
                          <a:solidFill>
                            <a:schemeClr val="lt1"/>
                          </a:solidFill>
                          <a:effectLst/>
                          <a:latin typeface="+mn-lt"/>
                          <a:ea typeface="+mn-ea"/>
                          <a:cs typeface="+mn-cs"/>
                        </a:rPr>
                        <a:t>Przebieg procedury</a:t>
                      </a:r>
                      <a:endParaRPr lang="en-US" sz="800" b="1" kern="1200" dirty="0">
                        <a:solidFill>
                          <a:schemeClr val="lt1"/>
                        </a:solidFill>
                        <a:effectLst/>
                        <a:latin typeface="+mn-lt"/>
                        <a:ea typeface="+mn-ea"/>
                        <a:cs typeface="+mn-cs"/>
                      </a:endParaRPr>
                    </a:p>
                  </a:txBody>
                  <a:tcPr marL="38320" marR="38320" marT="0" marB="0" anchor="ctr"/>
                </a:tc>
                <a:tc>
                  <a:txBody>
                    <a:bodyPr/>
                    <a:lstStyle/>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w pierwszej kolejności dokonuje się odpowiedniej identyfikacji swojej działalności w świetle Rozporządzenia REACH; podmioty używające substancji chemicznych do szczelinowania hydraulicznego mogą być zaliczane do dalszych użytkowników, zgodnie z art. 3 pkt 13 Rozporządzenia REACH oraz art. 2 pkt 12 Ustawy o substancjach chemicznych i ich mieszaninach</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spełnienie obowiązków dalszego użytkownika, zgodnie z Ustawą o substancjach chemicznych i ich mieszaninach i Rozporządzeniem REACH</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można (i warto) sporządzić spis substancji, które wykorzystywane są podczas szczelinowania hydraulicznego</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można (i warto) skontaktować się z każdym z podmiotów z tzw. łańcucha dostaw, aby upewnić się, że spełnili oni ciążące na nich wymagania wynikające z Rozporządzenia REACH</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przekazanie informacji do ECHA</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3"/>
                  </a:ext>
                </a:extLst>
              </a:tr>
              <a:tr h="247836">
                <a:tc>
                  <a:txBody>
                    <a:bodyPr/>
                    <a:lstStyle/>
                    <a:p>
                      <a:pPr marL="0" algn="l" defTabSz="914400" rtl="0" eaLnBrk="1" latinLnBrk="0" hangingPunct="1">
                        <a:lnSpc>
                          <a:spcPct val="115000"/>
                        </a:lnSpc>
                        <a:spcBef>
                          <a:spcPts val="300"/>
                        </a:spcBef>
                        <a:spcAft>
                          <a:spcPts val="300"/>
                        </a:spcAft>
                      </a:pPr>
                      <a:r>
                        <a:rPr lang="pl-PL" sz="800" b="1" kern="1200">
                          <a:solidFill>
                            <a:schemeClr val="lt1"/>
                          </a:solidFill>
                          <a:effectLst/>
                          <a:latin typeface="+mn-lt"/>
                          <a:ea typeface="+mn-ea"/>
                          <a:cs typeface="+mn-cs"/>
                        </a:rPr>
                        <a:t>Czas trwania procedury</a:t>
                      </a:r>
                      <a:endParaRPr lang="en-US" sz="800" b="1" kern="1200">
                        <a:solidFill>
                          <a:schemeClr val="lt1"/>
                        </a:solidFill>
                        <a:effectLst/>
                        <a:latin typeface="+mn-lt"/>
                        <a:ea typeface="+mn-ea"/>
                        <a:cs typeface="+mn-cs"/>
                      </a:endParaRPr>
                    </a:p>
                  </a:txBody>
                  <a:tcPr marL="38320" marR="38320" marT="0" marB="0" anchor="ctr"/>
                </a:tc>
                <a:tc>
                  <a:txBody>
                    <a:bodyPr/>
                    <a:lstStyle/>
                    <a:p>
                      <a:pPr marL="0" algn="just" defTabSz="914400" rtl="0" eaLnBrk="1" latinLnBrk="0" hangingPunct="1">
                        <a:lnSpc>
                          <a:spcPct val="115000"/>
                        </a:lnSpc>
                        <a:spcBef>
                          <a:spcPts val="300"/>
                        </a:spcBef>
                        <a:spcAft>
                          <a:spcPts val="0"/>
                        </a:spcAft>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Zastosowanie mają bezpośrednio obowiązujące przepisy Rozporządzenia REACH</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4"/>
                  </a:ext>
                </a:extLst>
              </a:tr>
              <a:tr h="2321872">
                <a:tc>
                  <a:txBody>
                    <a:bodyPr/>
                    <a:lstStyle/>
                    <a:p>
                      <a:pPr marL="0" algn="l" defTabSz="914400" rtl="0" eaLnBrk="1" latinLnBrk="0" hangingPunct="1">
                        <a:lnSpc>
                          <a:spcPct val="115000"/>
                        </a:lnSpc>
                        <a:spcBef>
                          <a:spcPts val="300"/>
                        </a:spcBef>
                        <a:spcAft>
                          <a:spcPts val="300"/>
                        </a:spcAft>
                      </a:pPr>
                      <a:r>
                        <a:rPr lang="pl-PL" sz="800" b="1" kern="1200">
                          <a:solidFill>
                            <a:schemeClr val="lt1"/>
                          </a:solidFill>
                          <a:effectLst/>
                          <a:latin typeface="+mn-lt"/>
                          <a:ea typeface="+mn-ea"/>
                          <a:cs typeface="+mn-cs"/>
                        </a:rPr>
                        <a:t>Wymagane dokumenty lub informacje</a:t>
                      </a:r>
                      <a:endParaRPr lang="en-US" sz="800" b="1" kern="1200">
                        <a:solidFill>
                          <a:schemeClr val="lt1"/>
                        </a:solidFill>
                        <a:effectLst/>
                        <a:latin typeface="+mn-lt"/>
                        <a:ea typeface="+mn-ea"/>
                        <a:cs typeface="+mn-cs"/>
                      </a:endParaRPr>
                    </a:p>
                  </a:txBody>
                  <a:tcPr marL="38320" marR="38320" marT="0" marB="0" anchor="ctr"/>
                </a:tc>
                <a:tc>
                  <a:txBody>
                    <a:bodyPr/>
                    <a:lstStyle/>
                    <a:p>
                      <a:pPr marL="0" marR="0" lvl="0" indent="0" algn="just" defTabSz="914400" rtl="0" eaLnBrk="1" fontAlgn="auto" latinLnBrk="0" hangingPunct="1">
                        <a:lnSpc>
                          <a:spcPct val="115000"/>
                        </a:lnSpc>
                        <a:spcBef>
                          <a:spcPts val="300"/>
                        </a:spcBef>
                        <a:spcAft>
                          <a:spcPts val="0"/>
                        </a:spcAft>
                        <a:buClrTx/>
                        <a:buSzTx/>
                        <a:buFont typeface="Symbol"/>
                        <a:buNone/>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Zgodnie z art. 38 ust. 2 Rozporządzenia REACH, przekazywane przez dalszego użytkownika informacje obejmują m.in.:</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endParaRPr kumimoji="0" lang="pl-PL" altLang="en-US" sz="600" b="0" i="0" u="none" strike="noStrike" kern="1200" cap="none" normalizeH="0" baseline="0" dirty="0" smtClean="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jego dane identyfikacyjne i kontaktowe określone w sekcji 1.1 załącznika VI do Rozporządzenie REACH</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numery rejestracji, o których mowa w art. 20 ust. 3 Rozporządzenia REACH, jeżeli są one dostępne</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dane identyfikacyjne substancji określonych w sekcjach 2.1-2.3.4 załącznika VI do Rozporządzenia REACH</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dane identyfikacyjne producentów, importerów lub innych dostawców określone w sekcji 1.1 załącznika VI do Rozporządzenia REACH</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zwięzły ogólny opis zastosowania, zgodnie z wymaganiami określonymi w sekcji 3.5 załącznika VI do Rozporządzenia REACH oraz opis warunków stosowania</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w przypadku prowadzenia sprawy przez pełnomocnika - oryginał lub urzędowo poświadczony odpis pełnomocnictwa wraz z dowodem uiszczenia opłaty skarbowej </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5"/>
                  </a:ext>
                </a:extLst>
              </a:tr>
              <a:tr h="375493">
                <a:tc>
                  <a:txBody>
                    <a:bodyPr/>
                    <a:lstStyle/>
                    <a:p>
                      <a:pPr marL="0" algn="l" defTabSz="914400" rtl="0" eaLnBrk="1" latinLnBrk="0" hangingPunct="1">
                        <a:lnSpc>
                          <a:spcPct val="115000"/>
                        </a:lnSpc>
                        <a:spcBef>
                          <a:spcPts val="300"/>
                        </a:spcBef>
                        <a:spcAft>
                          <a:spcPts val="300"/>
                        </a:spcAft>
                      </a:pPr>
                      <a:r>
                        <a:rPr lang="pl-PL" sz="800" b="1" kern="1200" dirty="0">
                          <a:solidFill>
                            <a:schemeClr val="lt1"/>
                          </a:solidFill>
                          <a:effectLst/>
                          <a:latin typeface="+mn-lt"/>
                          <a:ea typeface="+mn-ea"/>
                          <a:cs typeface="+mn-cs"/>
                        </a:rPr>
                        <a:t>Strony postępowań oraz udział społeczeństwa</a:t>
                      </a:r>
                      <a:endParaRPr lang="en-US" sz="800" b="1" kern="1200" dirty="0">
                        <a:solidFill>
                          <a:schemeClr val="lt1"/>
                        </a:solidFill>
                        <a:effectLst/>
                        <a:latin typeface="+mn-lt"/>
                        <a:ea typeface="+mn-ea"/>
                        <a:cs typeface="+mn-cs"/>
                      </a:endParaRPr>
                    </a:p>
                  </a:txBody>
                  <a:tcPr marL="38320" marR="38320" marT="0" marB="0" anchor="ctr"/>
                </a:tc>
                <a:tc>
                  <a:txBody>
                    <a:bodyPr/>
                    <a:lstStyle/>
                    <a:p>
                      <a:pPr marL="0" algn="just" defTabSz="914400" rtl="0" eaLnBrk="1" latinLnBrk="0" hangingPunct="1">
                        <a:lnSpc>
                          <a:spcPct val="115000"/>
                        </a:lnSpc>
                        <a:spcBef>
                          <a:spcPts val="300"/>
                        </a:spcBef>
                        <a:spcAft>
                          <a:spcPts val="0"/>
                        </a:spcAft>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Stroną jest przede wszystkim dalszy użytkownik/inwestor</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1844675"/>
          <a:ext cx="9144000" cy="3148012"/>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5076057">
                  <a:extLst>
                    <a:ext uri="{9D8B030D-6E8A-4147-A177-3AD203B41FA5}">
                      <a16:colId xmlns:a16="http://schemas.microsoft.com/office/drawing/2014/main" val="20002"/>
                    </a:ext>
                  </a:extLst>
                </a:gridCol>
              </a:tblGrid>
              <a:tr h="787003">
                <a:tc rowSpan="4">
                  <a:txBody>
                    <a:bodyPr/>
                    <a:lstStyle/>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Stosunki wodne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pobór wody</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ścieki</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4">
                  <a:txBody>
                    <a:bodyPr/>
                    <a:lstStyle/>
                    <a:p>
                      <a:pPr algn="ctr" fontAlgn="ctr"/>
                      <a:r>
                        <a:rPr lang="pl-PL" sz="1200" b="0" i="0" u="none" strike="noStrike" dirty="0" smtClean="0">
                          <a:solidFill>
                            <a:schemeClr val="tx1"/>
                          </a:solidFill>
                          <a:effectLst/>
                          <a:latin typeface="Arial" panose="020B0604020202020204" pitchFamily="34" charset="0"/>
                          <a:cs typeface="Arial" panose="020B0604020202020204" pitchFamily="34" charset="0"/>
                        </a:rPr>
                        <a:t>Pozwolenia wodnoprawne</a:t>
                      </a: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4" action="ppaction://hlinksldjump"/>
                        </a:rPr>
                        <a:t>Pozwolenie wodnoprawne na pobór wód powierzchniowych lub podziemnych</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Pozwolenie wodnoprawne na wprowadzanie ścieków do wód lub do ziemi</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algn="ctr" fontAlgn="ctr"/>
                      <a:endParaRPr lang="pl-PL" sz="1200" b="0" i="0" u="none" strike="noStrike" dirty="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6" action="ppaction://hlinksldjump"/>
                        </a:rPr>
                        <a:t>Pozwolenie wodnoprawne na wykonanie urządzeń wodnych</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7" action="ppaction://hlinksldjump"/>
                        </a:rPr>
                        <a:t>Pozwolenie wodnoprawne na wprowadzanie do urządzeń kanalizacyjnych, będących własnością innych podmiotów, ścieków przemysłowych zawierających substancje szczególnie szkodliwe dla środowiska wodnego</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7666" name="Picture 2" descr="C:\+ GRAFIKA\+ Identyfikacja Wizualna\GDOS\GDOS_logo\na WWW\GDOS_logo_pion_p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3" descr="C:\+ GRAFIKA\+ LOGA\NFOŚiGW\logotyp-0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10"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27675" name="Picture 6">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377695302"/>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26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wodnoprawne na pobór wód powierzchniowych lub podziemnych</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Zgodnie z przepisami Prawa wodnego pobór wód powierzchniowych lub podziemnych jest szczególnym korzystaniem z wód, które wymaga uzyskania pozwolenia wodnoprawnego.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7956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122 ust. 1 pkt 1 w zw. z art. 124 pkt 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126 - 128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131- 132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140 Prawa wodnego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51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 co do zasady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 w przypadkach m.in. poboru wód związanego z przedsięwzięciami mogącymi zawsze znacząco oddziaływać na środowisko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 - w przypadku, gdy szczególne korzystanie z wód, w całości lub w części, odbywa się na terenach zamkniętych, a odrębne przepisy nie stanowią inaczej.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7835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pozwolenia wodnoprawnego.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właściwy organ, pozwolenia wodnoprawnego, na czas określony, nie dłuższy niż 20 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41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336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dokumentacją określoną w art. 131 ust. 203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operat wodnoprawny, sporządzony zgodnie z art.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opis prowadzenia zamierzonej działalności sporządzony w języku nietechnicznym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1318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w sprawie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r>
                        <a:rPr kumimoji="0" lang="pl-PL" altLang="en-US" sz="600" b="0" i="0" u="none" strike="noStrike" cap="none" normalizeH="0" baseline="0" dirty="0" smtClean="0">
                          <a:ln>
                            <a:noFill/>
                          </a:ln>
                          <a:solidFill>
                            <a:srgbClr val="000000"/>
                          </a:solidFill>
                          <a:effectLst/>
                          <a:latin typeface="Arial" charset="0"/>
                          <a:cs typeface="Arial" charset="0"/>
                        </a:rPr>
                        <a:t> na pobór wód powierzchniowych lub podziemnych jest: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wnioskodawca ubiegający się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wody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istniejącego urządzenia wodnego znajdującego się w zasięgu oddziaływania zamierzonego korzystania z wód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władający powierzchnią ziemi położoną w zasięgu oddziaływania zamierzonego korzystania z wód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uprawniony do rybactwa w zasięgu oddziaływania zamierzonego korzystania z wód </a:t>
                      </a:r>
                    </a:p>
                    <a:p>
                      <a:pPr marL="800100" marR="0" lvl="1" indent="-342900" algn="just" defTabSz="914400" rtl="0" eaLnBrk="1" fontAlgn="base" latinLnBrk="0" hangingPunct="1">
                        <a:lnSpc>
                          <a:spcPct val="115000"/>
                        </a:lnSpc>
                        <a:spcBef>
                          <a:spcPts val="300"/>
                        </a:spcBef>
                        <a:spcAft>
                          <a:spcPct val="0"/>
                        </a:spcAft>
                        <a:buClrTx/>
                        <a:buSzTx/>
                        <a:buFont typeface="Arial" charset="0"/>
                        <a:buNone/>
                        <a:tabLst/>
                      </a:pPr>
                      <a:r>
                        <a:rPr kumimoji="0" lang="pl-PL" altLang="en-US" sz="600" b="0" i="0" u="none" strike="noStrike" cap="none" normalizeH="0" baseline="0" dirty="0" smtClean="0">
                          <a:ln>
                            <a:noFill/>
                          </a:ln>
                          <a:solidFill>
                            <a:srgbClr val="000000"/>
                          </a:solidFill>
                          <a:effectLst/>
                          <a:latin typeface="Arial" charset="0"/>
                          <a:cs typeface="Arial" charset="0"/>
                        </a:rPr>
                        <a:t>Strony mogą być zawiadamiane o decyzjach i innych czynnościach organów administracji publicznej przez obwieszczenie lub w inny zwyczajowo przyjęty w danej miejscowości sposób publicznego ogłaszania, zgodnie z art. 49 KPA.</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800100" marR="0" lvl="1" indent="-342900" algn="just" defTabSz="914400" rtl="0" eaLnBrk="1" fontAlgn="base" latinLnBrk="0" hangingPunct="1">
                        <a:lnSpc>
                          <a:spcPct val="115000"/>
                        </a:lnSpc>
                        <a:spcBef>
                          <a:spcPts val="300"/>
                        </a:spcBef>
                        <a:spcAft>
                          <a:spcPct val="0"/>
                        </a:spcAft>
                        <a:buClrTx/>
                        <a:buSzTx/>
                        <a:buFont typeface="Arial" charset="0"/>
                        <a:buNone/>
                        <a:tabLst/>
                      </a:pPr>
                      <a:r>
                        <a:rPr kumimoji="0" lang="pl-PL" altLang="en-US" sz="600" b="0" i="0" u="none" strike="noStrike" cap="none" normalizeH="0" baseline="0" dirty="0" smtClean="0">
                          <a:ln>
                            <a:noFill/>
                          </a:ln>
                          <a:solidFill>
                            <a:srgbClr val="000000"/>
                          </a:solidFill>
                          <a:effectLst/>
                          <a:latin typeface="Arial" charset="0"/>
                          <a:cs typeface="Arial"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870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wodnoprawne</a:t>
            </a:r>
          </a:p>
        </p:txBody>
      </p:sp>
      <p:pic>
        <p:nvPicPr>
          <p:cNvPr id="2871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8748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wodnoprawne na wprowadzanie ścieków do wód lub do ziemi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Decydując się na odprowadzanie ścieków do wód lub do ziemi konieczne jest uzyskanie pozwolenia wodnoprawnego. Odprowadzane ścieki powinny być odpowiednio oczyszczone.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1022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37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122 ust. 1 pkt 1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126 – 128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131 - 132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140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ścieków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21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 co do zasady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 w przypadkach poboru wód związanego z przedsięwzięciami mogącymi zawsze znacząco oddziaływać na środowisko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 - w przypadku, gdy szczególne korzystanie z wód, w całości lub w części, odbywa się na terenach zamkniętych, a odrębne przepisy nie stanowią inaczej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335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pozwolenia wodnoprawnego.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pozwolenia wodnoprawnego, na czas określony, nie dłuższy niż 10 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91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269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dokumentacją określoną w art. 131 ust. 2-3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operat wodnoprawny, sporządzony zgodnie z art.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opis prowadzenia zamierzonej działalności sporządzony w języku nietechnicznym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13264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w sprawie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r>
                        <a:rPr kumimoji="0" lang="pl-PL" altLang="en-US" sz="600" b="0" i="0" u="none" strike="noStrike" cap="none" normalizeH="0" baseline="0" dirty="0" smtClean="0">
                          <a:ln>
                            <a:noFill/>
                          </a:ln>
                          <a:solidFill>
                            <a:srgbClr val="000000"/>
                          </a:solidFill>
                          <a:effectLst/>
                          <a:latin typeface="Arial" charset="0"/>
                          <a:cs typeface="Arial" charset="0"/>
                        </a:rPr>
                        <a:t> na wprowadzanie ścieków do wód lub do ziemi jest: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wnioskodawca ubiegający się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wody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istniejącego urządzenia wodnego znajdującego się w zasięgu oddziaływania zamierzonego korzystania z wód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władający powierzchnią ziemi położoną w zasięgu oddziaływania zamierzonego korzystania z wód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uprawniony do rybactwa w zasięgu oddziaływania zamierzonego korzystania z wód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Strony mogą być zawiadamiane o decyzjach i innych czynnościach organów administracji publicznej przez obwieszczenie lub w inny zwyczajowo przyjęty w danej miejscowości sposób publicznego ogłaszania, zgodnie z art. 49 KPA.</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973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wodnoprawne</a:t>
            </a:r>
          </a:p>
        </p:txBody>
      </p:sp>
      <p:pic>
        <p:nvPicPr>
          <p:cNvPr id="2973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1894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wodnoprawne na wykonanie urządzeń wodnych</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Budowa np. własnej studni, specjalnych zbiorników lub innych obiektów służących do ujmowania wód powierzchniowych lub podziemnych, w tym urządzeń wodnych służących odprowadzeniu ścieków, wymaga uzyskania pozwolenia wodnoprawnego.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9432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9 ust. 1 pkt 19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122 ust. 1 pkt 3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126 - 128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131 - 132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140 Prawa wodnego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5982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 co do zasady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 w przypadkach m.in. poboru wód związanego z przedsięwzięciami mogącymi zawsze znacząco oddziaływać na środowisko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 - w przypadku, gdy szczególne korzystanie z wód lub wykonywanie urządzeń wodnych, w całości lub w części, odbywa się na terenach zamkniętych, a odrębne przepisy nie stanowią inaczej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4154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pozwolenia wodnoprawnego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właściwy organ, pozwolenia wodnoprawnego; urządzeń wodnych nie dotyczy obowiązek ustalania czasu obowiązywania pozwolenia.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092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0074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dokumentacją określoną w art. 131 ust. 2-3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operat wodnoprawny lub projekt urządzeń wodnych, sporządzony zgodnie z art.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opis prowadzenia zamierzonej działalności sporządzony w języku nietechnicznym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11964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w sprawie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r>
                        <a:rPr kumimoji="0" lang="pl-PL" altLang="en-US" sz="600" b="0" i="0" u="none" strike="noStrike" cap="none" normalizeH="0" baseline="0" dirty="0" smtClean="0">
                          <a:ln>
                            <a:noFill/>
                          </a:ln>
                          <a:solidFill>
                            <a:srgbClr val="000000"/>
                          </a:solidFill>
                          <a:effectLst/>
                          <a:latin typeface="Arial" charset="0"/>
                          <a:cs typeface="Arial" charset="0"/>
                        </a:rPr>
                        <a:t> na pobór wód powierzchniowych lub podziemnych jest: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wnioskodawca ubiegający się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wody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istniejącego urządzenia wodnego znajdującego się w zasięgu oddziaływania planowanych do wykonania urządzeń wodnych</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władający powierzchnią ziemi położoną w zasięgu oddziaływania planowanych do wykonania urządzeń wodnych</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uprawniony do rybactwa w zasięgu oddziaływania planowanych do wykonania urządzeń wodnych</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Strony mogą być zawiadamiane o decyzjach i innych czynnościach organów administracji publicznej przez obwieszczenie lub w inny zwyczajowo przyjęty w danej miejscowości sposób publicznego ogłaszania, zgodnie z art. 49 KPA.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075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wodnoprawne</a:t>
            </a:r>
          </a:p>
        </p:txBody>
      </p:sp>
      <p:pic>
        <p:nvPicPr>
          <p:cNvPr id="3076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33375"/>
          <a:ext cx="9144000" cy="5975349"/>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6732241">
                  <a:extLst>
                    <a:ext uri="{9D8B030D-6E8A-4147-A177-3AD203B41FA5}">
                      <a16:colId xmlns:a16="http://schemas.microsoft.com/office/drawing/2014/main" val="20001"/>
                    </a:ext>
                  </a:extLst>
                </a:gridCol>
              </a:tblGrid>
              <a:tr h="749307">
                <a:tc>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Czynności wstępne</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pl-PL" sz="800" b="0" i="0" u="none" strike="noStrike" dirty="0" smtClean="0">
                          <a:solidFill>
                            <a:srgbClr val="000000"/>
                          </a:solidFill>
                          <a:effectLst/>
                          <a:latin typeface="Arial" panose="020B0604020202020204" pitchFamily="34" charset="0"/>
                          <a:cs typeface="Arial" panose="020B0604020202020204" pitchFamily="34" charset="0"/>
                          <a:hlinkClick r:id="rId4" action="ppaction://hlinksldjump"/>
                        </a:rPr>
                        <a:t>Ogłoszenie informacji o planowanych przestrzeniach i czynności poprzedzające przetarg</a:t>
                      </a:r>
                      <a:r>
                        <a:rPr lang="pl-PL" sz="800" b="0" i="0" u="none" strike="noStrike" dirty="0" smtClean="0">
                          <a:solidFill>
                            <a:srgbClr val="000000"/>
                          </a:solidFill>
                          <a:effectLst/>
                          <a:latin typeface="Arial" panose="020B0604020202020204" pitchFamily="34" charset="0"/>
                          <a:cs typeface="Arial" panose="020B0604020202020204" pitchFamily="34" charset="0"/>
                        </a:rPr>
                        <a:t>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79507">
                <a:tc>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Postępowanie kwalifikacyjne</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Postępowanie kwalifikacyjne</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9307">
                <a:tc rowSpan="5">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Postępowanie przetargowe</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6" action="ppaction://hlinksldjump"/>
                        </a:rPr>
                        <a:t>Ogłoszenie o wszczęciu postępowania przetargowego w </a:t>
                      </a:r>
                      <a:r>
                        <a:rPr lang="pl-PL" sz="800" u="none" strike="noStrike" dirty="0" smtClean="0">
                          <a:effectLst/>
                          <a:latin typeface="Arial" panose="020B0604020202020204" pitchFamily="34" charset="0"/>
                          <a:cs typeface="Arial" panose="020B0604020202020204" pitchFamily="34" charset="0"/>
                          <a:hlinkClick r:id="rId6" action="ppaction://hlinksldjump"/>
                        </a:rPr>
                        <a:t> Dz</a:t>
                      </a:r>
                      <a:r>
                        <a:rPr lang="pl-PL" sz="800" u="none" strike="noStrike" dirty="0">
                          <a:effectLst/>
                          <a:latin typeface="Arial" panose="020B0604020202020204" pitchFamily="34" charset="0"/>
                          <a:cs typeface="Arial" panose="020B0604020202020204" pitchFamily="34" charset="0"/>
                          <a:hlinkClick r:id="rId6" action="ppaction://hlinksldjump"/>
                        </a:rPr>
                        <a:t>. U. UE i BIP MŚ</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7" action="ppaction://hlinksldjump"/>
                        </a:rPr>
                        <a:t>Złożenie ofert w postępowaniu przetargowym</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u="none" strike="noStrike" dirty="0" smtClean="0">
                          <a:effectLst/>
                          <a:latin typeface="Arial" panose="020B0604020202020204" pitchFamily="34" charset="0"/>
                          <a:cs typeface="Arial" panose="020B0604020202020204" pitchFamily="34" charset="0"/>
                          <a:hlinkClick r:id="rId8" action="ppaction://hlinksldjump"/>
                        </a:rPr>
                        <a:t>Udzielenie</a:t>
                      </a:r>
                      <a:r>
                        <a:rPr lang="pl-PL" sz="800" u="none" strike="noStrike" baseline="0" dirty="0" smtClean="0">
                          <a:effectLst/>
                          <a:latin typeface="Arial" panose="020B0604020202020204" pitchFamily="34" charset="0"/>
                          <a:cs typeface="Arial" panose="020B0604020202020204" pitchFamily="34" charset="0"/>
                          <a:hlinkClick r:id="rId8" action="ppaction://hlinksldjump"/>
                        </a:rPr>
                        <a:t> </a:t>
                      </a:r>
                      <a:r>
                        <a:rPr lang="pl-PL" sz="800" u="none" strike="noStrike" dirty="0" smtClean="0">
                          <a:effectLst/>
                          <a:latin typeface="Arial" panose="020B0604020202020204" pitchFamily="34" charset="0"/>
                          <a:cs typeface="Arial" panose="020B0604020202020204" pitchFamily="34" charset="0"/>
                          <a:hlinkClick r:id="rId8" action="ppaction://hlinksldjump"/>
                        </a:rPr>
                        <a:t>koncesji</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9" action="ppaction://hlinksldjump"/>
                        </a:rPr>
                        <a:t>Udzielenie samoistnej koncesji na wydobywanie węglowodorów ze złoża</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49307">
                <a:tc vMerge="1">
                  <a:txBody>
                    <a:bodyPr/>
                    <a:lstStyle/>
                    <a:p>
                      <a:endParaRPr lang="pl-PL"/>
                    </a:p>
                  </a:txBody>
                  <a:tcPr/>
                </a:tc>
                <a:tc>
                  <a:txBody>
                    <a:bodyPr/>
                    <a:lstStyle/>
                    <a:p>
                      <a:pPr algn="l" fontAlgn="b"/>
                      <a:r>
                        <a:rPr lang="pl-PL" sz="800" u="none" strike="noStrike" dirty="0" smtClean="0">
                          <a:effectLst/>
                          <a:latin typeface="Arial" panose="020B0604020202020204" pitchFamily="34" charset="0"/>
                          <a:cs typeface="Arial" panose="020B0604020202020204" pitchFamily="34" charset="0"/>
                          <a:hlinkClick r:id="rId10" action="ppaction://hlinksldjump"/>
                        </a:rPr>
                        <a:t>Ustanowienie</a:t>
                      </a:r>
                      <a:r>
                        <a:rPr lang="pl-PL" sz="800" u="none" strike="noStrike" baseline="0" dirty="0" smtClean="0">
                          <a:effectLst/>
                          <a:latin typeface="Arial" panose="020B0604020202020204" pitchFamily="34" charset="0"/>
                          <a:cs typeface="Arial" panose="020B0604020202020204" pitchFamily="34" charset="0"/>
                          <a:hlinkClick r:id="rId10" action="ppaction://hlinksldjump"/>
                        </a:rPr>
                        <a:t> </a:t>
                      </a:r>
                      <a:r>
                        <a:rPr lang="pl-PL" sz="800" u="none" strike="noStrike" dirty="0" smtClean="0">
                          <a:effectLst/>
                          <a:latin typeface="Arial" panose="020B0604020202020204" pitchFamily="34" charset="0"/>
                          <a:cs typeface="Arial" panose="020B0604020202020204" pitchFamily="34" charset="0"/>
                          <a:hlinkClick r:id="rId10" action="ppaction://hlinksldjump"/>
                        </a:rPr>
                        <a:t>użytkowania </a:t>
                      </a:r>
                      <a:r>
                        <a:rPr lang="pl-PL" sz="800" u="none" strike="noStrike" dirty="0">
                          <a:effectLst/>
                          <a:latin typeface="Arial" panose="020B0604020202020204" pitchFamily="34" charset="0"/>
                          <a:cs typeface="Arial" panose="020B0604020202020204" pitchFamily="34" charset="0"/>
                          <a:hlinkClick r:id="rId10" action="ppaction://hlinksldjump"/>
                        </a:rPr>
                        <a:t>górniczego</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4120" name="Picture 2" descr="C:\+ GRAFIKA\+ Identyfikacja Wizualna\GDOS\GDOS_logo\na WWW\GDOS_logo_pion_pn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3" descr="C:\+ GRAFIKA\+ LOGA\NFOŚiGW\logotyp-0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24"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a:latin typeface="Arial" charset="0"/>
              </a:rPr>
              <a:t>Spis treści &gt; </a:t>
            </a:r>
            <a:r>
              <a:rPr lang="pl-PL" altLang="en-US" sz="600" b="1">
                <a:solidFill>
                  <a:schemeClr val="accent2"/>
                </a:solidFill>
                <a:latin typeface="Arial" charset="0"/>
              </a:rPr>
              <a:t>Udzielenie koncesji </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29" name="Picture 6">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039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wodnoprawne na wprowadzanie do urządzeń kanalizacyjnych, będących własnością innych podmiotów, ścieków przemysłowych zawierających substancje szczególnie szkodliwe dla środowiska wodnego</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 przypadku odprowadzania ścieków przemysłowych do urządzeń kanalizacyjnych innego podmiotu zawierających substancje szczególnie szkodliwe dla środowiska wodnego wymagane jest uzyskanie pozwolenia wodnoprawnego. Odprowadzane ścieki powinny być odpowiednio oczyszczone.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3107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122 ust. 1 pkt 10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126 - 128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131- 132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140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substancji szczególnie szkodliwych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realizacji obowiązków dostawców ścieków przemysłowych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5259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 w przypadku wprowadzania do urządzeń kanalizacyjnych ścieków przemysłowych zawierających substancje szczególnie szkodliwe dla środowiska wodnego, związane z przedsięwzięciami mogącymi zawsze znacząco oddziaływać na środowisko</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257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pozwolenia wodnoprawnego.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wydaje pozwolenie wodnoprawne, na czas określony, nie dłuższy niż 4 lata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46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1314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operat wodnoprawny, sporządzony zgodnie z art.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opis prowadzenia zamierzonej działalności sporządzony w języku nietechnicznym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pisemna zgoda właściciela urządzeń kanalizacyjnych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28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Stronami postępowania są przede wszystkim: wnioskodawca oraz właściciel urządzeń kanalizacyjnych, do których wprowadzane będą ścieki przemysłowe zawierające substancje szczególnie szkodliwe dla środowiska wodnego.</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177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wodnoprawne</a:t>
            </a:r>
          </a:p>
        </p:txBody>
      </p:sp>
      <p:pic>
        <p:nvPicPr>
          <p:cNvPr id="3178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246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Uzyskanie decyzji zwalniającej z zakazu wykonywania robót oraz innych czynności na obszarach szczególnego zagrożenia powodzią</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Co do zasady na obszarach szczególnego zagrożenia powodzią zabrania się wykonywania robót oraz czynności utrudniających ochronę przed powodzią lub zwiększających zagrożenie powodziowe. Zwolnienie od ww. zakazów jest możliwe jedynie w drodze decyzji administracyjnej wydanej przez dyrektora </a:t>
                      </a:r>
                      <a:r>
                        <a:rPr kumimoji="0" lang="pl-PL" altLang="en-US" sz="600" b="1" i="0" u="none" strike="noStrike" cap="none" normalizeH="0" baseline="0" dirty="0" err="1" smtClean="0">
                          <a:ln>
                            <a:noFill/>
                          </a:ln>
                          <a:solidFill>
                            <a:srgbClr val="FFFFFF"/>
                          </a:solidFill>
                          <a:effectLst/>
                          <a:latin typeface="Arial" charset="0"/>
                          <a:cs typeface="Arial" charset="0"/>
                        </a:rPr>
                        <a:t>RZGW</a:t>
                      </a:r>
                      <a:r>
                        <a:rPr kumimoji="0" lang="pl-PL" altLang="en-US" sz="600" b="1" i="0" u="none" strike="noStrike" cap="none" normalizeH="0" baseline="0" dirty="0" smtClean="0">
                          <a:ln>
                            <a:noFill/>
                          </a:ln>
                          <a:solidFill>
                            <a:srgbClr val="FFFFFF"/>
                          </a:solidFill>
                          <a:effectLst/>
                          <a:latin typeface="Arial" charset="0"/>
                          <a:cs typeface="Arial"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7516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88l Prawa wodnego</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40 ust. 1 pkt 3 w zw. z art. 40 ust. 3 Prawa wodnego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51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właściwego urzędu morskiego, w zakresie pasa technicznego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530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sporządzenie pisemnego wniosku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 wydaje decyzję zwalniającą od zakazu wykonywania wskazanych robót oraz innych czynności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4155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06708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charakterystyka planowanych działań wraz z podstawowymi danymi technicznymi i opisem planowanej technologii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sytuacyjno-wysokościowa z naniesionym schematem planowanych obiektów i robót, a w razie potrzeby, obliczenia hydrauliczne i hydrologiczne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623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są przede wszystkim: wnioskodawca, właściciel wody, właściciel wału przeciwpowodziowego.</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280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3280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358989868"/>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558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Uzyskanie decyzji zwalniającej z zakazu wykonywania obiektów budowlanych, kopania studni, sadzawek, dołów oraz rowów w odległości mniejszej niż 50 m od stopy wału po stronie </a:t>
                      </a:r>
                      <a:r>
                        <a:rPr kumimoji="0" lang="pl-PL" altLang="en-US" sz="600" b="1" i="0" u="none" strike="noStrike" cap="none" normalizeH="0" baseline="0" dirty="0" err="1" smtClean="0">
                          <a:ln>
                            <a:noFill/>
                          </a:ln>
                          <a:solidFill>
                            <a:srgbClr val="FFFFFF"/>
                          </a:solidFill>
                          <a:effectLst/>
                          <a:latin typeface="Arial" charset="0"/>
                          <a:cs typeface="Arial" charset="0"/>
                        </a:rPr>
                        <a:t>odpowietrznej</a:t>
                      </a:r>
                      <a:r>
                        <a:rPr kumimoji="0" lang="pl-PL" altLang="en-US" sz="600" b="1" i="0" u="none" strike="noStrike" cap="none" normalizeH="0" baseline="0" dirty="0" smtClean="0">
                          <a:ln>
                            <a:noFill/>
                          </a:ln>
                          <a:solidFill>
                            <a:srgbClr val="FFFFFF"/>
                          </a:solidFill>
                          <a:effectLst/>
                          <a:latin typeface="Arial" charset="0"/>
                          <a:cs typeface="Arial"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Co do zasady, w celu zapewnienia szczelności i stabilności wałów przeciwpowodziowych zabrania się wykonywania obiektów budowlanych, kopania studni, sadzawek, dołów oraz rowów w odległości mniejszej niż 50 m od stopy wału po stronie </a:t>
                      </a:r>
                      <a:r>
                        <a:rPr kumimoji="0" lang="pl-PL" altLang="en-US" sz="600" b="1" i="0" u="none" strike="noStrike" cap="none" normalizeH="0" baseline="0" dirty="0" err="1" smtClean="0">
                          <a:ln>
                            <a:noFill/>
                          </a:ln>
                          <a:solidFill>
                            <a:srgbClr val="FFFFFF"/>
                          </a:solidFill>
                          <a:effectLst/>
                          <a:latin typeface="Arial" charset="0"/>
                          <a:cs typeface="Arial" charset="0"/>
                        </a:rPr>
                        <a:t>odpowietrznej</a:t>
                      </a:r>
                      <a:r>
                        <a:rPr kumimoji="0" lang="pl-PL" altLang="en-US" sz="600" b="1" i="0" u="none" strike="noStrike" cap="none" normalizeH="0" baseline="0" dirty="0" smtClean="0">
                          <a:ln>
                            <a:noFill/>
                          </a:ln>
                          <a:solidFill>
                            <a:srgbClr val="FFFFFF"/>
                          </a:solidFill>
                          <a:effectLst/>
                          <a:latin typeface="Arial" charset="0"/>
                          <a:cs typeface="Arial" charset="0"/>
                        </a:rPr>
                        <a:t>. Zwolnienie z tego obowiązku może jedynie marszałek województwa w drodze decyzji administracyjnej.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8393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88n Prawa wodnego</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753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1046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sporządzenie pisemnego wniosku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wydaje decyzję zwalniającą od zakazu wykonywania wskazanych robót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62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196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charakterystyka planowanych działań wraz z podstawowymi danymi technicznymi i opisem planowanej technologii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sytuacyjno-wysokościowa z naniesionym schematem planowanych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43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są przede wszystkim: wnioskodawca, właściciel wody, właściciel wału przeciwpowodziowego</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382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3383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023584533"/>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417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Przyłączenie do sieci wodociągowej lub kanalizacyjnej przedsiębiorstwa wodociągowo - kanalizacyjnego</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Jednym ze sposobów zaopatrzenia w wodę jest podłączenie przedsiębiorstwa wodociągowo - kanalizacyjnego lub sieci wiejskich. Zwykle przedsiębiorstwa wodociągowo - kanalizacyjne świadczą również usługę odprowadzania ścieków. Takie rozwiązanie jest najbardziej korzystne, jednak obszary, na których prowadzi się prace poszukiwawcze i wydobywcze zwykle nie są wyposażone w infrastrukturę wodociągowo-kanalizacyjną.</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1454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6 Ustawy o zbiorowym zaopatrzeniu w wodę</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10 Ustawy o zbiorowym zaopatrzeniu w wodę</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15 ust. 2 - ust. 3 Ustawy o zbiorowym zaopatrzeniu w wodę</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19 Ustawy o zbiorowym zaopatrzeniu w wodę</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20 Ustawy o zbiorowym zaopatrzeniu w wodę</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ścieków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sposobu realizacji obowiązków dostawców ścieków przemysłowych</a:t>
                      </a:r>
                    </a:p>
                    <a:p>
                      <a:pPr marL="342900" marR="0" lvl="0" indent="-342900" algn="just" defTabSz="914400" rtl="0" eaLnBrk="1" fontAlgn="base" latinLnBrk="0" hangingPunct="1">
                        <a:lnSpc>
                          <a:spcPct val="115000"/>
                        </a:lnSpc>
                        <a:spcBef>
                          <a:spcPct val="0"/>
                        </a:spcBef>
                        <a:spcAft>
                          <a:spcPts val="1000"/>
                        </a:spcAft>
                        <a:buClrTx/>
                        <a:buSzTx/>
                        <a:buFont typeface="Symbol" pitchFamily="18" charset="2"/>
                        <a:buChar char=""/>
                        <a:tabLst/>
                      </a:pPr>
                      <a:endParaRPr kumimoji="0" lang="en-US"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059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przedsiębiorstwo wodociągowo - kanalizacyjne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48362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Przebieg procedury może się różnić w zależności od gminy, na terenie której przedsiębiorca będzie się ubiegał o podłączenie do sieci przedsiębiorstwa wodociągowo - kanalizacyjnego. Z tego względu warto skontaktować się z wybranym przedsiębiorstwem wodociągowo - kanalizacyjnym w celu zasięgnięcia bardziej szczegółowych informacji na temat wymaganych dokumentów.</a:t>
                      </a:r>
                      <a:endParaRPr kumimoji="0" lang="en-US" altLang="en-US" sz="600" b="0" i="0" u="none" strike="noStrike" cap="none" normalizeH="0" baseline="0" dirty="0" smtClean="0">
                        <a:ln>
                          <a:noFill/>
                        </a:ln>
                        <a:solidFill>
                          <a:srgbClr val="000000"/>
                        </a:solidFill>
                        <a:effectLst/>
                        <a:latin typeface="Arial" charset="0"/>
                        <a:ea typeface="SimSun" pitchFamily="2" charset="-122"/>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Inwestor</a:t>
                      </a:r>
                      <a:r>
                        <a:rPr kumimoji="0" lang="pl-PL" altLang="en-US" sz="1800" b="0" i="0" u="none" strike="noStrike" cap="none" normalizeH="0" baseline="0" dirty="0" smtClean="0">
                          <a:ln>
                            <a:noFill/>
                          </a:ln>
                          <a:solidFill>
                            <a:srgbClr val="000000"/>
                          </a:solidFill>
                          <a:effectLst/>
                          <a:latin typeface="Calibri" pitchFamily="34" charset="0"/>
                          <a:cs typeface="Arial" charset="0"/>
                        </a:rPr>
                        <a:t> </a:t>
                      </a: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występuje z wnioskiem o wydanie warunków technicznych przyłączenia do sieci wodociągowej lub kanalizacyjnej</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po odbiorze warunków technicznych przedsiębiorca powinien wybrać projektanta przyłącza wodociągowego i/lub kanalizacyjnego</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wniosek o uzgodnienie dokumentacji technicznej przyłącza wodociągowego lub kanalizacyjnego</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przedsiębiorstwo wodociągowo - kanalizacyjne uzgadnia dokumentację projektową przyłącza</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budowa przyłączy wodociągowych oraz kanalizacyjnych nie wymaga uzyskania </a:t>
                      </a:r>
                      <a:r>
                        <a:rPr kumimoji="0" lang="pl-PL" altLang="en-US" sz="600" b="0" i="0" u="none" strike="noStrike" cap="none" normalizeH="0" baseline="0" dirty="0" err="1" smtClean="0">
                          <a:ln>
                            <a:noFill/>
                          </a:ln>
                          <a:solidFill>
                            <a:srgbClr val="000000"/>
                          </a:solidFill>
                          <a:effectLst/>
                          <a:latin typeface="Arial" charset="0"/>
                          <a:ea typeface="SimSun" pitchFamily="2" charset="-122"/>
                          <a:cs typeface="Arial" charset="0"/>
                        </a:rPr>
                        <a:t>PnB</a:t>
                      </a: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 ani zgłoszenia (zob. karta procedury „Budowa przyłączy”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po wybudowaniu przyłącza wodociągowego lub kanalizacyjnego i dokonaniu odbioru technicznego przez przedsiębiorstwo wodociągowo - kanalizacyjne (potwierdzonego protokołem odbioru) wykonanego przyłącza inwestor podpisuje umowę o zaopatrzenie w wodę lub odprowadzanie ścieków i ustala termin montażu wodomierza</a:t>
                      </a: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2872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Procedura różni się w zależności od wybranego przedsiębiorstwa wodociągowo - kanalizacyjnego. Całość procedury może trwać ok. 3 miesięcy przy założeniu braku zakłóceń w komunikacji z przedsiębiorstwem wodociągowo - kanalizacyjnym i sprawnego kompletowania wymaganej dokumentacji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1063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kopia mapy sytuacyjno - wysokościowej, która powinna być sporządzona w skali mapy 1:500; na mapie powinien być zaznaczony obrys nieruchomości, której dotyczy zlecenie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wypis i wyrys z rejestru gruntów, z zaznaczoną drogą dojazdową i lokalizacją obiektu projektowanego lub istniejącego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decyzja lokalizacyjną (WZ lub DLICP), w przypadku jej posiadania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dokument potwierdzający tytuł prawny do korzystania z nieruchomości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kopia pełnomocnictwa/upoważnienia w przypadku, gdy inwestor nie działa osobiście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co najmniej 2 egzemplarze wykonanego projektu przyłącza wodociągowego i/lub kanalizacyjnego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warunki techniczne wydane przez przedsiębiorstwo wodociągowo - kanalizacyjne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152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umowy jest wnioskodawca oraz przedsiębiorstwo wodociągowo - kanalizacyjne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48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3485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648394839"/>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939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ustalająca warunki prac ziemnych zmieniających stosunki wodne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jest wymagana, gdy realizacja inwestycji będzie wiązała się z podjęciem działań obejmujących roboty ziemne mogące zmienić warunki wodne lub wodno-glebowe na określonych ustawami obszarach.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7342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118 - 118a Ustawy o ochronie przyrody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024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RDOŚ, jako organ właściwy do wydania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GDOŚ, jako organ współdziałający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87291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robót ziemnych do właściwego RDOŚ; w przypadku sprzeciwu RDOŚ - obowiązek uzyskania decyzji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118a ust. 2 i 4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o warunkach prowadzenia prac</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13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4035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pisemny wniosek, sporządzony zgodnie z art. 118a ust. 2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 wniosku załącza się m. in. następujące dokumenty: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poświadczoną przez właściwy organ kopię mapy ewidencyjnej oraz wypis z rejestru gruntów obejmujące przewidywany teren, na którym prowadzone będą działania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działań, o których mowa w art. 118 ust. 1 pkt 2 Ustawy o </a:t>
                      </a:r>
                      <a:r>
                        <a:rPr kumimoji="0" lang="pl-PL" altLang="en-US" sz="600" b="0" i="0" u="none" strike="noStrike" cap="none" normalizeH="0" baseline="0" smtClean="0">
                          <a:ln>
                            <a:noFill/>
                          </a:ln>
                          <a:solidFill>
                            <a:srgbClr val="000000"/>
                          </a:solidFill>
                          <a:effectLst/>
                          <a:latin typeface="Arial" charset="0"/>
                          <a:cs typeface="Arial" charset="0"/>
                        </a:rPr>
                        <a:t>ochronie przyrody </a:t>
                      </a:r>
                      <a:r>
                        <a:rPr kumimoji="0" lang="pl-PL" altLang="en-US" sz="600" b="0" i="0" u="none" strike="noStrike" cap="none" normalizeH="0" baseline="0" dirty="0" smtClean="0">
                          <a:ln>
                            <a:noFill/>
                          </a:ln>
                          <a:solidFill>
                            <a:srgbClr val="000000"/>
                          </a:solidFill>
                          <a:effectLst/>
                          <a:latin typeface="Arial" charset="0"/>
                          <a:cs typeface="Arial" charset="0"/>
                        </a:rPr>
                        <a:t>- mapę zawierającą informacje z ewidencji wód, urządzeń melioracji wodnych oraz zmeliorowanych gruntów, o której mowa w art. 70 ust. 3 Prawa wodnego</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o którym mowa w art. 118 ust. 9 Ustawy o ochronie przyrody - raport o oddziaływaniu przedsięwzięcia na obszar Natura 2000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dowód uiszczenia opłaty skarbowej za wydanie zezwolenia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469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Stroną jest przede wszystkim wnioskodawca oraz: właściciel wody, użytkownik obwodu rybackiego, właściciele nieruchomości objętych działaniami, o których mowa w art. 118 ust. 1 Ustawy o ochronie przyrody.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58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3588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629882710"/>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005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Wydanie </a:t>
                      </a:r>
                      <a:r>
                        <a:rPr kumimoji="0" lang="pl-PL" altLang="en-US" sz="600" b="1" i="0" u="none" strike="noStrike" cap="none" normalizeH="0" baseline="0" dirty="0" err="1" smtClean="0">
                          <a:ln>
                            <a:noFill/>
                          </a:ln>
                          <a:solidFill>
                            <a:srgbClr val="FFFFFF"/>
                          </a:solidFill>
                          <a:effectLst/>
                          <a:latin typeface="Arial" charset="0"/>
                          <a:cs typeface="Arial" charset="0"/>
                        </a:rPr>
                        <a:t>DLICP</a:t>
                      </a: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 przypadku braku </a:t>
                      </a:r>
                      <a:r>
                        <a:rPr kumimoji="0" lang="pl-PL" altLang="en-US" sz="600" b="1" i="0" u="none" strike="noStrike" cap="none" normalizeH="0" baseline="0" dirty="0" err="1" smtClean="0">
                          <a:ln>
                            <a:noFill/>
                          </a:ln>
                          <a:solidFill>
                            <a:srgbClr val="FFFFFF"/>
                          </a:solidFill>
                          <a:effectLst/>
                          <a:latin typeface="Arial" charset="0"/>
                          <a:cs typeface="Arial" charset="0"/>
                        </a:rPr>
                        <a:t>MPZP</a:t>
                      </a:r>
                      <a:r>
                        <a:rPr kumimoji="0" lang="pl-PL" altLang="en-US" sz="600" b="1" i="0" u="none" strike="noStrike" cap="none" normalizeH="0" baseline="0" dirty="0" smtClean="0">
                          <a:ln>
                            <a:noFill/>
                          </a:ln>
                          <a:solidFill>
                            <a:srgbClr val="FFFFFF"/>
                          </a:solidFill>
                          <a:effectLst/>
                          <a:latin typeface="Arial" charset="0"/>
                          <a:cs typeface="Arial" charset="0"/>
                        </a:rPr>
                        <a:t> inwestycja celu publicznego jest lokalizowana na podstawie </a:t>
                      </a:r>
                      <a:r>
                        <a:rPr kumimoji="0" lang="pl-PL" altLang="en-US" sz="600" b="1" i="0" u="none" strike="noStrike" cap="none" normalizeH="0" baseline="0" dirty="0" err="1" smtClean="0">
                          <a:ln>
                            <a:noFill/>
                          </a:ln>
                          <a:solidFill>
                            <a:srgbClr val="FFFFFF"/>
                          </a:solidFill>
                          <a:effectLst/>
                          <a:latin typeface="Arial" charset="0"/>
                          <a:cs typeface="Arial" charset="0"/>
                        </a:rPr>
                        <a:t>DLICP</a:t>
                      </a:r>
                      <a:r>
                        <a:rPr kumimoji="0" lang="pl-PL" altLang="en-US" sz="600" b="1" i="0" u="none" strike="noStrike" cap="none" normalizeH="0" baseline="0" dirty="0" smtClean="0">
                          <a:ln>
                            <a:noFill/>
                          </a:ln>
                          <a:solidFill>
                            <a:srgbClr val="FFFFFF"/>
                          </a:solidFill>
                          <a:effectLst/>
                          <a:latin typeface="Arial" charset="0"/>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9133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50 - 54 Ustawy o planowaniu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719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albo prezydent miasta w uzgodnieniu z marszałkiem województwa - inwestycje celu publicznego o znaczeniu krajowym i wojewódzkim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albo prezydent miasta - inwestycje celu publicznego o znaczeniu powiatowym i gminnym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wojewoda - inwestycje celu publicznego na terenach zamkniętych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991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DLICP, po przeprowadzeniu stosownych uzgodnień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41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Niezwłocznie do 2 miesięcy w sprawach skomplikowanych - od złożenia kompletnej dokumentacji; </a:t>
                      </a:r>
                      <a:r>
                        <a:rPr kumimoji="0" lang="pl-PL" sz="600" b="0" i="0" u="none" strike="noStrike" kern="1200" cap="none" normalizeH="0" baseline="0" dirty="0" smtClean="0">
                          <a:ln>
                            <a:noFill/>
                          </a:ln>
                          <a:solidFill>
                            <a:srgbClr val="000000"/>
                          </a:solidFill>
                          <a:effectLst/>
                          <a:latin typeface="Arial" charset="0"/>
                          <a:ea typeface="+mn-ea"/>
                          <a:cs typeface="Arial" charset="0"/>
                        </a:rPr>
                        <a:t>istnieją poglądy prawne, wg których termin 65 dni, o którym mowa w art. 51 ust. 2 Ustawy o planowaniu, może być traktowany jako termin maksymalny. </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150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załącznikami, sporządzony zgodnie z 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DŚU (jeśli jest wymagana)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DLICP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11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inwestor, właściciele lub użytkownicy wieczyści nieruchomości, na których będą lokalizowane inwestycje celu publicznego</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68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3690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482982789"/>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070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Wydanie decyzji </a:t>
                      </a:r>
                      <a:r>
                        <a:rPr kumimoji="0" lang="pl-PL" altLang="en-US" sz="600" b="1" i="0" u="none" strike="noStrike" cap="none" normalizeH="0" baseline="0" dirty="0" err="1" smtClean="0">
                          <a:ln>
                            <a:noFill/>
                          </a:ln>
                          <a:solidFill>
                            <a:srgbClr val="FFFFFF"/>
                          </a:solidFill>
                          <a:effectLst/>
                          <a:latin typeface="Arial" charset="0"/>
                          <a:cs typeface="Arial" charset="0"/>
                        </a:rPr>
                        <a:t>WZ</a:t>
                      </a: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 przypadku braku </a:t>
                      </a:r>
                      <a:r>
                        <a:rPr kumimoji="0" lang="pl-PL" altLang="en-US" sz="600" b="1" i="0" u="none" strike="noStrike" cap="none" normalizeH="0" baseline="0" dirty="0" err="1" smtClean="0">
                          <a:ln>
                            <a:noFill/>
                          </a:ln>
                          <a:solidFill>
                            <a:srgbClr val="FFFFFF"/>
                          </a:solidFill>
                          <a:effectLst/>
                          <a:latin typeface="Arial" charset="0"/>
                          <a:cs typeface="Arial" charset="0"/>
                        </a:rPr>
                        <a:t>MPZP</a:t>
                      </a:r>
                      <a:r>
                        <a:rPr kumimoji="0" lang="pl-PL" altLang="en-US" sz="600" b="1" i="0" u="none" strike="noStrike" cap="none" normalizeH="0" baseline="0" dirty="0" smtClean="0">
                          <a:ln>
                            <a:noFill/>
                          </a:ln>
                          <a:solidFill>
                            <a:srgbClr val="FFFFFF"/>
                          </a:solidFill>
                          <a:effectLst/>
                          <a:latin typeface="Arial" charset="0"/>
                          <a:cs typeface="Arial" charset="0"/>
                        </a:rPr>
                        <a:t>, zmiana zagospodarowania terenu polegająca na budowie obiektu budowlanego lub wykonaniu innych robót budowlanych, a także zmiana sposobu użytkowania obiektu budowlanego lub jego części, co do zasady wymaga decyzji </a:t>
                      </a:r>
                      <a:r>
                        <a:rPr kumimoji="0" lang="pl-PL" altLang="en-US" sz="600" b="1" i="0" u="none" strike="noStrike" cap="none" normalizeH="0" baseline="0" dirty="0" err="1" smtClean="0">
                          <a:ln>
                            <a:noFill/>
                          </a:ln>
                          <a:solidFill>
                            <a:srgbClr val="FFFFFF"/>
                          </a:solidFill>
                          <a:effectLst/>
                          <a:latin typeface="Arial" charset="0"/>
                          <a:cs typeface="Arial" charset="0"/>
                        </a:rPr>
                        <a:t>WZ</a:t>
                      </a:r>
                      <a:endParaRPr kumimoji="0" lang="pl-PL" altLang="en-US" sz="600" b="1" i="0" u="none" strike="noStrike" cap="none" normalizeH="0" baseline="0" dirty="0" smtClean="0">
                        <a:ln>
                          <a:noFill/>
                        </a:ln>
                        <a:solidFill>
                          <a:srgbClr val="FFFFFF"/>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546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art. 53 ust. 3-5a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art. 54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art. 59 – 61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64 ust. 1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przepisy Rozporządzenia w sprawie sposobu ustalania wymagań dotyczących nowej zabudowy i zagospodarowania terenu w przypadku braku miejscowego planu zagospodarowania przestrzennego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760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Wójt, burmistrz albo prezydent miasta po uzgodnieniu z właściwymi organami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Wojewoda – warunki zabudowy na terenach zamkniętych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8627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po przeprowadzeniu stosownych uzgodnień, decyzji WZ</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56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95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DŚU (jeśli jest wymagana)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WZ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35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Stroną jest przede wszystkim wnioskodawca/inwestor, właściciele lub użytkownicy wieczyści nieruchomości, na których będzie lokalizowana inwestycja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79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3792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8"/>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936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Uzyskanie zgody na lokalizację zjazdu</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Wybudowanie zjazdu z drogi publicznej może nastąpić jedynie po uzyskaniu decyzji zezwalającej na lokalizację zjazdu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6553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29 Ustawy o drogach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 113 ust. 7 Rozporządzenia w sprawie warunków technicznych, jakim powinny odpowiadać drogi publiczne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10095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Zarządcy drogi:</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drogi gminnej: wójt, burmistrz lub prezydent miasta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powiatowej: zarząd powiatu</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wojewódzkiej: zarząd województwa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krajowej: Generalny Dyrektor Dróg Krajowych i Autostrad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w mieście na prawach powiatu: prezydent miasta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7169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zezwalającej na lokalizację zjazdu na czas nieokreślony i jeśli zjazd nie zostanie wybudowany w ciągu 3 lat - decyzja wygasa.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12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232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orientacyjna wraz z zaznaczonym obszarem objętym inwestycją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szczegółowy plan sytuacyjny w skali 1:1000 lub 1:500 ze wskazaniem proponowanej lokalizacji zjazdu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wyrys z MPZP (jeśli obowiązuje) lub decyzji WZ dla działki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kopię dokumentu potwierdzającego tytuł prawny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468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 oraz właściciele lub użytkownicy wieczyści gruntów przyległych do drogi, do których ma być wykonany zjazd. </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89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389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760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Wydanie decyzji zezwalającej na lokalizowanie urządzeń w pasie drogowym</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 szczególnie uzasadnionych przypadkach lokalizowanie w pasie drogowym obiektów budowlanych lub urządzeń niezwiązanych z potrzebami zarządzania drogami lub potrzebami ruchu drogowego może nastąpić wyłącznie za zezwoleniem właściwego zarządcy drogi.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5158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39 - 40 Ustawy o drogach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11615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Zarządcy drogi:</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drogi gminnej: wójt, burmistrz lub prezydent miasta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powiatowej: zarząd powiatu</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wojewódzkiej: zarząd województwa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krajowej: Generalny Dyrektor Dróg Krajowych i Autostrad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w mieście na prawach powiatu: prezydent miasta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275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zezwalającej na lokalizację urządzeń w pasie drogowym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577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0078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sytuacyjno - wysokościowa w skali 1:500 z naniesioną szczegółową lokalizacją urządzeń w pasie drogowym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MPZP (jeśli obowiązuje) lub decyzji WZ dla działki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jest zwolnione z opłaty skarbowej, jednak za zajęcie pasa drogowego pobiera się opłatę (art. 40 ust. 3 - 13a Ustawy o drogach)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388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 </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99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3997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1998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Zatwierdzenie tymczasowej organizacji ruchu</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Podstawą do wprowadzenia organizacji ruchu na nowo wybudowanej drodze lub jej zmiany na drodze istniejącej jest zatwierdzenie organizacji ruchu przez organ zarządzający ruchem.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468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Prawo o ruchu drogowym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szczegółowych warunków zarządzania ruchem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7981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Organ zarządzający ruchem właściwy dla danej drogi (dla drogi powiatowej i gminnej - starosta)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Zarząd drogi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Organ sprawujący nadzór nad zarządzaniem ruchem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Policja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Żandarmeria Wojskowa lub wojskowe organy porządkowe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5286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m.in. z § 5 ust. 1 i § 7 ust. 2 Rozporządzenia w sprawie szczegółowych warunków zarządzania ruchem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organizacji ruchu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3021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20889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projektem organizacji ruchu sporządzonym, w co najmniej 2 egzemplarzach, który powinien zawierać m. in.:</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plan orientacyjny w skali od 1:10.000 do 1:25.000 z zaznaczeniem drogi lub dróg, których projekt dotyczy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plan sytuacyjny w skali 1:500 lub 1:1.000 zawierający:</a:t>
                      </a:r>
                    </a:p>
                    <a:p>
                      <a:pPr marL="1143000" marR="0" lvl="2" indent="-2286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lokalizację istniejących, projektowanych oraz usuwanych znaków drogowych, urządzeń sygnalizacyjnych i urządzeń bezpieczeństwa ruchu; dla projektów zmian stałej organizacji ruchu dopuszcza się zaznaczenie lokalizacji tylko znaków i urządzeń dla nowej organizacji ruchu</a:t>
                      </a:r>
                    </a:p>
                    <a:p>
                      <a:pPr marL="1143000" marR="0" lvl="2" indent="-2286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parametry geometrii drogi</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program sygnalizacji i obliczenia przepustowości drogi – w przypadku projektu zawierającego sygnalizację świetlną</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opis techniczny zawierający charakterystykę drogi i ruchu na drodze, a w przypadku organizacji ruchu związanej z robotami prowadzonymi w pasie drogowym – opis występujących zagrożeń lub utrudnień</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przewidywany termin wprowadzenia czasowej organizacji ruchu oraz termin wprowadzenia nowej stałej organizacji ruchu lub przywrócenia poprzedniej stałej organizacji ruchu – w przypadku projektu dotyczącego wykonywania robót na drodze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opinie, o których mowa w § 7 ust. 2 Rozporządzenia w sprawie szczegółowych warunków zarządzania ruchem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tymczasowej organizacji ruchu jest zwolnione z opłat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5990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09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841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4100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529648029"/>
              </p:ext>
            </p:extLst>
          </p:nvPr>
        </p:nvGraphicFramePr>
        <p:xfrm>
          <a:off x="0" y="320675"/>
          <a:ext cx="9144000" cy="6029362"/>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6732241">
                  <a:extLst>
                    <a:ext uri="{9D8B030D-6E8A-4147-A177-3AD203B41FA5}">
                      <a16:colId xmlns:a16="http://schemas.microsoft.com/office/drawing/2014/main" val="20001"/>
                    </a:ext>
                  </a:extLst>
                </a:gridCol>
              </a:tblGrid>
              <a:tr h="167067">
                <a:tc rowSpan="4">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Procedura OOŚ</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4" action="ppaction://hlinksldjump"/>
                        </a:rPr>
                        <a:t>Wydanie postanowienia w sprawie obowiązku przeprowadzenia oceny</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7067">
                <a:tc vMerge="1">
                  <a:txBody>
                    <a:bodyPr/>
                    <a:lstStyle/>
                    <a:p>
                      <a:endParaRPr lang="pl-PL"/>
                    </a:p>
                  </a:txBody>
                  <a:tcPr/>
                </a:tc>
                <a:tc>
                  <a:txBody>
                    <a:bodyPr/>
                    <a:lstStyle/>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8613">
                <a:tc vMerge="1">
                  <a:txBody>
                    <a:bodyPr/>
                    <a:lstStyle/>
                    <a:p>
                      <a:endParaRPr lang="pl-PL"/>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pl-PL" sz="800" u="none" strike="noStrike" dirty="0" err="1" smtClean="0">
                          <a:effectLst/>
                          <a:latin typeface="Arial" panose="020B0604020202020204" pitchFamily="34" charset="0"/>
                          <a:cs typeface="Arial" panose="020B0604020202020204" pitchFamily="34" charset="0"/>
                          <a:hlinkClick r:id="rId5" action="ppaction://hlinksldjump"/>
                        </a:rPr>
                        <a:t>Uzykanie</a:t>
                      </a:r>
                      <a:r>
                        <a:rPr lang="pl-PL" sz="800" u="none" strike="noStrike" baseline="0" dirty="0" smtClean="0">
                          <a:effectLst/>
                          <a:latin typeface="Arial" panose="020B0604020202020204" pitchFamily="34" charset="0"/>
                          <a:cs typeface="Arial" panose="020B0604020202020204" pitchFamily="34" charset="0"/>
                          <a:hlinkClick r:id="rId5" action="ppaction://hlinksldjump"/>
                        </a:rPr>
                        <a:t> </a:t>
                      </a:r>
                      <a:r>
                        <a:rPr lang="pl-PL" sz="800" u="none" strike="noStrike" dirty="0" err="1" smtClean="0">
                          <a:effectLst/>
                          <a:latin typeface="Arial" panose="020B0604020202020204" pitchFamily="34" charset="0"/>
                          <a:cs typeface="Arial" panose="020B0604020202020204" pitchFamily="34" charset="0"/>
                          <a:hlinkClick r:id="rId5" action="ppaction://hlinksldjump"/>
                        </a:rPr>
                        <a:t>DŚU</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698">
                <a:tc vMerge="1">
                  <a:txBody>
                    <a:bodyPr/>
                    <a:lstStyle/>
                    <a:p>
                      <a:endParaRPr lang="pl-PL"/>
                    </a:p>
                  </a:txBody>
                  <a:tcPr/>
                </a:tc>
                <a:tc>
                  <a:txBody>
                    <a:bodyPr/>
                    <a:lstStyle/>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7067">
                <a:tc rowSpan="8">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Pozwolenia środowiskowe</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14400" rtl="0" eaLnBrk="1" fontAlgn="b" latinLnBrk="0" hangingPunct="1"/>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6" action="ppaction://hlinksldjump"/>
                        </a:rPr>
                        <a:t>Pozwolenie na </a:t>
                      </a:r>
                      <a:r>
                        <a:rPr lang="pl-PL" sz="800" u="none" strike="noStrike" kern="1200" dirty="0">
                          <a:solidFill>
                            <a:schemeClr val="dk1"/>
                          </a:solidFill>
                          <a:effectLst/>
                          <a:latin typeface="Arial" panose="020B0604020202020204" pitchFamily="34" charset="0"/>
                          <a:ea typeface="+mn-ea"/>
                          <a:cs typeface="Arial" panose="020B0604020202020204" pitchFamily="34" charset="0"/>
                          <a:hlinkClick r:id="rId6" action="ppaction://hlinksldjump"/>
                        </a:rPr>
                        <a:t>wytwarzanie odpadów</a:t>
                      </a:r>
                      <a:endParaRPr lang="pl-PL"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7" action="ppaction://hlinksldjump"/>
                        </a:rPr>
                        <a:t>Decyzja zatwierdzająca program gospodarki odpadami wydobywczymi</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8" action="ppaction://hlinksldjump"/>
                        </a:rPr>
                        <a:t>Decyzja o dopuszczalnym poziomie hałasu (tylko w razie przekroczenia dopuszczalnych poziomów hałasu</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9" action="ppaction://hlinksldjump"/>
                        </a:rPr>
                        <a:t>Pozwolenie na wprowadzenie gazów lub pyłów do powietrza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0" action="ppaction://hlinksldjump"/>
                        </a:rPr>
                        <a:t>Zezwolenie na wycinkę drzew lub krzewów</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7067">
                <a:tc vMerge="1">
                  <a:txBody>
                    <a:bodyPr/>
                    <a:lstStyle/>
                    <a:p>
                      <a:endParaRPr lang="pl-PL"/>
                    </a:p>
                  </a:txBody>
                  <a:tcPr/>
                </a:tc>
                <a:tc>
                  <a:txBody>
                    <a:bodyPr/>
                    <a:lstStyle/>
                    <a:p>
                      <a:pPr algn="l" fontAlgn="b"/>
                      <a:r>
                        <a:rPr lang="pl-PL" sz="800" u="none" strike="noStrike" dirty="0" smtClean="0">
                          <a:effectLst/>
                          <a:latin typeface="Arial" panose="020B0604020202020204" pitchFamily="34" charset="0"/>
                          <a:cs typeface="Arial" panose="020B0604020202020204" pitchFamily="34" charset="0"/>
                          <a:hlinkClick r:id="rId11" action="ppaction://hlinksldjump"/>
                        </a:rPr>
                        <a:t>Zezwolenie na płoszenie gatunków chronionych i niszczenie siedlisk chronionych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2" action="ppaction://hlinksldjump"/>
                        </a:rPr>
                        <a:t>Decyzja zezwalająca na czasowe/trwałe wyłączenie gruntów rolnych z produkcji</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8613">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3" action="ppaction://hlinksldjump"/>
                        </a:rPr>
                        <a:t>Decyzja zezwalająca na czasowe/trwałe wyłączenie gruntów leśnych z </a:t>
                      </a:r>
                      <a:r>
                        <a:rPr lang="pl-PL" sz="800" u="none" strike="noStrike" dirty="0" smtClean="0">
                          <a:effectLst/>
                          <a:latin typeface="Arial" panose="020B0604020202020204" pitchFamily="34" charset="0"/>
                          <a:cs typeface="Arial" panose="020B0604020202020204" pitchFamily="34" charset="0"/>
                          <a:hlinkClick r:id="rId13" action="ppaction://hlinksldjump"/>
                        </a:rPr>
                        <a:t>produkcji</a:t>
                      </a:r>
                      <a:endParaRPr lang="pl-PL" sz="800" u="none" strike="noStrike" dirty="0" smtClean="0">
                        <a:effectLst/>
                        <a:latin typeface="Arial" panose="020B0604020202020204" pitchFamily="34" charset="0"/>
                        <a:cs typeface="Arial" panose="020B0604020202020204" pitchFamily="34" charset="0"/>
                      </a:endParaRPr>
                    </a:p>
                    <a:p>
                      <a:pPr algn="l" fontAlgn="b"/>
                      <a:r>
                        <a:rPr lang="pl-PL" sz="800" b="0" i="0" u="none" strike="noStrike" dirty="0" smtClean="0">
                          <a:solidFill>
                            <a:srgbClr val="000000"/>
                          </a:solidFill>
                          <a:effectLst/>
                          <a:latin typeface="Arial" panose="020B0604020202020204" pitchFamily="34" charset="0"/>
                          <a:cs typeface="Arial" panose="020B0604020202020204" pitchFamily="34" charset="0"/>
                          <a:hlinkClick r:id="rId14" action="ppaction://hlinksldjump"/>
                        </a:rPr>
                        <a:t>Rejestracja substancji chemicznych</a:t>
                      </a:r>
                      <a:r>
                        <a:rPr lang="pl-PL" sz="800" b="0" i="0" u="none" strike="noStrike" baseline="0" dirty="0" smtClean="0">
                          <a:solidFill>
                            <a:srgbClr val="000000"/>
                          </a:solidFill>
                          <a:effectLst/>
                          <a:latin typeface="Arial" panose="020B0604020202020204" pitchFamily="34" charset="0"/>
                          <a:cs typeface="Arial" panose="020B0604020202020204" pitchFamily="34" charset="0"/>
                          <a:hlinkClick r:id="rId14" action="ppaction://hlinksldjump"/>
                        </a:rPr>
                        <a:t> i ich mieszanin</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8551">
                <a:tc rowSpan="4">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Stosunki </a:t>
                      </a:r>
                      <a:r>
                        <a:rPr lang="pl-PL" sz="1200" b="1" u="none" strike="noStrike" dirty="0" smtClean="0">
                          <a:solidFill>
                            <a:schemeClr val="bg1"/>
                          </a:solidFill>
                          <a:effectLst/>
                          <a:latin typeface="Arial" panose="020B0604020202020204" pitchFamily="34" charset="0"/>
                          <a:cs typeface="Arial" panose="020B0604020202020204" pitchFamily="34" charset="0"/>
                        </a:rPr>
                        <a:t>wodne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Pobór wody</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Ścieki</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ctr"/>
                      <a:r>
                        <a:rPr lang="pl-PL" sz="800" u="none" strike="noStrike" dirty="0" smtClean="0">
                          <a:effectLst/>
                          <a:latin typeface="Arial" panose="020B0604020202020204" pitchFamily="34" charset="0"/>
                          <a:cs typeface="Arial" panose="020B0604020202020204" pitchFamily="34" charset="0"/>
                          <a:hlinkClick r:id="rId15" action="ppaction://hlinksldjump"/>
                        </a:rPr>
                        <a:t>Pozwolenia wodnoprawne</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8551">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6" action="ppaction://hlinksldjump"/>
                        </a:rPr>
                        <a:t>Decyzja zwalniająca z zakazu wykonywania robót oraz innych czynności na </a:t>
                      </a:r>
                      <a:r>
                        <a:rPr lang="pl-PL" sz="800" u="none" strike="noStrike" dirty="0" smtClean="0">
                          <a:effectLst/>
                          <a:latin typeface="Arial" panose="020B0604020202020204" pitchFamily="34" charset="0"/>
                          <a:cs typeface="Arial" panose="020B0604020202020204" pitchFamily="34" charset="0"/>
                          <a:hlinkClick r:id="rId16" action="ppaction://hlinksldjump"/>
                        </a:rPr>
                        <a:t>obszarach szczególnego </a:t>
                      </a:r>
                      <a:r>
                        <a:rPr lang="pl-PL" sz="800" u="none" strike="noStrike" dirty="0">
                          <a:effectLst/>
                          <a:latin typeface="Arial" panose="020B0604020202020204" pitchFamily="34" charset="0"/>
                          <a:cs typeface="Arial" panose="020B0604020202020204" pitchFamily="34" charset="0"/>
                          <a:hlinkClick r:id="rId16" action="ppaction://hlinksldjump"/>
                        </a:rPr>
                        <a:t>zagrożenia powodzią</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492442">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7" action="ppaction://hlinksldjump"/>
                        </a:rPr>
                        <a:t>Decyzja zwalniająca z zakazu wykonywania obiektów budowlanych, kopania studni, sadzawek, dołów oraz rowów w odległości mniejszej niż 50 m od stopy wału po stronie </a:t>
                      </a:r>
                      <a:r>
                        <a:rPr lang="pl-PL" sz="800" u="none" strike="noStrike" dirty="0" err="1">
                          <a:effectLst/>
                          <a:latin typeface="Arial" panose="020B0604020202020204" pitchFamily="34" charset="0"/>
                          <a:cs typeface="Arial" panose="020B0604020202020204" pitchFamily="34" charset="0"/>
                          <a:hlinkClick r:id="rId17" action="ppaction://hlinksldjump"/>
                        </a:rPr>
                        <a:t>odpowietrznej</a:t>
                      </a:r>
                      <a:r>
                        <a:rPr lang="pl-PL" sz="800" u="none" strike="noStrike" dirty="0">
                          <a:effectLst/>
                          <a:latin typeface="Arial" panose="020B0604020202020204" pitchFamily="34" charset="0"/>
                          <a:cs typeface="Arial" panose="020B0604020202020204" pitchFamily="34" charset="0"/>
                          <a:hlinkClick r:id="rId17" action="ppaction://hlinksldjump"/>
                        </a:rPr>
                        <a:t> </a:t>
                      </a:r>
                      <a:endParaRPr lang="pl-PL" sz="800" u="none" strike="noStrike" dirty="0" smtClean="0">
                        <a:effectLst/>
                        <a:latin typeface="Arial" panose="020B0604020202020204" pitchFamily="34" charset="0"/>
                        <a:cs typeface="Arial" panose="020B0604020202020204" pitchFamily="34" charset="0"/>
                      </a:endParaRPr>
                    </a:p>
                    <a:p>
                      <a:pPr algn="l" fontAlgn="b"/>
                      <a:r>
                        <a:rPr lang="pl-PL" sz="800" u="none" strike="noStrike" kern="1200" smtClean="0">
                          <a:solidFill>
                            <a:schemeClr val="dk1"/>
                          </a:solidFill>
                          <a:effectLst/>
                          <a:latin typeface="Arial" panose="020B0604020202020204" pitchFamily="34" charset="0"/>
                          <a:ea typeface="+mn-ea"/>
                          <a:cs typeface="Arial" panose="020B0604020202020204" pitchFamily="34" charset="0"/>
                          <a:hlinkClick r:id="rId18" action="ppaction://hlinksldjump"/>
                        </a:rPr>
                        <a:t>Przyłączenie </a:t>
                      </a:r>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18" action="ppaction://hlinksldjump"/>
                        </a:rPr>
                        <a:t>do sieci wodociągowej lub kanalizacyjnej przedsiębiorstwa wodociągowo – kanalizacyjnego</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26698">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9" action="ppaction://hlinksldjump"/>
                        </a:rPr>
                        <a:t>Decyzja ustalająca warunki prac ziemnych zmieniających stosunki </a:t>
                      </a:r>
                      <a:r>
                        <a:rPr lang="pl-PL" sz="800" u="none" strike="noStrike" dirty="0" smtClean="0">
                          <a:effectLst/>
                          <a:latin typeface="Arial" panose="020B0604020202020204" pitchFamily="34" charset="0"/>
                          <a:cs typeface="Arial" panose="020B0604020202020204" pitchFamily="34" charset="0"/>
                          <a:hlinkClick r:id="rId19" action="ppaction://hlinksldjump"/>
                        </a:rPr>
                        <a:t>wodne</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88995">
                <a:tc rowSpan="14">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Pozwolenia infrastrukturalne </a:t>
                      </a: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i budowlane</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Własność</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0" action="ppaction://hlinksldjump"/>
                        </a:rPr>
                        <a:t>Decyzja o lokalizacji inwestycji celu </a:t>
                      </a:r>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20" action="ppaction://hlinksldjump"/>
                        </a:rPr>
                        <a:t>publicznego (</a:t>
                      </a:r>
                      <a:r>
                        <a:rPr lang="pl-PL" sz="800" u="none" strike="noStrike" kern="1200" dirty="0" err="1" smtClean="0">
                          <a:solidFill>
                            <a:schemeClr val="dk1"/>
                          </a:solidFill>
                          <a:effectLst/>
                          <a:latin typeface="Arial" panose="020B0604020202020204" pitchFamily="34" charset="0"/>
                          <a:ea typeface="+mn-ea"/>
                          <a:cs typeface="Arial" panose="020B0604020202020204" pitchFamily="34" charset="0"/>
                          <a:hlinkClick r:id="rId20" action="ppaction://hlinksldjump"/>
                        </a:rPr>
                        <a:t>DLICP</a:t>
                      </a:r>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20" action="ppaction://hlinksldjump"/>
                        </a:rPr>
                        <a:t>)</a:t>
                      </a:r>
                      <a:endParaRPr lang="pl-PL"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1" action="ppaction://hlinksldjump"/>
                        </a:rPr>
                        <a:t>Decyzja o warunkach zabudowy i zagospodarowania terenu</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2" action="ppaction://hlinksldjump"/>
                        </a:rPr>
                        <a:t>Zgoda na lokalizację zjazdu</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3" action="ppaction://hlinksldjump"/>
                        </a:rPr>
                        <a:t>Decyzja zezwalająca na lokalizowanie urządzeń w pasie drogowym</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4" action="ppaction://hlinksldjump"/>
                        </a:rPr>
                        <a:t>Zatwierdzenie tymczasowej organizacji ruchu</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5" action="ppaction://hlinksldjump"/>
                        </a:rPr>
                        <a:t>Decyzja o wywłaszczeniu z nieruchomości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6" action="ppaction://hlinksldjump"/>
                        </a:rPr>
                        <a:t>Decyzja ograniczeniu sposobu korzystania z nieruchomości</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7" action="ppaction://hlinksldjump"/>
                        </a:rPr>
                        <a:t>Zatwierdzenie planu podziału nieruchomości</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8" action="ppaction://hlinksldjump"/>
                        </a:rPr>
                        <a:t>Procedura uzyskania </a:t>
                      </a:r>
                      <a:r>
                        <a:rPr lang="pl-PL" sz="800" u="none" strike="noStrike" dirty="0" err="1">
                          <a:effectLst/>
                          <a:latin typeface="Arial" panose="020B0604020202020204" pitchFamily="34" charset="0"/>
                          <a:cs typeface="Arial" panose="020B0604020202020204" pitchFamily="34" charset="0"/>
                          <a:hlinkClick r:id="rId28" action="ppaction://hlinksldjump"/>
                        </a:rPr>
                        <a:t>PnB</a:t>
                      </a:r>
                      <a:r>
                        <a:rPr lang="pl-PL" sz="800" u="none" strike="noStrike" dirty="0">
                          <a:effectLst/>
                          <a:latin typeface="Arial" panose="020B0604020202020204" pitchFamily="34" charset="0"/>
                          <a:cs typeface="Arial" panose="020B0604020202020204" pitchFamily="34" charset="0"/>
                          <a:hlinkClick r:id="rId28" action="ppaction://hlinksldjump"/>
                        </a:rPr>
                        <a:t>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9" action="ppaction://hlinksldjump"/>
                        </a:rPr>
                        <a:t>Procedura zgłoszenia robót budowlanych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248613">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30" action="ppaction://hlinksldjump"/>
                        </a:rPr>
                        <a:t>Budowa </a:t>
                      </a:r>
                      <a:r>
                        <a:rPr lang="pl-PL" sz="800" u="none" strike="noStrike" dirty="0" smtClean="0">
                          <a:effectLst/>
                          <a:latin typeface="Arial" panose="020B0604020202020204" pitchFamily="34" charset="0"/>
                          <a:cs typeface="Arial" panose="020B0604020202020204" pitchFamily="34" charset="0"/>
                          <a:hlinkClick r:id="rId30" action="ppaction://hlinksldjump"/>
                        </a:rPr>
                        <a:t>przyłączy</a:t>
                      </a:r>
                      <a:endParaRPr lang="pl-PL" sz="800" u="none" strike="noStrike" dirty="0" smtClean="0">
                        <a:effectLst/>
                        <a:latin typeface="Arial" panose="020B0604020202020204" pitchFamily="34" charset="0"/>
                        <a:cs typeface="Arial" panose="020B0604020202020204" pitchFamily="34" charset="0"/>
                      </a:endParaRPr>
                    </a:p>
                    <a:p>
                      <a:pPr algn="l" fontAlgn="b"/>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31" action="ppaction://hlinksldjump"/>
                        </a:rPr>
                        <a:t>Zawarcie umowy dot. zaopatrzenia w energię elektryczną</a:t>
                      </a:r>
                      <a:endParaRPr lang="pl-PL"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32" action="ppaction://hlinksldjump"/>
                        </a:rPr>
                        <a:t>Procedura oddania obiektu budowlanego do użytkowania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188995">
                <a:tc vMerge="1">
                  <a:txBody>
                    <a:bodyPr/>
                    <a:lstStyle/>
                    <a:p>
                      <a:endParaRPr lang="pl-PL"/>
                    </a:p>
                  </a:txBody>
                  <a:tcPr/>
                </a:tc>
                <a:tc>
                  <a:txBody>
                    <a:bodyPr/>
                    <a:lstStyle/>
                    <a:p>
                      <a:pPr algn="l" fontAlgn="ctr"/>
                      <a:r>
                        <a:rPr lang="pl-PL" sz="800" u="none" strike="noStrike" dirty="0">
                          <a:effectLst/>
                          <a:latin typeface="Arial" panose="020B0604020202020204" pitchFamily="34" charset="0"/>
                          <a:cs typeface="Arial" panose="020B0604020202020204" pitchFamily="34" charset="0"/>
                          <a:hlinkClick r:id="rId33" action="ppaction://hlinksldjump"/>
                        </a:rPr>
                        <a:t>Pozwolenie na badania archeologiczne; pozwolenie na prowadzenie robót budowlanych przy lub w otoczeniu </a:t>
                      </a:r>
                      <a:r>
                        <a:rPr lang="pl-PL" sz="800" u="none" strike="noStrike" dirty="0" smtClean="0">
                          <a:effectLst/>
                          <a:latin typeface="Arial" panose="020B0604020202020204" pitchFamily="34" charset="0"/>
                          <a:cs typeface="Arial" panose="020B0604020202020204" pitchFamily="34" charset="0"/>
                          <a:hlinkClick r:id="rId33" action="ppaction://hlinksldjump"/>
                        </a:rPr>
                        <a:t>zabytków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188995">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u="none" strike="noStrike" dirty="0" smtClean="0">
                          <a:effectLst/>
                          <a:latin typeface="Arial" panose="020B0604020202020204" pitchFamily="34" charset="0"/>
                          <a:cs typeface="Arial" panose="020B0604020202020204" pitchFamily="34" charset="0"/>
                          <a:hlinkClick r:id="rId34" action="ppaction://hlinksldjump"/>
                        </a:rPr>
                        <a:t>Odkrycie przedmiotu, który może być zabytkiem </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9"/>
                  </a:ext>
                </a:extLst>
              </a:tr>
            </a:tbl>
          </a:graphicData>
        </a:graphic>
      </p:graphicFrame>
      <p:pic>
        <p:nvPicPr>
          <p:cNvPr id="5191" name="Picture 2" descr="C:\+ GRAFIKA\+ Identyfikacja Wizualna\GDOS\GDOS_logo\na WWW\GDOS_logo_pion_png.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2" name="Picture 3" descr="C:\+ GRAFIKA\+ LOGA\NFOŚiGW\logotyp-07.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p>
        </p:txBody>
      </p:sp>
      <p:sp>
        <p:nvSpPr>
          <p:cNvPr id="27" name="Przycisk akcji: Do przodu lub Następny 26">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8" name="Przycisk akcji: Wstecz lub Poprzedni 27">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0" name="Przycisk akcji: Powrót 29">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31" name="Łącznik prostoliniowy 3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200" name="Picture 6">
            <a:hlinkClick r:id="rId37" action="ppaction://hlinksldjump"/>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813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Wydanie decyzji o wywłaszczeniu nieruchomości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Wywłaszczenie nieruchomości polega na pozbawieniu albo ograniczeniu, w drodze decyzji, prawa własności, prawa użytkowania wieczystego lub innego prawa rzeczowego na nieruchomości.</a:t>
                      </a: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Wywłaszczenie nieruchomości może być dokonane, jeżeli cele publiczne nie mogą być zrealizowane w inny sposób niż przez pozbawienie albo ograniczenie praw do nieruchomości, a prawa te nie mogą być nabyte w drodze umowy.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8957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112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114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116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119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128 Ustawy o gospodarce nieruchomościami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863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712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wywłaszczeniowego poprzedzone jest rokowaniami o nabycie nieruchomości w drodze umowy cywilnoprawnej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następuje po bezskutecznym upływie dwumiesięcznego terminu do zawarcia umowy; wszczęcie postępowania wywłaszczeniowego na rzecz Skarbu Państwa następuje z urzędu, a na rzecz jednostki samorządu terytorialnego - na wniosek jej organu wykonawczego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przeprowadza rozprawę administracyjną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o wywłaszczeniu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wywłaszczenie następuje za odszkodowaniem na rzecz osoby wywłaszczonej odpowiadającym wartości tych praw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251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praktyce czas trwania procedury wywłaszczeniowej jest znacznie dłuższy i może przekraczać nawet rok czasu.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487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116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dokumenty z przebiegu rokowań</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MPZP, a w przypadku braku MPZP - DLICP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z rejestrem nieruchomości objętych wnioskiem o wywłaszczenie lub mapę z podziałem i rejestrem nieruchomości oraz decyzję zatwierdzającą ten podział, jeżeli wniosek o wywłaszczenie dotyczy tylko części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odpis KW albo dokumenty równoważne zgodnie z przepisem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katastru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decyzji o wywłaszczeniu nieruchomości jest zwolniony z opłaty skarbowej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376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organ wykonawczy gminy, który wystąpił o wszczęcie postępowania lub podmiot, który zamierza realizować cel publiczny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lub użytkownik wieczysty nieruchomości</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osoba, której przysługuje ograniczone prawo rzeczowe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201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4202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5672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Wydanie decyzji o ograniczeniu sposobu korzystania z nieruchomości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Można ograniczyć sposób korzystania z nieruchomości przez udzielenie zezwolenia na zakładanie i przeprowadzenie na nieruchomości ciągów drenażowych, przewodów i urządzeń służących do przesyłania lub dystrybucji płynów, pary, gazów i energii elektrycznej oraz urządzeń łączności publicznej i sygnalizacji, a także innych podziemnych, naziemnych lub nadziemnych obiektów i urządzeń niezbędnych do korzystania z tych przewodów i urządzeń, jeżeli właściciel lub użytkownik wieczysty nieruchomości nie wyraża na to zgody. Zgodnie z art. 125 Ustawy o gospodarce nieruchomościami, starosta może ograniczyć sposób korzystania z nieruchomości niezbędnej w celu poszukiwania, rozpoznawania, wydobywania kopalin objętych własnością górniczą.</a:t>
                      </a: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Powyższe ograniczenie może nastąpić wyłącznie na rzecz Przedsiębiorcy, który uzyskał koncesję na wykonywanie takiej działalności, na czas nie dłuższy niż termin obowiązywania koncesji. Odszkodowanie z tytułu ograniczenia wypłaca Przedsiębiorca.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404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124 Ustawy o gospodarce nieruchomościami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99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050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poprzedzone jest rokowaniami mającymi na celu uzyskanie zgody na wykonanie prac</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jeśli w drodze rokowań nie uzyskano zgody, zezwolenie na ograniczenie sposobu korzystania z nieruchomości - postępowanie z urzędu albo na wniosek organu wykonawczego jednostki samorządu terytorialnego, innej osoby lub jednostki organizacyjnej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o ograniczeniu sposobu korzystania z nieruchomości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07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5309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dokumenty z przebiegu rokowań przeprowadzonych przez wnioskodawcę z właścicielem lub użytkownikiem wieczystym nieruchomości o uzyskanie zgody na wykonanie prac</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MPZP, a w przypadku braku planu - DLICP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katastru nieruchomości (rejestru ewidencji gruntów)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z rejestrem nieruchomości objętej wnioskiem z wrysowanym planowanym przebiegiem infrastruktury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pełny odpis z KW założonej dla nieruchomości objętej wnioskiem albo dokumenty równoważne zgodnie z przepisami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braku KW, zaświadczenie właściwego sądu stwierdzające, że nieruchomość nie ma założonej KW lub nie jest dla niej prowadzony zbiór dokumentów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o ograniczeniu sposobu korzystania z nieruchomości nie podlega opłacie skarbowej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469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organ wykonawczy gminy, który wystąpił o wszczęcie postępowania lub podmiot, który zamierza realizować cel publiczny, właściciel lub użytkownik wieczysty nieruchomości, osoba, której przysługuje ograniczone prawo rzeczowe</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304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304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794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Zatwierdzenie planu podziału nieruchomości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Podział nieruchomości polega na wydzieleniu z jednej nieruchomości dwóch lub więcej działek, stanowiących odrębne nieruchomości. W wyniku tego powstają nowe działki, wydzielone geodezyjnie i osobno oznaczone w ewidencji gruntów.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5087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92 - 97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podziału nieruchomości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5397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lub prezydent miasta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2601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m.in. z art. 97 ust. 1a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zatwierdzającej podział nieruchomości w drodze decyzji; w przypadku, gdy o podziale orzeka sąd, nie wydaje się przedmiotowej decyzji.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podział nieruchomości rolnej lub leśnej nie wymaga uzyskania decyzji zatwierdzającej podział nieruchomości rolnej lub leśnej (poza wyjątkami z art. 92 Ustawy o gospodarce nieruchomościami) - ich podział może być dokonywany według uznania właściciela.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3397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95377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 stwierdzający tytuł prawny do nieruchomości, w szczególności oświadczenie, o którym mowa w art. 116 ust. 2 pkt 4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z katastru nieruchomości i kopię mapy katastralnej obejmującej nieruchomość podlegającą podziałowi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decyzja WZ, w przypadku, o którym mowa w art. 94 ust. 1 pkt 2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pozwolenie, o którym mowa w art. 96 ust. 1a Ustawy o gospodarce nieruchomościami, w przypadku nieruchomości wpisanej do rejestru zabytków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wstępny projekt podziału, z wyjątkiem podziałów, o których mowa w art. 95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protokół z przyjęcia granic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wykaz zmian gruntowych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wykaz synchronizacyjny, jeżeli oznaczenie działek gruntu w katastrze nieruchomości jest inne niż w KW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z projektem podziału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podziału nieruchomości nie podlega opłacie skarbowej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380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 właściciel lub użytkownik wieczysty nieruchomości oraz osoba, której przysługuje ograniczone prawo rzeczowe na nieruchomości</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406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407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988152045"/>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7582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Procedura uzyskania </a:t>
                      </a:r>
                      <a:r>
                        <a:rPr kumimoji="0" lang="pl-PL" altLang="en-US" sz="600" b="1" i="0" u="none" strike="noStrike" cap="none" normalizeH="0" baseline="0" dirty="0" err="1" smtClean="0">
                          <a:ln>
                            <a:noFill/>
                          </a:ln>
                          <a:solidFill>
                            <a:srgbClr val="FFFFFF"/>
                          </a:solidFill>
                          <a:effectLst/>
                          <a:latin typeface="Arial" charset="0"/>
                          <a:cs typeface="Arial" charset="0"/>
                        </a:rPr>
                        <a:t>PnB</a:t>
                      </a: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Co do zasady roboty budowlane można rozpocząć jedynie na podstawie ostatecznego </a:t>
                      </a:r>
                      <a:r>
                        <a:rPr kumimoji="0" lang="pl-PL" altLang="en-US" sz="600" b="1" i="0" u="none" strike="noStrike" cap="none" normalizeH="0" baseline="0" dirty="0" err="1" smtClean="0">
                          <a:ln>
                            <a:noFill/>
                          </a:ln>
                          <a:solidFill>
                            <a:srgbClr val="FFFFFF"/>
                          </a:solidFill>
                          <a:effectLst/>
                          <a:latin typeface="Arial" charset="0"/>
                          <a:cs typeface="Arial" charset="0"/>
                        </a:rPr>
                        <a:t>PnB</a:t>
                      </a:r>
                      <a:r>
                        <a:rPr kumimoji="0" lang="pl-PL" altLang="en-US" sz="600" b="1" i="0" u="none" strike="noStrike" cap="none" normalizeH="0" baseline="0" dirty="0" smtClean="0">
                          <a:ln>
                            <a:noFill/>
                          </a:ln>
                          <a:solidFill>
                            <a:srgbClr val="FFFFFF"/>
                          </a:solidFill>
                          <a:effectLst/>
                          <a:latin typeface="Arial" charset="0"/>
                          <a:cs typeface="Arial"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6337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a:t>
                      </a:r>
                      <a:r>
                        <a:rPr kumimoji="0" lang="pl-PL" altLang="en-US" sz="600" b="0" i="0" u="none" strike="noStrike" cap="none" normalizeH="0" baseline="0" smtClean="0">
                          <a:ln>
                            <a:noFill/>
                          </a:ln>
                          <a:solidFill>
                            <a:srgbClr val="000000"/>
                          </a:solidFill>
                          <a:effectLst/>
                          <a:latin typeface="Arial" charset="0"/>
                          <a:cs typeface="Arial" charset="0"/>
                        </a:rPr>
                        <a:t>r</a:t>
                      </a:r>
                      <a:r>
                        <a:rPr kumimoji="0" lang="da-DK" altLang="en-US" sz="600" b="0" i="0" u="none" strike="noStrike" cap="none" normalizeH="0" baseline="0" smtClean="0">
                          <a:ln>
                            <a:noFill/>
                          </a:ln>
                          <a:solidFill>
                            <a:srgbClr val="000000"/>
                          </a:solidFill>
                          <a:effectLst/>
                          <a:latin typeface="Arial" charset="0"/>
                          <a:cs typeface="Arial" charset="0"/>
                        </a:rPr>
                        <a:t>t. 20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art. 28 - 40a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art. 168 ust. 2 i art. 167 ust. 1 i art. 169 ust. 2 PGIG w zw. z art. 80 ust. 4 Pr. Bud.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7106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OUG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właściwe organy, od których inwestor na podstawie przepisów szczególnych powinien uzyskać pozwolenia, uzgodnienia lub opinie (m. in. zarządca drogi, organ PSP i organ PIS; w zależności od okoliczności: organ właściwy do wydania pozwolenia wodnoprawnego, WKZ, organ właściwy do wydania zezwolenia na wycinkę drzew lub krzewów, decyzji o wyłączeniu gruntu z produkcji rolnej lub leśnej; dyrektor właściwego urzędu morskiego w odniesieniu do morskich wód wewnętrznych i morza terytorialnego oraz pasa nadbrzeżnego lub MIR w odniesieniu do morskich wód wewnętrznych i morza terytorialnego oraz pasa nadbrzeżnego).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7857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opracowanie projektu budowlanego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o wydanie PnB</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PnB</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9817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Niezwłocznie do 2 miesięcy w sprawach skomplikowanych - od złożenia kompletnej dokumentacji; w praktyce organy najczęściej przyjmują (błędnie) jako podstawowy termin 65 dni, o którym mowa w art. 35 ust. 6 Pr. Bud. </a:t>
                      </a:r>
                      <a:r>
                        <a:rPr kumimoji="0" lang="pl-PL" sz="600" b="0" i="0" u="none" strike="noStrike" kern="1200" cap="none" normalizeH="0" baseline="0" dirty="0" smtClean="0">
                          <a:ln>
                            <a:noFill/>
                          </a:ln>
                          <a:solidFill>
                            <a:srgbClr val="000000"/>
                          </a:solidFill>
                          <a:effectLst/>
                          <a:latin typeface="Arial" charset="0"/>
                          <a:ea typeface="+mn-ea"/>
                          <a:cs typeface="Arial" charset="0"/>
                        </a:rPr>
                        <a:t>(istnieją poglądy prawne, wg których może być on traktowany jako termin maksymalny).</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9102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Wniosek o wydanie </a:t>
                      </a:r>
                      <a:r>
                        <a:rPr kumimoji="0" lang="pl-PL" altLang="en-US" sz="600" b="0" i="0" u="none" strike="noStrike" cap="none" normalizeH="0" baseline="0" dirty="0" err="1" smtClean="0">
                          <a:ln>
                            <a:noFill/>
                          </a:ln>
                          <a:solidFill>
                            <a:srgbClr val="000000"/>
                          </a:solidFill>
                          <a:effectLst/>
                          <a:latin typeface="Arial" charset="0"/>
                          <a:cs typeface="Arial" charset="0"/>
                        </a:rPr>
                        <a:t>PnB</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Załączniki do wniosku, zgodnie z art. 33 ust. 2 Pr. Bud., w tym m.in.:</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smtClean="0">
                          <a:ln>
                            <a:noFill/>
                          </a:ln>
                          <a:solidFill>
                            <a:srgbClr val="000000"/>
                          </a:solidFill>
                          <a:effectLst/>
                          <a:latin typeface="Arial" charset="0"/>
                          <a:cs typeface="Arial" charset="0"/>
                        </a:rPr>
                        <a:t>Cztery egzemplarze projektu budowlanego wraz z opiniami, uzgodnieniami i innymi dokumentami wymaganymi przepisami szczególnymi</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smtClean="0">
                          <a:ln>
                            <a:noFill/>
                          </a:ln>
                          <a:solidFill>
                            <a:srgbClr val="000000"/>
                          </a:solidFill>
                          <a:effectLst/>
                          <a:latin typeface="Arial" charset="0"/>
                          <a:cs typeface="Arial" charset="0"/>
                        </a:rPr>
                        <a:t>oświadczenie, pod rygorem odpowiedzialności karnej, o posiadanym prawie do dysponowania nieruchomością na cele budowlane</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err="1" smtClean="0">
                          <a:ln>
                            <a:noFill/>
                          </a:ln>
                          <a:solidFill>
                            <a:srgbClr val="000000"/>
                          </a:solidFill>
                          <a:effectLst/>
                          <a:latin typeface="Arial" charset="0"/>
                          <a:cs typeface="Arial" charset="0"/>
                        </a:rPr>
                        <a:t>WZ</a:t>
                      </a:r>
                      <a:r>
                        <a:rPr kumimoji="0" lang="pl-PL" altLang="en-US" sz="600" b="0" i="0" u="none" strike="noStrike" cap="none" normalizeH="0" baseline="0" dirty="0" smtClean="0">
                          <a:ln>
                            <a:noFill/>
                          </a:ln>
                          <a:solidFill>
                            <a:srgbClr val="000000"/>
                          </a:solidFill>
                          <a:effectLst/>
                          <a:latin typeface="Arial" charset="0"/>
                          <a:cs typeface="Arial" charset="0"/>
                        </a:rPr>
                        <a:t> albo </a:t>
                      </a:r>
                      <a:r>
                        <a:rPr kumimoji="0" lang="pl-PL" altLang="en-US" sz="600" b="0" i="0" u="none" strike="noStrike" cap="none" normalizeH="0" baseline="0" dirty="0" err="1" smtClean="0">
                          <a:ln>
                            <a:noFill/>
                          </a:ln>
                          <a:solidFill>
                            <a:srgbClr val="000000"/>
                          </a:solidFill>
                          <a:effectLst/>
                          <a:latin typeface="Arial" charset="0"/>
                          <a:cs typeface="Arial" charset="0"/>
                        </a:rPr>
                        <a:t>DLICP</a:t>
                      </a:r>
                      <a:r>
                        <a:rPr kumimoji="0" lang="pl-PL" altLang="en-US" sz="600" b="0" i="0" u="none" strike="noStrike" cap="none" normalizeH="0" baseline="0" dirty="0" smtClean="0">
                          <a:ln>
                            <a:noFill/>
                          </a:ln>
                          <a:solidFill>
                            <a:srgbClr val="000000"/>
                          </a:solidFill>
                          <a:effectLst/>
                          <a:latin typeface="Arial" charset="0"/>
                          <a:cs typeface="Arial" charset="0"/>
                        </a:rPr>
                        <a:t>, jeśli jest ona wymagana</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smtClean="0">
                          <a:ln>
                            <a:noFill/>
                          </a:ln>
                          <a:solidFill>
                            <a:srgbClr val="000000"/>
                          </a:solidFill>
                          <a:effectLst/>
                          <a:latin typeface="Arial" charset="0"/>
                          <a:cs typeface="Arial" charset="0"/>
                        </a:rPr>
                        <a:t>pozwolenie na wznoszenie i wykorzystywanie sztucznych wysp, konstrukcji i urządzeń w polskich obszarach morskich, jeśli jest ono wymagane</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smtClean="0">
                          <a:ln>
                            <a:noFill/>
                          </a:ln>
                          <a:solidFill>
                            <a:srgbClr val="000000"/>
                          </a:solidFill>
                          <a:effectLst/>
                          <a:latin typeface="Arial" charset="0"/>
                          <a:cs typeface="Arial" charset="0"/>
                        </a:rPr>
                        <a:t>w przypadku obiektów zakładów górniczych, postanowienie o uzgodnieniu z organem administracji architektoniczno-budowlanej (co do zasady starosta)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DŚU</a:t>
                      </a:r>
                      <a:r>
                        <a:rPr kumimoji="0" lang="pl-PL" altLang="en-US" sz="600" b="0" i="0" u="none" strike="noStrike" cap="none" normalizeH="0" baseline="0" dirty="0" smtClean="0">
                          <a:ln>
                            <a:noFill/>
                          </a:ln>
                          <a:solidFill>
                            <a:srgbClr val="000000"/>
                          </a:solidFill>
                          <a:effectLst/>
                          <a:latin typeface="Arial" charset="0"/>
                          <a:cs typeface="Arial" charset="0"/>
                        </a:rPr>
                        <a:t> (jeśli jest wymagana);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Dowód wniesienia opłaty skarbowej, w wysokości zależnej od rodzaju obiektu, zgodnie z Ustawą o opłacie skarbowej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prowadzenia sprawy przez pełnomocnika - dokument pełnomocnictwa wraz z dowodem uiszczenia opłaty skarbowej od pełnomocnictwa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Odpis z KRS lub innego właściwego rejestru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886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Inwestor oraz właściciele, użytkownicy wieczyści lub zarządcy nieruchomości znajdujących się w obszarze oddziaływania obiektu.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Udział organizacji społecznych (art. 31 KPA) jest - co do zasady - w postępowaniu w sprawie </a:t>
                      </a:r>
                      <a:r>
                        <a:rPr kumimoji="0" lang="pl-PL" altLang="en-US" sz="600" b="0" i="0" u="none" strike="noStrike" cap="none" normalizeH="0" baseline="0" dirty="0" err="1" smtClean="0">
                          <a:ln>
                            <a:noFill/>
                          </a:ln>
                          <a:solidFill>
                            <a:srgbClr val="000000"/>
                          </a:solidFill>
                          <a:effectLst/>
                          <a:latin typeface="Arial" charset="0"/>
                          <a:cs typeface="Arial" charset="0"/>
                        </a:rPr>
                        <a:t>PnB</a:t>
                      </a:r>
                      <a:r>
                        <a:rPr kumimoji="0" lang="pl-PL" altLang="en-US" sz="600" b="0" i="0" u="none" strike="noStrike" cap="none" normalizeH="0" baseline="0" dirty="0" smtClean="0">
                          <a:ln>
                            <a:noFill/>
                          </a:ln>
                          <a:solidFill>
                            <a:srgbClr val="000000"/>
                          </a:solidFill>
                          <a:effectLst/>
                          <a:latin typeface="Arial" charset="0"/>
                          <a:cs typeface="Arial" charset="0"/>
                        </a:rPr>
                        <a:t> wyłączony. Jednak w postępowaniu, które wymaga udziału społeczeństwa zgodnie z Ustawą </a:t>
                      </a:r>
                      <a:r>
                        <a:rPr kumimoji="0" lang="pl-PL" altLang="en-US" sz="600" b="0" i="0" u="none" strike="noStrike" cap="none" normalizeH="0" baseline="0" dirty="0" err="1" smtClean="0">
                          <a:ln>
                            <a:noFill/>
                          </a:ln>
                          <a:solidFill>
                            <a:srgbClr val="000000"/>
                          </a:solidFill>
                          <a:effectLst/>
                          <a:latin typeface="Arial" charset="0"/>
                          <a:cs typeface="Arial" charset="0"/>
                        </a:rPr>
                        <a:t>OOŚ</a:t>
                      </a:r>
                      <a:r>
                        <a:rPr kumimoji="0" lang="pl-PL" altLang="en-US" sz="600" b="0" i="0" u="none" strike="noStrike" cap="none" normalizeH="0" baseline="0" dirty="0" smtClean="0">
                          <a:ln>
                            <a:noFill/>
                          </a:ln>
                          <a:solidFill>
                            <a:srgbClr val="000000"/>
                          </a:solidFill>
                          <a:effectLst/>
                          <a:latin typeface="Arial" charset="0"/>
                          <a:cs typeface="Arial" charset="0"/>
                        </a:rPr>
                        <a:t>, mogą brać udział na prawach strony organizacje ekologiczne, na zasadach art. 44 Ustawy </a:t>
                      </a:r>
                      <a:r>
                        <a:rPr kumimoji="0" lang="pl-PL" altLang="en-US" sz="600" b="0" i="0" u="none" strike="noStrike" cap="none" normalizeH="0" baseline="0" dirty="0" err="1" smtClean="0">
                          <a:ln>
                            <a:noFill/>
                          </a:ln>
                          <a:solidFill>
                            <a:srgbClr val="000000"/>
                          </a:solidFill>
                          <a:effectLst/>
                          <a:latin typeface="Arial" charset="0"/>
                          <a:cs typeface="Arial" charset="0"/>
                        </a:rPr>
                        <a:t>OOŚ</a:t>
                      </a:r>
                      <a:r>
                        <a:rPr kumimoji="0" lang="pl-PL" altLang="en-US" sz="600" b="0" i="0" u="none" strike="noStrike" cap="none" normalizeH="0" baseline="0" dirty="0" smtClean="0">
                          <a:ln>
                            <a:noFill/>
                          </a:ln>
                          <a:solidFill>
                            <a:srgbClr val="000000"/>
                          </a:solidFill>
                          <a:effectLst/>
                          <a:latin typeface="Arial" charset="0"/>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509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509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644566680"/>
              </p:ext>
            </p:extLst>
          </p:nvPr>
        </p:nvGraphicFramePr>
        <p:xfrm>
          <a:off x="0" y="323850"/>
          <a:ext cx="9144000" cy="5841455"/>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230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Procedura zgłoszenia robót budowlanych</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Dla rozpoczęcia robót nie jest wymagane ostateczne </a:t>
                      </a:r>
                      <a:r>
                        <a:rPr kumimoji="0" lang="pl-PL" altLang="en-US" sz="600" b="1" i="0" u="none" strike="noStrike" cap="none" normalizeH="0" baseline="0" dirty="0" err="1" smtClean="0">
                          <a:ln>
                            <a:noFill/>
                          </a:ln>
                          <a:solidFill>
                            <a:srgbClr val="FFFFFF"/>
                          </a:solidFill>
                          <a:effectLst/>
                          <a:latin typeface="Arial" charset="0"/>
                          <a:cs typeface="Arial" charset="0"/>
                        </a:rPr>
                        <a:t>PnB</a:t>
                      </a:r>
                      <a:r>
                        <a:rPr kumimoji="0" lang="pl-PL" altLang="en-US" sz="600" b="1" i="0" u="none" strike="noStrike" cap="none" normalizeH="0" baseline="0" dirty="0" smtClean="0">
                          <a:ln>
                            <a:noFill/>
                          </a:ln>
                          <a:solidFill>
                            <a:srgbClr val="FFFFFF"/>
                          </a:solidFill>
                          <a:effectLst/>
                          <a:latin typeface="Arial" charset="0"/>
                          <a:cs typeface="Arial" charset="0"/>
                        </a:rPr>
                        <a:t>, lecz zgłoszenie, jeśli należą one do katalogu robót wymienionych w art. 30 ust. 1 Pr. Bud. Od 1 stycznia 2015 r. należeć będzie do tego katalogu budowa obiektów budowlanych służących bezpośrednio do wykonywania działalności regulowanej w </a:t>
                      </a:r>
                      <a:r>
                        <a:rPr kumimoji="0" lang="pl-PL" altLang="en-US" sz="600" b="1" i="0" u="none" strike="noStrike" cap="none" normalizeH="0" baseline="0" dirty="0" err="1" smtClean="0">
                          <a:ln>
                            <a:noFill/>
                          </a:ln>
                          <a:solidFill>
                            <a:srgbClr val="FFFFFF"/>
                          </a:solidFill>
                          <a:effectLst/>
                          <a:latin typeface="Arial" charset="0"/>
                          <a:cs typeface="Arial" charset="0"/>
                        </a:rPr>
                        <a:t>PGiG</a:t>
                      </a:r>
                      <a:r>
                        <a:rPr kumimoji="0" lang="pl-PL" altLang="en-US" sz="600" b="1" i="0" u="none" strike="noStrike" cap="none" normalizeH="0" baseline="0" dirty="0" smtClean="0">
                          <a:ln>
                            <a:noFill/>
                          </a:ln>
                          <a:solidFill>
                            <a:srgbClr val="FFFFFF"/>
                          </a:solidFill>
                          <a:effectLst/>
                          <a:latin typeface="Arial" charset="0"/>
                          <a:cs typeface="Arial" charset="0"/>
                        </a:rPr>
                        <a:t> w zakresie poszukiwania i rozpoznawania złóż węglowodorów, z tym zastrzeżeniem, że według art. 29 ust 3 Pr. Bud. uzyskania </a:t>
                      </a:r>
                      <a:r>
                        <a:rPr kumimoji="0" lang="pl-PL" altLang="en-US" sz="600" b="1" i="0" u="none" strike="noStrike" cap="none" normalizeH="0" baseline="0" dirty="0" err="1" smtClean="0">
                          <a:ln>
                            <a:noFill/>
                          </a:ln>
                          <a:solidFill>
                            <a:srgbClr val="FFFFFF"/>
                          </a:solidFill>
                          <a:effectLst/>
                          <a:latin typeface="Arial" charset="0"/>
                          <a:cs typeface="Arial" charset="0"/>
                        </a:rPr>
                        <a:t>PnB</a:t>
                      </a:r>
                      <a:r>
                        <a:rPr kumimoji="0" lang="pl-PL" altLang="en-US" sz="600" b="1" i="0" u="none" strike="noStrike" cap="none" normalizeH="0" baseline="0" dirty="0" smtClean="0">
                          <a:ln>
                            <a:noFill/>
                          </a:ln>
                          <a:solidFill>
                            <a:srgbClr val="FFFFFF"/>
                          </a:solidFill>
                          <a:effectLst/>
                          <a:latin typeface="Arial" charset="0"/>
                          <a:cs typeface="Arial" charset="0"/>
                        </a:rPr>
                        <a:t> wymagają przedsięwzięcia, które wymagają przeprowadzenia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lub przeprowadzenia oceny oddziaływania na obszar Natura 2000 - zgodnie z Ustawą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607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30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168 ust. 2 i art. 167 ust. 1 i art. 169 ust. 2 PGIG w zw. z art. 80 ust. 4 Pr. Bud.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9531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właściwe organy/instytucje, od których inwestor na podstawie przepisów szczególnych powinien uzyskać pozwolenia, uzgodnienia lub opinie podlegające dołączeniu do zgłoszenia (m. in. zarządca drogi, organ </a:t>
                      </a:r>
                      <a:r>
                        <a:rPr kumimoji="0" lang="pl-PL" altLang="en-US" sz="600" b="0" i="0" u="none" strike="noStrike" cap="none" normalizeH="0" baseline="0" dirty="0" err="1" smtClean="0">
                          <a:ln>
                            <a:noFill/>
                          </a:ln>
                          <a:solidFill>
                            <a:srgbClr val="000000"/>
                          </a:solidFill>
                          <a:effectLst/>
                          <a:latin typeface="Arial" charset="0"/>
                          <a:cs typeface="Arial" charset="0"/>
                        </a:rPr>
                        <a:t>PSP</a:t>
                      </a:r>
                      <a:r>
                        <a:rPr kumimoji="0" lang="pl-PL" altLang="en-US" sz="600" b="0" i="0" u="none" strike="noStrike" cap="none" normalizeH="0" baseline="0" dirty="0" smtClean="0">
                          <a:ln>
                            <a:noFill/>
                          </a:ln>
                          <a:solidFill>
                            <a:srgbClr val="000000"/>
                          </a:solidFill>
                          <a:effectLst/>
                          <a:latin typeface="Arial" charset="0"/>
                          <a:cs typeface="Arial" charset="0"/>
                        </a:rPr>
                        <a:t> i organ PIS; w zależności od okoliczności: </a:t>
                      </a:r>
                      <a:r>
                        <a:rPr kumimoji="0" lang="pl-PL" altLang="en-US" sz="600" b="0" i="0" u="none" strike="noStrike" cap="none" normalizeH="0" baseline="0" dirty="0" err="1" smtClean="0">
                          <a:ln>
                            <a:noFill/>
                          </a:ln>
                          <a:solidFill>
                            <a:srgbClr val="000000"/>
                          </a:solidFill>
                          <a:effectLst/>
                          <a:latin typeface="Arial" charset="0"/>
                          <a:cs typeface="Arial" charset="0"/>
                        </a:rPr>
                        <a:t>WKZ</a:t>
                      </a:r>
                      <a:r>
                        <a:rPr kumimoji="0" lang="pl-PL" altLang="en-US" sz="600" b="0" i="0" u="none" strike="noStrike" cap="none" normalizeH="0" baseline="0" dirty="0" smtClean="0">
                          <a:ln>
                            <a:noFill/>
                          </a:ln>
                          <a:solidFill>
                            <a:srgbClr val="000000"/>
                          </a:solidFill>
                          <a:effectLst/>
                          <a:latin typeface="Arial" charset="0"/>
                          <a:cs typeface="Arial" charset="0"/>
                        </a:rPr>
                        <a:t>, organ właściwy do wydania: pozwolenia wodnoprawnego, zezwolenia na wycinkę drzew lub krzewów, decyzji o wyłączeniu gruntu z produkcji rolnej lub leśnej; dyrektor właściwego urzędu morskiego w odniesieniu do morskich wód wewnętrznych i morza terytorialnego oraz pasa nadbrzeżnego lub MIR w odniesieniu do morskich wód wewnętrznych i morza terytorialnego oraz pasa nadbrzeżnego).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07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zgłoszenia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przez organ sprzeciwu w terminie 30 dni albo brak sprzeciwu wskutek upływu tego terminu, względnie oświadczenie organu o braku sprzeciwu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775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Organ ma 30 dni na zgłoszenie sprzeciwu; bezskuteczny upływ tego terminu umożliwia inwestorowi rozpoczęcie robót; zgłoszenie sprzeciwu kończy postępowanie w trybie zgłoszenia, z możliwością wszczęcia postępowania w sprawie wydania PnB </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25603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robót budowlanych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zgłoszenia, zgodnie z art. 30 ust. 2 Pr. Bud., w tym m.in.:</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oświadczenie, pod rygorem odpowiedzialności karnej, o posiadanym prawie do dysponowania nieruchomością na cele budowlane</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w zależności od potrzeb - odpowiednie szkice i rysunki</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pozwolenia, uzgodnienia i opinie wymagane odrębnymi przepisami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dokument pełnomocnictwa wraz z dowodem uiszczenia opłaty skarbowej od pełnomocnictwa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Odpis z KRS lub innego właściwego rejestru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7163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Inwestor</a:t>
                      </a:r>
                      <a:endParaRPr kumimoji="0" lang="en-US"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611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165850"/>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612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415483009"/>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674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Budowa przyłączy</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 Bud. umożliwia obecnie prowadzenie budowy przyłączy niezbędnych na cele prowadzenia robót budowlanych, robót geologicznych, a następnie górniczych, bez udziału i ingerencji organu administracji architektoniczno-budowlanej, we współpracy z gestorami sieci.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458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29a w zw. z art. 29 ust. 1 pkt 20 oraz art. 30 ust. 1 pkt 1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7 ust. 1 i 2 Prawa energetycznego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Przyłączeniowe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15 ust. 2 - ust. 3 Ustawy o zbiorowym zaopatrzeniu w wodę</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413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przedsiębiorstwo wodociągowo - kanalizacyjne</a:t>
                      </a:r>
                      <a:r>
                        <a:rPr kumimoji="0" lang="pl-PL" altLang="en-US" sz="600" b="0" i="0" u="none" strike="noStrike" kern="1200" cap="none" normalizeH="0" baseline="0" dirty="0" smtClean="0">
                          <a:ln>
                            <a:noFill/>
                          </a:ln>
                          <a:solidFill>
                            <a:srgbClr val="000000"/>
                          </a:solidFill>
                          <a:effectLst/>
                          <a:latin typeface="Arial" charset="0"/>
                          <a:ea typeface="+mn-ea"/>
                          <a:cs typeface="Arial" charset="0"/>
                        </a:rPr>
                        <a:t> </a:t>
                      </a:r>
                      <a:r>
                        <a:rPr kumimoji="0" lang="pl-PL" altLang="en-US" sz="600" b="0" i="0" u="none" strike="noStrike" cap="none" normalizeH="0" baseline="0" dirty="0" smtClean="0">
                          <a:ln>
                            <a:noFill/>
                          </a:ln>
                          <a:solidFill>
                            <a:srgbClr val="000000"/>
                          </a:solidFill>
                          <a:effectLst/>
                          <a:latin typeface="Arial" charset="0"/>
                          <a:cs typeface="Arial" charset="0"/>
                        </a:rPr>
                        <a:t>- w odniesieniu do przyłącza wody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przedsiębiorstwo energetyczne - w odniesieniu do przyłącza energetycznego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83033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sporządzenie planu sytuacyjnego, zgodnie z wymogami art. 29a ust. 1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dalsze kroki zgodnie z procedurami stosowanymi przez </a:t>
                      </a: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przedsiębiorstwo wodociągowo - kanalizacyjne</a:t>
                      </a:r>
                      <a:r>
                        <a:rPr kumimoji="0" lang="pl-PL" altLang="en-US" sz="600" b="0" i="0" u="none" strike="noStrike" kern="1200" cap="none" normalizeH="0" baseline="0" dirty="0" smtClean="0">
                          <a:ln>
                            <a:noFill/>
                          </a:ln>
                          <a:solidFill>
                            <a:srgbClr val="000000"/>
                          </a:solidFill>
                          <a:effectLst/>
                          <a:latin typeface="Arial" charset="0"/>
                          <a:ea typeface="+mn-ea"/>
                          <a:cs typeface="Arial" charset="0"/>
                        </a:rPr>
                        <a:t> oraz </a:t>
                      </a:r>
                      <a:r>
                        <a:rPr kumimoji="0" lang="pl-PL" altLang="en-US" sz="600" b="0" i="0" u="none" strike="noStrike" cap="none" normalizeH="0" baseline="0" dirty="0" smtClean="0">
                          <a:ln>
                            <a:noFill/>
                          </a:ln>
                          <a:solidFill>
                            <a:srgbClr val="000000"/>
                          </a:solidFill>
                          <a:effectLst/>
                          <a:latin typeface="Arial" charset="0"/>
                          <a:cs typeface="Arial" charset="0"/>
                        </a:rPr>
                        <a:t>przedsiębiorstwa energetyczne - zob. odpowiednio karty procedur: „Procedura przyłączenia do sieci wodociągowej lub kanalizacyjnej </a:t>
                      </a: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przedsiębiorstwa wodociągowo - kanalizacyjnego</a:t>
                      </a:r>
                      <a:r>
                        <a:rPr kumimoji="0" lang="pl-PL" altLang="en-US" sz="600" b="0" i="0" u="none" strike="noStrike" cap="none" normalizeH="0" baseline="0" dirty="0" smtClean="0">
                          <a:ln>
                            <a:noFill/>
                          </a:ln>
                          <a:solidFill>
                            <a:srgbClr val="000000"/>
                          </a:solidFill>
                          <a:effectLst/>
                          <a:latin typeface="Arial" charset="0"/>
                          <a:cs typeface="Arial" charset="0"/>
                        </a:rPr>
                        <a:t> oraz „Zawarcie umowy dot. zaopatrzenia w energię elektryczną”</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558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Zob. odpowiednio kartę procedury: „Procedura przyłączenia do sieci wodociągowej lub kanalizacyjnej </a:t>
                      </a: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przedsiębiorstwa wodociągowo - kanalizacyjnego</a:t>
                      </a:r>
                      <a:r>
                        <a:rPr kumimoji="0" lang="pl-PL" altLang="en-US" sz="600" b="0" i="0" u="none" strike="noStrike" cap="none" normalizeH="0" baseline="0" dirty="0" smtClean="0">
                          <a:ln>
                            <a:noFill/>
                          </a:ln>
                          <a:solidFill>
                            <a:srgbClr val="000000"/>
                          </a:solidFill>
                          <a:effectLst/>
                          <a:latin typeface="Arial" charset="0"/>
                          <a:cs typeface="Arial" charset="0"/>
                        </a:rPr>
                        <a: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dirty="0" smtClean="0">
                          <a:ln>
                            <a:noFill/>
                          </a:ln>
                          <a:solidFill>
                            <a:srgbClr val="FF0000"/>
                          </a:solidFill>
                          <a:effectLst/>
                          <a:latin typeface="Arial" charset="0"/>
                          <a:ea typeface="SimSun" pitchFamily="2" charset="-122"/>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610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Procedura przyłączenia do sieci wodociągowej lub kanalizacyjnej </a:t>
                      </a: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przedsiębiorstwa wodociągowo - kanalizacyjnego</a:t>
                      </a:r>
                      <a:r>
                        <a:rPr kumimoji="0" lang="pl-PL" altLang="en-US" sz="600" b="0" i="0" u="none" strike="noStrike" kern="1200" cap="none" normalizeH="0" baseline="0" dirty="0" smtClean="0">
                          <a:ln>
                            <a:noFill/>
                          </a:ln>
                          <a:solidFill>
                            <a:srgbClr val="000000"/>
                          </a:solidFill>
                          <a:effectLst/>
                          <a:latin typeface="Arial" charset="0"/>
                          <a:ea typeface="+mn-ea"/>
                          <a:cs typeface="Arial" charset="0"/>
                        </a:rPr>
                        <a:t> </a:t>
                      </a:r>
                      <a:r>
                        <a:rPr kumimoji="0" lang="pl-PL" altLang="en-US" sz="600" b="0" i="0" u="none" strike="noStrike" cap="none" normalizeH="0" baseline="0" dirty="0" smtClean="0">
                          <a:ln>
                            <a:noFill/>
                          </a:ln>
                          <a:solidFill>
                            <a:srgbClr val="000000"/>
                          </a:solidFill>
                          <a:effectLst/>
                          <a:latin typeface="Arial" charset="0"/>
                          <a:cs typeface="Arial" charset="0"/>
                        </a:rPr>
                        <a:t>oraz „Zawarcie umowy dot. zaopatrzenia w energię elektryczną</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837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Inwestor</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713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714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028225429"/>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131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Zawarcie umowy dot. zaopatrzenia w energię elektryczną</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060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Prawo Energetyczne, art. 7 ust. 1 - obowiązek przyłączenia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Przyłączeniowe </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158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Procedura ma charakter kontraktowy w ramach określonych przez PE oraz wydanego na jego podstawie rozporządzenia Ministra Gospodarki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Spory związane z odmową przyłączenia rozpoznaje Prezes URE. Instancją odwoławcza jest Sąd Ochrony Konkurencji i Konsumentów</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332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umowie z przedsiębiorstwem energetycznym zajmującym się przesyłaniem lub dystrybucją energii strony winne określić m.in.: termin realizacji przyłączenia; wysokość opłaty za przyłączenie; miejsce rozgraniczenia własności sieci przedsiębiorstwa energetycznego i instalacji podmiotu przyłączanego; zakres robót niezbędnych przy realizacji przyłączenia; harmonogram przyłączenia; warunki udostępnienia przedsiębiorstwu energetycznemu nieruchomości należącej do podmiotu przyłączanego w celu budowy lub rozbudowy sieci niezbędnej do realizacji przyłączenia; ilości energii przewidzianych do odbioru; moc przyłączeniową</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77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Czas uzależniony od warunków terenowych; warunki przyłączenia będące podstawą zawarcia umowy winny być wydane w ciągu 150 dni dla sieci powyżej 1 kV</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229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Dokumenty wymagane do wniosku o przyłączenie: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miejscowego planu zagospodarowania przestrzennego, a w przypadku braku takiego planu, WZ dla nieruchomości określonej we wniosku, jeżeli jest ona wymagana na podstawie Ustawy o planowaniu albo</a:t>
                      </a:r>
                      <a:endParaRPr kumimoji="0" lang="en-US" altLang="en-US" sz="600" b="0" i="0" u="none" strike="noStrike" cap="none" normalizeH="0" baseline="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pozwolenie na wznoszenie i wykorzystywanie sztucznych wysp, konstrukcji i urządzeń w polskich obszarach morskich wydane zgodnie z przepisami Ustawy o obszarach morskich oraz</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 potwierdzający tytuł prawny podmiotu do korzystania z nieruchomości, na której jest planowana inwestycja określona we wniosku</a:t>
                      </a:r>
                      <a:endParaRPr kumimoji="0" lang="pl-PL" altLang="en-US" sz="600" b="0" i="0" u="none" strike="noStrike" cap="none" normalizeH="0" baseline="0" smtClean="0">
                        <a:ln>
                          <a:noFill/>
                        </a:ln>
                        <a:solidFill>
                          <a:srgbClr val="FF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657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 i przedsiębiorstwo energetyczne zajmujące się przesyłaniem lub dystrybucją energii elektrycznej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816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107950" y="64658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816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8386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Procedura oddania obiektu budowlanego do użytkowania</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Co do zasady do użytkowania obiektu budowlanego, na którego wzniesienie jest wymagane PnB, można przystąpić po zawiadomieniu właściwego organu o zakończeniu budowy, jeżeli organ ten, w terminie 21 dni od dnia doręczenia zawiadomienia, nie zgłosi sprzeciwu w drodze decyzji. Art. 55 Pr. Bud. wymienia jednak przypadki, w których przed przystąpieniem do użytkowania obiektu budowlanego należy uzyskać PnU.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3768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Art. 54 - 59g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art. 168 ust. 2 i art. 167 ust. 1 i art. 169 ust. 2 PGIG w zw. z art. 80 ust. 4 Pr. Bud.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4671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organy konsultowane: organ PIS, organ </a:t>
                      </a:r>
                      <a:r>
                        <a:rPr kumimoji="0" lang="pl-PL" altLang="en-US" sz="600" b="0" i="0" u="none" strike="noStrike" cap="none" normalizeH="0" baseline="0" dirty="0" err="1" smtClean="0">
                          <a:ln>
                            <a:noFill/>
                          </a:ln>
                          <a:solidFill>
                            <a:srgbClr val="000000"/>
                          </a:solidFill>
                          <a:effectLst/>
                          <a:latin typeface="Arial" charset="0"/>
                          <a:cs typeface="Arial" charset="0"/>
                        </a:rPr>
                        <a:t>PSP</a:t>
                      </a:r>
                      <a:r>
                        <a:rPr kumimoji="0" lang="pl-PL" altLang="en-US" sz="600" b="0" i="0" u="none" strike="noStrike" cap="none" normalizeH="0" baseline="0" dirty="0" smtClean="0">
                          <a:ln>
                            <a:noFill/>
                          </a:ln>
                          <a:solidFill>
                            <a:srgbClr val="000000"/>
                          </a:solidFill>
                          <a:effectLst/>
                          <a:latin typeface="Arial" charset="0"/>
                          <a:cs typeface="Arial" charset="0"/>
                        </a:rPr>
                        <a:t>; dyrektor właściwego urzędu morskiego w odniesieniu do morskich wód wewnętrznych i morza terytorialnego oraz pasa nadbrzeżnego lub MIR w odniesieniu do morskich wód wewnętrznych i morza terytorialnego oraz pasa nadbrzeżnego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58362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Wariant 1 - Procedura uzyskania PnU</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zawiadomienie PIS i PSP o zakończeniu budowy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o wydanie PnU</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obowiązkowa kontrola budowy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PnU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Wariant 2 - Procedura zawiadomienia o zakończeniu budowy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zawiadomienia o zakończeniu budowy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przez organ sprzeciwu w terminie 21 dni albo brak sprzeciwu wskutek upływu tego terminu, względnie oświadczenie organu o braku sprzeciwu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5053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Procedura uzyskania PnU - niezwłocznie do 2 miesięcy w sprawach skomplikowanych - od złożenia kompletnej dokumentacji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 Procedura zawiadomienia o zakończeniu budowy - 21 dni na ewentualne zgłoszenie sprzeciwu przez organ; bezskuteczny upływ tego terminu umożliwia inwestorowi przystąpienie do użytkowania obiektu; zgłoszenie sprzeciwu kończy postępowanie w trybie zawiadomienia o zakończenia budowy, z ewentualnym otwarciem procedury legalizacyjnej na podstawie art. 51 Pr. Bud.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6825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Zawiadomienie o zakończeniu budowy albo wniosek o wydanie PnU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zgodnie z art. 57 Pr. Bud., w tym m.in.:</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oryginał dziennika budowy</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oświadczenie kierownika budowy o zgodności wykonania obiektu budowlanego z projektem budowlanym i warunkami pozwolenia na budowę oraz przepisami </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protokoły badań i sprawdzeń</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inwentaryzacja geodezyjna powykonawcza</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potwierdzenie, zgodnie z odrębnymi przepisami, odbioru wykonanych przyłączy</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kopia świadectwa charakterystyki energetycznej budynku, jeśli jest wymagane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wniesienia opłaty skarbowej za wydanie PnU (aktualnie stanowi ona 25% stawek należnych za wydanie PnB)</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dokument pełnomocnictwa wraz z dowodem uiszczenia opłaty skarbowej od pełnomocnictwa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Odpis z KRS lub innego właściwego rejestru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5313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Inwestor</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918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919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6314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Procedura uzyskania pozwolenia na prowadzenie badań archeologicznych lub wykonywanie robót budowlanych przy lub w otoczeniu zabytków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Dokonywanie prac przy lub w otoczeniu zabytków wpisanych do rejestru zabytków czy też planowych badań archeologicznych w procesie poszukiwania i rozpoznawania złóż, a następnie również wydobycia węglowodorów, wymaga uzyskania pozwolenia WKZ.</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804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31 oraz art. 36-37 UOZOZ</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73-82b UOZOZ</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konserwatorskie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ws. dotacji na badania archeologiczne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ws. dotacji na roboty budowlane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10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WKZ właściwy dla miejsca położenia zabytku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urzędu morskiego właściwy dla miejsca prowadzenia badań archeologicznych na polskich obszarach morskich, w uzgodnieniu z WKZ właściwym dla miejsca siedziby urzędu morskiego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MK, w sprawie dotacji na badania archeologiczne i dotacji na prowadzenie robót budowlanych przy zabytku wpisanym do rejestru zabytków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7224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o wydanie PPR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odpowiedniego PPR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ewentualnie wniosek o przyznanie dotacji na prowadzenie robót przy zabytku lub badania archeologiczne oraz udzielenie dotacji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066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PPR - niezwłocznie do 2 miesięcy w sprawach skomplikowanych - od złożenia kompletnej dokumentacji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Przyznanie dotacji - rozpatrzenie wniosku w okresie do 3 miesięcy od jego złożenia, po czym zawierana jest umowa w sprawie udzielenia dotacji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24144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PPR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wniosku, zgodnie z odpowiednimi przepisami Rozporządzenia konserwatorskiego, w tym:</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projekt budowlany lub jego część w zakresie niezbędnym do oceny wpływu planowanych robót budowlanych na zabytek, program odpowiednio robót budowlanych w otoczeniu zabytku, na podejmowanie innych działań albo badań archeologicznych</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dokument potwierdzający posiadanie przez wnioskodawcę tytułu prawnego do korzystania z nieruchomości, uprawniającego do występowania z tym wnioskiem, albo oświadczenie wnioskodawcy o posiadaniu tego tytułu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wniosku o wydanie pozwolenia na prowadzenie badań archeologicznych dołącza się ponadto w szczególności:</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dokumenty potwierdzające posiadanie przez osobę prowadzącą badania archeologiczne wymaganych kwalifikacji</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mapę topograficzną w skali 1:10.000 albo większej umożliwiającej lokalizację nieruchomego zabytku archeologicznego, a w odniesieniu do polskich obszarów morskich morską mapę nawigacyjną, z zaznaczonym miejscem planowanych badań archeologicznych</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dokument potwierdzający gotowość muzeum lub innej jednostki organizacyjnej do przyjęcia zabytków archeologicznych odkrytych w trakcie prowadzenia badań archeologicznych</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oświadczenie osoby prowadzącej badania archeologiczne o posiadaniu środków finansowych na przeprowadzenie tych badań w zakresie określonym w programie badań archeologicznych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wniesienia opłaty skarbowej za wydanie PPR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dokument pełnomocnictwa wraz z dowodem uiszczenia opłaty skarbowej od pełnomocnictwa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Odpis z KRS lub innego właściwego rejestru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3946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Inwestor oraz ewentualnie inne osoby mające interes prawny zgodnie z art. 28 KPA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Udział organizacji społecznych - na zasadach ogólnych (art. 31 KPA)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5021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021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1373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Procedura związana z odkryciem przedmiotu, który może być zabytkiem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Aty. 32 UOZOZ przewiduje sytuacje, gdy w trakcie prowadzenia robót budowlanych lub ziemnych, dochodzi do odkrycia przedmiotu, co do którego istnieje przypuszczenie, że jest on zabytkiem.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5295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32 UOZOZ</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7268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WKZ właściwy dla miejsca położenia zabytku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właściwy dyrektor urzędu morskiego - w przypadku odkrycia przedmiotu, który może być zabytkiem, na polskich obszarach morskich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4217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działania podmiotu prowadzącego roboty w przypadku odkrycia przedmiotu, który może być zabytkiem, obejmujące: wstrzymanie wszelkich robót mogących uszkodzić lub zniszczyć odkryty przedmiot, zabezpieczenie przedmiotu i miejsca jego odkrycia oraz niezwłocznie zawiadomienie właściwego WKZ, względnie właściwego wójta (burmistrza, prezydenta miasta)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oględziny przez WKZ; ich niedokonanie w terminie 5 dni od dnia przyjęcia zawiadomienia, umożliwia kontynuację przerwanych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przez WKZ: pozwalającej na kontynuację przerwanych robót, jeżeli odkryty przedmiot nie jest zabytkiem lub jeżeli jest zabytkiem, a kontynuacja robót nie doprowadzi do jego zniszczenia lub uszkodzenia; albo nakazującej dalsze wstrzymanie robót i przeprowadzenie, na koszt podmiotu finansującego te roboty, badań archeologicznych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ewentualnie wniosek o przyznanie dotacji na badania archeologiczne, z uwagi na niespodziewane odkrycie nieznanego wcześniej zabytku archeologicznego, o ile zabytek ten zostanie najpierw wpisany do rejestru lub ujęty w wojewódzkiej ewidencji zabytków oraz udzielenie dotacji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decyzja WKZ o kontynuacji robót po zakończeniu badań archeologicznych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5651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Łącznie nawet 6-9 miesięcy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Przyznanie dotacji - rozpatrzenie wniosku w okresie do 3 miesięcy od złożenia, po czym zawierana jest umowa w sprawie udzielenia dotacji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383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zawiadomienie właściwego organu o odkryciu przedmiotu;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dokumentacja badań archeologicznych, do których przeprowadzenia zobowiązany został inwestor.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664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Inwestor oraz ewentualnie inne osoby mające interes prawny zgodnie z art. 28 KPA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Udział organizacji społecznych - na zasadach ogólnych (art. 31 KPA)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5123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124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4875"/>
        </p:xfrm>
        <a:graphic>
          <a:graphicData uri="http://schemas.openxmlformats.org/drawingml/2006/table">
            <a:tbl>
              <a:tblPr>
                <a:tableStyleId>{5C22544A-7EE6-4342-B048-85BDC9FD1C3A}</a:tableStyleId>
              </a:tblPr>
              <a:tblGrid>
                <a:gridCol w="2411760">
                  <a:extLst>
                    <a:ext uri="{9D8B030D-6E8A-4147-A177-3AD203B41FA5}">
                      <a16:colId xmlns:a16="http://schemas.microsoft.com/office/drawing/2014/main" val="20000"/>
                    </a:ext>
                  </a:extLst>
                </a:gridCol>
                <a:gridCol w="6732240">
                  <a:extLst>
                    <a:ext uri="{9D8B030D-6E8A-4147-A177-3AD203B41FA5}">
                      <a16:colId xmlns:a16="http://schemas.microsoft.com/office/drawing/2014/main" val="20001"/>
                    </a:ext>
                  </a:extLst>
                </a:gridCol>
              </a:tblGrid>
              <a:tr h="498740">
                <a:tc rowSpan="7">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Roboty </a:t>
                      </a:r>
                      <a:r>
                        <a:rPr lang="pl-PL" sz="1200" b="1" u="none" strike="noStrike" dirty="0" smtClean="0">
                          <a:solidFill>
                            <a:schemeClr val="bg1"/>
                          </a:solidFill>
                          <a:effectLst/>
                          <a:latin typeface="Arial" panose="020B0604020202020204" pitchFamily="34" charset="0"/>
                          <a:cs typeface="Arial" panose="020B0604020202020204" pitchFamily="34" charset="0"/>
                        </a:rPr>
                        <a:t>geologiczne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Zatwierdzenie </a:t>
                      </a:r>
                      <a:r>
                        <a:rPr lang="pl-PL" sz="1200" b="1" u="none" strike="noStrike" dirty="0">
                          <a:solidFill>
                            <a:schemeClr val="bg1"/>
                          </a:solidFill>
                          <a:effectLst/>
                          <a:latin typeface="Arial" panose="020B0604020202020204" pitchFamily="34" charset="0"/>
                          <a:cs typeface="Arial" panose="020B0604020202020204" pitchFamily="34" charset="0"/>
                        </a:rPr>
                        <a:t>dokumentacji geologiczno-inwestycyjnej </a:t>
                      </a: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Decyzja inwestycyjna</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Plan ruchu</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Przekazywanie </a:t>
                      </a:r>
                      <a:r>
                        <a:rPr lang="pl-PL" sz="1200" b="1" u="none" strike="noStrike" dirty="0">
                          <a:solidFill>
                            <a:schemeClr val="bg1"/>
                          </a:solidFill>
                          <a:effectLst/>
                          <a:latin typeface="Arial" panose="020B0604020202020204" pitchFamily="34" charset="0"/>
                          <a:cs typeface="Arial" panose="020B0604020202020204" pitchFamily="34" charset="0"/>
                        </a:rPr>
                        <a:t>informacji geologicznej</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ctr"/>
                      <a:r>
                        <a:rPr lang="pl-PL" sz="800" u="none" strike="noStrike" dirty="0" smtClean="0">
                          <a:effectLst/>
                          <a:latin typeface="Arial" panose="020B0604020202020204" pitchFamily="34" charset="0"/>
                          <a:cs typeface="Arial" panose="020B0604020202020204" pitchFamily="34" charset="0"/>
                          <a:hlinkClick r:id="rId4" action="ppaction://hlinksldjump"/>
                        </a:rPr>
                        <a:t>Zgłoszenie /  zatwierdzenie projektu </a:t>
                      </a:r>
                      <a:r>
                        <a:rPr lang="pl-PL" sz="800" u="none" strike="noStrike" dirty="0">
                          <a:effectLst/>
                          <a:latin typeface="Arial" panose="020B0604020202020204" pitchFamily="34" charset="0"/>
                          <a:cs typeface="Arial" panose="020B0604020202020204" pitchFamily="34" charset="0"/>
                          <a:hlinkClick r:id="rId4" action="ppaction://hlinksldjump"/>
                        </a:rPr>
                        <a:t>robót geologicznych (dla tych prac geologicznych, które wymagają zastosowania robót geologicznych)</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8740">
                <a:tc vMerge="1">
                  <a:txBody>
                    <a:bodyPr/>
                    <a:lstStyle/>
                    <a:p>
                      <a:endParaRPr lang="en-US"/>
                    </a:p>
                  </a:txBody>
                  <a:tcPr/>
                </a:tc>
                <a:tc>
                  <a:txBody>
                    <a:bodyPr/>
                    <a:lstStyle/>
                    <a:p>
                      <a:pPr algn="l" fontAlgn="ctr"/>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Zmiany projektu robót geologicznych</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97479">
                <a:tc vMerge="1">
                  <a:txBody>
                    <a:bodyPr/>
                    <a:lstStyle/>
                    <a:p>
                      <a:endParaRPr lang="pl-PL"/>
                    </a:p>
                  </a:txBody>
                  <a:tcPr/>
                </a:tc>
                <a:tc>
                  <a:txBody>
                    <a:bodyPr/>
                    <a:lstStyle/>
                    <a:p>
                      <a:pPr algn="l" fontAlgn="ctr"/>
                      <a:r>
                        <a:rPr lang="pl-PL" sz="800" u="none" strike="noStrike" dirty="0">
                          <a:effectLst/>
                          <a:latin typeface="Arial" panose="020B0604020202020204" pitchFamily="34" charset="0"/>
                          <a:cs typeface="Arial" panose="020B0604020202020204" pitchFamily="34" charset="0"/>
                          <a:hlinkClick r:id="rId6" action="ppaction://hlinksldjump"/>
                        </a:rPr>
                        <a:t>Zgłoszenie zamiaru rozpoczęcia robót geologicznych</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7479">
                <a:tc vMerge="1">
                  <a:txBody>
                    <a:bodyPr/>
                    <a:lstStyle/>
                    <a:p>
                      <a:endParaRPr lang="pl-PL"/>
                    </a:p>
                  </a:txBody>
                  <a:tcPr/>
                </a:tc>
                <a:tc>
                  <a:txBody>
                    <a:bodyPr/>
                    <a:lstStyle/>
                    <a:p>
                      <a:pPr algn="l" fontAlgn="ctr"/>
                      <a:r>
                        <a:rPr lang="pl-PL" sz="800" u="none" strike="noStrike" dirty="0">
                          <a:effectLst/>
                          <a:latin typeface="Arial" panose="020B0604020202020204" pitchFamily="34" charset="0"/>
                          <a:cs typeface="Arial" panose="020B0604020202020204" pitchFamily="34" charset="0"/>
                          <a:hlinkClick r:id="rId7" action="ppaction://hlinksldjump"/>
                        </a:rPr>
                        <a:t>Zatwierdzenie dokumentacji </a:t>
                      </a:r>
                      <a:r>
                        <a:rPr lang="pl-PL" sz="800" u="none" strike="noStrike" dirty="0" err="1" smtClean="0">
                          <a:effectLst/>
                          <a:latin typeface="Arial" panose="020B0604020202020204" pitchFamily="34" charset="0"/>
                          <a:cs typeface="Arial" panose="020B0604020202020204" pitchFamily="34" charset="0"/>
                          <a:hlinkClick r:id="rId7" action="ppaction://hlinksldjump"/>
                        </a:rPr>
                        <a:t>geologiczno</a:t>
                      </a:r>
                      <a:r>
                        <a:rPr lang="pl-PL" sz="800" u="none" strike="noStrike" baseline="0" dirty="0">
                          <a:effectLst/>
                          <a:latin typeface="Arial" panose="020B0604020202020204" pitchFamily="34" charset="0"/>
                          <a:cs typeface="Arial" panose="020B0604020202020204" pitchFamily="34" charset="0"/>
                          <a:hlinkClick r:id="rId7" action="ppaction://hlinksldjump"/>
                        </a:rPr>
                        <a:t> </a:t>
                      </a:r>
                      <a:r>
                        <a:rPr lang="pl-PL" sz="800" u="none" strike="noStrike" dirty="0" smtClean="0">
                          <a:effectLst/>
                          <a:latin typeface="Arial" panose="020B0604020202020204" pitchFamily="34" charset="0"/>
                          <a:cs typeface="Arial" panose="020B0604020202020204" pitchFamily="34" charset="0"/>
                          <a:hlinkClick r:id="rId7" action="ppaction://hlinksldjump"/>
                        </a:rPr>
                        <a:t>– </a:t>
                      </a:r>
                      <a:r>
                        <a:rPr lang="pl-PL" sz="800" u="none" strike="noStrike" dirty="0">
                          <a:effectLst/>
                          <a:latin typeface="Arial" panose="020B0604020202020204" pitchFamily="34" charset="0"/>
                          <a:cs typeface="Arial" panose="020B0604020202020204" pitchFamily="34" charset="0"/>
                          <a:hlinkClick r:id="rId7" action="ppaction://hlinksldjump"/>
                        </a:rPr>
                        <a:t>inwestycyjnej</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7479">
                <a:tc vMerge="1">
                  <a:txBody>
                    <a:bodyPr/>
                    <a:lstStyle/>
                    <a:p>
                      <a:endParaRPr lang="pl-PL"/>
                    </a:p>
                  </a:txBody>
                  <a:tcPr/>
                </a:tc>
                <a:tc>
                  <a:txBody>
                    <a:bodyPr/>
                    <a:lstStyle/>
                    <a:p>
                      <a:pPr algn="l" fontAlgn="ctr"/>
                      <a:r>
                        <a:rPr lang="pl-PL" sz="800" u="none" strike="noStrike" dirty="0">
                          <a:effectLst/>
                          <a:latin typeface="Arial" panose="020B0604020202020204" pitchFamily="34" charset="0"/>
                          <a:cs typeface="Arial" panose="020B0604020202020204" pitchFamily="34" charset="0"/>
                          <a:hlinkClick r:id="rId8" action="ppaction://hlinksldjump"/>
                        </a:rPr>
                        <a:t>Wydanie decyzji inwestycyjnej</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97479">
                <a:tc vMerge="1">
                  <a:txBody>
                    <a:bodyPr/>
                    <a:lstStyle/>
                    <a:p>
                      <a:endParaRPr lang="pl-PL"/>
                    </a:p>
                  </a:txBody>
                  <a:tcPr/>
                </a:tc>
                <a:tc>
                  <a:txBody>
                    <a:bodyPr/>
                    <a:lstStyle/>
                    <a:p>
                      <a:pPr algn="l" fontAlgn="ctr"/>
                      <a:r>
                        <a:rPr lang="pl-PL" sz="800" u="none" strike="noStrike" dirty="0" smtClean="0">
                          <a:effectLst/>
                          <a:latin typeface="Arial" panose="020B0604020202020204" pitchFamily="34" charset="0"/>
                          <a:cs typeface="Arial" panose="020B0604020202020204" pitchFamily="34" charset="0"/>
                          <a:hlinkClick r:id="rId9" action="ppaction://hlinksldjump"/>
                        </a:rPr>
                        <a:t>Zatwierdzenie/</a:t>
                      </a:r>
                      <a:r>
                        <a:rPr lang="pl-PL" sz="800" u="none" strike="noStrike" baseline="0" dirty="0" smtClean="0">
                          <a:effectLst/>
                          <a:latin typeface="Arial" panose="020B0604020202020204" pitchFamily="34" charset="0"/>
                          <a:cs typeface="Arial" panose="020B0604020202020204" pitchFamily="34" charset="0"/>
                          <a:hlinkClick r:id="rId9" action="ppaction://hlinksldjump"/>
                        </a:rPr>
                        <a:t>zmiana </a:t>
                      </a:r>
                      <a:r>
                        <a:rPr lang="pl-PL" sz="800" u="none" strike="noStrike" dirty="0" smtClean="0">
                          <a:effectLst/>
                          <a:latin typeface="Arial" panose="020B0604020202020204" pitchFamily="34" charset="0"/>
                          <a:cs typeface="Arial" panose="020B0604020202020204" pitchFamily="34" charset="0"/>
                          <a:hlinkClick r:id="rId9" action="ppaction://hlinksldjump"/>
                        </a:rPr>
                        <a:t>planu </a:t>
                      </a:r>
                      <a:r>
                        <a:rPr lang="pl-PL" sz="800" u="none" strike="noStrike" dirty="0">
                          <a:effectLst/>
                          <a:latin typeface="Arial" panose="020B0604020202020204" pitchFamily="34" charset="0"/>
                          <a:cs typeface="Arial" panose="020B0604020202020204" pitchFamily="34" charset="0"/>
                          <a:hlinkClick r:id="rId9" action="ppaction://hlinksldjump"/>
                        </a:rPr>
                        <a:t>ruchu zakładu górniczego / zakładu wykonującego roboty geologiczne</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7479">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u="none" strike="noStrike" dirty="0" smtClean="0">
                          <a:effectLst/>
                          <a:latin typeface="Arial" panose="020B0604020202020204" pitchFamily="34" charset="0"/>
                          <a:cs typeface="Arial" panose="020B0604020202020204" pitchFamily="34" charset="0"/>
                          <a:hlinkClick r:id="rId10" action="ppaction://hlinksldjump"/>
                        </a:rPr>
                        <a:t>Przekazywanie</a:t>
                      </a:r>
                      <a:r>
                        <a:rPr lang="pl-PL" sz="800" u="none" strike="noStrike" baseline="0" dirty="0" smtClean="0">
                          <a:effectLst/>
                          <a:latin typeface="Arial" panose="020B0604020202020204" pitchFamily="34" charset="0"/>
                          <a:cs typeface="Arial" panose="020B0604020202020204" pitchFamily="34" charset="0"/>
                          <a:hlinkClick r:id="rId10" action="ppaction://hlinksldjump"/>
                        </a:rPr>
                        <a:t> </a:t>
                      </a:r>
                      <a:r>
                        <a:rPr lang="pl-PL" sz="800" u="none" strike="noStrike" dirty="0" smtClean="0">
                          <a:effectLst/>
                          <a:latin typeface="Arial" panose="020B0604020202020204" pitchFamily="34" charset="0"/>
                          <a:cs typeface="Arial" panose="020B0604020202020204" pitchFamily="34" charset="0"/>
                          <a:hlinkClick r:id="rId10" action="ppaction://hlinksldjump"/>
                        </a:rPr>
                        <a:t>informacji geologicznej do PIG</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6163" name="Picture 2" descr="C:\+ GRAFIKA\+ Identyfikacja Wizualna\GDOS\GDOS_logo\na WWW\GDOS_logo_pion_pn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3" descr="C:\+ GRAFIKA\+ LOGA\NFOŚiGW\logotyp-0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a:t>
            </a:r>
          </a:p>
        </p:txBody>
      </p:sp>
      <p:sp>
        <p:nvSpPr>
          <p:cNvPr id="14" name="Przycisk akcji: Do przodu lub Następny 13">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zycisk akcji: Wstecz lub Poprzedni 14">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7" name="Przycisk akcji: Powrót 16">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21" name="Łącznik prostoliniowy 2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72" name="Picture 6">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2205038"/>
          <a:ext cx="9144000" cy="2663826"/>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5076057">
                  <a:extLst>
                    <a:ext uri="{9D8B030D-6E8A-4147-A177-3AD203B41FA5}">
                      <a16:colId xmlns:a16="http://schemas.microsoft.com/office/drawing/2014/main" val="20002"/>
                    </a:ext>
                  </a:extLst>
                </a:gridCol>
              </a:tblGrid>
              <a:tr h="1331913">
                <a:tc rowSpan="2">
                  <a:txBody>
                    <a:bodyPr/>
                    <a:lstStyle/>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Roboty geologiczne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Zatwierdzenie dokumentacji geologiczno-inwestycyjnej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Decyzja inwestycyjna</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Plan ruchu</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Przekazywanie informacji geologicznej</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p>
                      <a:pPr algn="ctr" fontAlgn="ctr"/>
                      <a:r>
                        <a:rPr lang="pl-PL" sz="1200" b="0" i="0" u="none" strike="noStrike" dirty="0" smtClean="0">
                          <a:solidFill>
                            <a:schemeClr val="tx1"/>
                          </a:solidFill>
                          <a:effectLst/>
                          <a:latin typeface="Arial" panose="020B0604020202020204" pitchFamily="34" charset="0"/>
                          <a:cs typeface="Arial" panose="020B0604020202020204" pitchFamily="34" charset="0"/>
                        </a:rPr>
                        <a:t>Sporządzenie projektu robót geologicznych </a:t>
                      </a:r>
                    </a:p>
                    <a:p>
                      <a:pPr algn="ctr" fontAlgn="ctr"/>
                      <a:r>
                        <a:rPr lang="pl-PL" sz="1200" b="0" i="0" u="none" strike="noStrike" dirty="0" smtClean="0">
                          <a:solidFill>
                            <a:schemeClr val="tx1"/>
                          </a:solidFill>
                          <a:effectLst/>
                          <a:latin typeface="Arial" panose="020B0604020202020204" pitchFamily="34" charset="0"/>
                          <a:cs typeface="Arial" panose="020B0604020202020204" pitchFamily="34" charset="0"/>
                        </a:rPr>
                        <a:t>(dla tych prac geologicznych, które wymagają zastosowania robót geologicznych)</a:t>
                      </a:r>
                    </a:p>
                  </a:txBody>
                  <a:tcPr marL="4785" marR="4785" marT="47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4" action="ppaction://hlinksldjump"/>
                        </a:rPr>
                        <a:t>Zgłoszenie/zatwierdzenie projektu robót geologicznych</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3191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Zmiana projektu robót geologicznych</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52238" name="Picture 2" descr="C:\+ GRAFIKA\+ Identyfikacja Wizualna\GDOS\GDOS_logo\na WWW\GDOS_logo_pion_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3" descr="C:\+ GRAFIKA\+ LOGA\NFOŚiGW\logotyp-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8"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pic>
        <p:nvPicPr>
          <p:cNvPr id="52247" name="Picture 6">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firstRow="1" firstCol="1" bandRow="1">
                <a:tableStyleId>{00A15C55-8517-42AA-B614-E9B94910E393}</a:tableStyleId>
              </a:tblPr>
              <a:tblGrid>
                <a:gridCol w="2396896">
                  <a:extLst>
                    <a:ext uri="{9D8B030D-6E8A-4147-A177-3AD203B41FA5}">
                      <a16:colId xmlns:a16="http://schemas.microsoft.com/office/drawing/2014/main" val="20000"/>
                    </a:ext>
                  </a:extLst>
                </a:gridCol>
                <a:gridCol w="6747104">
                  <a:extLst>
                    <a:ext uri="{9D8B030D-6E8A-4147-A177-3AD203B41FA5}">
                      <a16:colId xmlns:a16="http://schemas.microsoft.com/office/drawing/2014/main" val="20001"/>
                    </a:ext>
                  </a:extLst>
                </a:gridCol>
              </a:tblGrid>
              <a:tr h="1486720">
                <a:tc>
                  <a:txBody>
                    <a:bodyPr/>
                    <a:lstStyle/>
                    <a:p>
                      <a:pPr marL="0" algn="just"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Procedura</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None/>
                      </a:pPr>
                      <a:r>
                        <a:rPr lang="pl-PL" sz="600" kern="1200" dirty="0" smtClean="0">
                          <a:effectLst/>
                          <a:latin typeface="Arial" panose="020B0604020202020204" pitchFamily="34" charset="0"/>
                          <a:cs typeface="Arial" panose="020B0604020202020204" pitchFamily="34" charset="0"/>
                        </a:rPr>
                        <a:t>Zgłoszenie/zatwierdzenie projektu</a:t>
                      </a:r>
                      <a:r>
                        <a:rPr lang="pl-PL" sz="600" kern="1200" baseline="0" dirty="0" smtClean="0">
                          <a:effectLst/>
                          <a:latin typeface="Arial" panose="020B0604020202020204" pitchFamily="34" charset="0"/>
                          <a:cs typeface="Arial" panose="020B0604020202020204" pitchFamily="34" charset="0"/>
                        </a:rPr>
                        <a:t> </a:t>
                      </a:r>
                      <a:r>
                        <a:rPr lang="pl-PL" sz="600" kern="1200" dirty="0" smtClean="0">
                          <a:effectLst/>
                          <a:latin typeface="Arial" panose="020B0604020202020204" pitchFamily="34" charset="0"/>
                          <a:cs typeface="Arial" panose="020B0604020202020204" pitchFamily="34" charset="0"/>
                        </a:rPr>
                        <a:t>robót geologicznych</a:t>
                      </a:r>
                    </a:p>
                    <a:p>
                      <a:pPr marL="342900" lvl="0" indent="-342900" algn="just" defTabSz="914400" rtl="0" eaLnBrk="1" latinLnBrk="0" hangingPunct="1">
                        <a:lnSpc>
                          <a:spcPct val="115000"/>
                        </a:lnSpc>
                        <a:spcBef>
                          <a:spcPts val="300"/>
                        </a:spcBef>
                        <a:spcAft>
                          <a:spcPts val="0"/>
                        </a:spcAft>
                        <a:buFont typeface="Symbol"/>
                        <a:buNone/>
                      </a:pPr>
                      <a:endParaRPr lang="pl-PL" sz="600" kern="1200" dirty="0">
                        <a:effectLst/>
                        <a:latin typeface="Arial" panose="020B0604020202020204" pitchFamily="34" charset="0"/>
                        <a:cs typeface="Arial" panose="020B0604020202020204" pitchFamily="34" charset="0"/>
                      </a:endParaRPr>
                    </a:p>
                    <a:p>
                      <a:pPr marL="342900" lvl="0" indent="-342900" algn="just" defTabSz="914400" rtl="0" eaLnBrk="1" latinLnBrk="0" hangingPunct="1">
                        <a:lnSpc>
                          <a:spcPct val="115000"/>
                        </a:lnSpc>
                        <a:spcBef>
                          <a:spcPts val="300"/>
                        </a:spcBef>
                        <a:spcAft>
                          <a:spcPts val="0"/>
                        </a:spcAft>
                        <a:buFont typeface="Symbol"/>
                        <a:buNone/>
                      </a:pPr>
                      <a:r>
                        <a:rPr lang="pl-PL" sz="600" kern="1200" dirty="0">
                          <a:effectLst/>
                          <a:latin typeface="Arial" panose="020B0604020202020204" pitchFamily="34" charset="0"/>
                          <a:cs typeface="Arial" panose="020B0604020202020204" pitchFamily="34" charset="0"/>
                        </a:rPr>
                        <a:t>Sporządzenie projektu robót geologicznych wymagane jest dla wykonywania tych prac geologicznych, które są wykonywane z zastosowaniem robót geologicznych</a:t>
                      </a:r>
                      <a:endParaRPr lang="pl-PL" sz="6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095653">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Podstawy prawne procedury</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US" sz="600" kern="1200" dirty="0" err="1" smtClean="0">
                          <a:effectLst/>
                          <a:latin typeface="Arial" panose="020B0604020202020204" pitchFamily="34" charset="0"/>
                          <a:cs typeface="Arial" panose="020B0604020202020204" pitchFamily="34" charset="0"/>
                        </a:rPr>
                        <a:t>PGiG</a:t>
                      </a:r>
                      <a:r>
                        <a:rPr lang="en-US" sz="600" kern="1200" dirty="0" smtClean="0">
                          <a:effectLst/>
                          <a:latin typeface="Arial" panose="020B0604020202020204" pitchFamily="34" charset="0"/>
                          <a:cs typeface="Arial" panose="020B0604020202020204" pitchFamily="34" charset="0"/>
                        </a:rPr>
                        <a:t>, </a:t>
                      </a:r>
                      <a:r>
                        <a:rPr lang="en-US" sz="600" kern="1200" dirty="0">
                          <a:effectLst/>
                          <a:latin typeface="Arial" panose="020B0604020202020204" pitchFamily="34" charset="0"/>
                          <a:cs typeface="Arial" panose="020B0604020202020204" pitchFamily="34" charset="0"/>
                        </a:rPr>
                        <a:t>art. 6 ust. 1 pkt 1c</a:t>
                      </a:r>
                      <a:r>
                        <a:rPr lang="en-US" sz="600" kern="1200" dirty="0" smtClean="0">
                          <a:effectLst/>
                          <a:latin typeface="Arial" panose="020B0604020202020204" pitchFamily="34" charset="0"/>
                          <a:cs typeface="Arial" panose="020B0604020202020204" pitchFamily="34" charset="0"/>
                        </a:rPr>
                        <a:t>,</a:t>
                      </a:r>
                      <a:r>
                        <a:rPr lang="pl-PL" sz="600" kern="1200" dirty="0" smtClean="0">
                          <a:effectLst/>
                          <a:latin typeface="Arial" panose="020B0604020202020204" pitchFamily="34" charset="0"/>
                          <a:cs typeface="Arial" panose="020B0604020202020204" pitchFamily="34" charset="0"/>
                        </a:rPr>
                        <a:t> art. 79,</a:t>
                      </a:r>
                      <a:r>
                        <a:rPr lang="en-US" sz="600" kern="1200" dirty="0" smtClean="0">
                          <a:effectLst/>
                          <a:latin typeface="Arial" panose="020B0604020202020204" pitchFamily="34" charset="0"/>
                          <a:cs typeface="Arial" panose="020B0604020202020204" pitchFamily="34" charset="0"/>
                        </a:rPr>
                        <a:t> </a:t>
                      </a:r>
                      <a:r>
                        <a:rPr lang="en-US" sz="600" kern="1200" dirty="0">
                          <a:effectLst/>
                          <a:latin typeface="Arial" panose="020B0604020202020204" pitchFamily="34" charset="0"/>
                          <a:cs typeface="Arial" panose="020B0604020202020204" pitchFamily="34" charset="0"/>
                        </a:rPr>
                        <a:t>art. 80b</a:t>
                      </a:r>
                      <a:endParaRPr lang="pl-PL" sz="600" kern="1200" dirty="0">
                        <a:effectLst/>
                        <a:latin typeface="Arial" panose="020B0604020202020204" pitchFamily="34" charset="0"/>
                        <a:cs typeface="Arial" panose="020B0604020202020204" pitchFamily="34" charset="0"/>
                      </a:endParaRPr>
                    </a:p>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Rozporządzenie w sprawie projektów robót geologicznych</a:t>
                      </a:r>
                    </a:p>
                    <a:p>
                      <a:pPr marL="342900" lvl="0" indent="-342900" algn="just" defTabSz="914400" rtl="0" eaLnBrk="1" latinLnBrk="0" hangingPunct="1">
                        <a:lnSpc>
                          <a:spcPct val="115000"/>
                        </a:lnSpc>
                        <a:spcBef>
                          <a:spcPts val="300"/>
                        </a:spcBef>
                        <a:spcAft>
                          <a:spcPts val="0"/>
                        </a:spcAft>
                        <a:buFont typeface="Symbol"/>
                        <a:buChar char=""/>
                      </a:pPr>
                      <a:r>
                        <a:rPr lang="en-US" sz="600" kern="1200" dirty="0">
                          <a:effectLst/>
                          <a:latin typeface="Arial" panose="020B0604020202020204" pitchFamily="34" charset="0"/>
                          <a:cs typeface="Arial" panose="020B0604020202020204" pitchFamily="34" charset="0"/>
                        </a:rPr>
                        <a:t>KPA</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43187">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Organy właściwe do przeprowadzenia procedury</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US" sz="600" kern="1200" dirty="0">
                          <a:effectLst/>
                          <a:latin typeface="Arial" panose="020B0604020202020204" pitchFamily="34" charset="0"/>
                          <a:cs typeface="Arial" panose="020B0604020202020204" pitchFamily="34" charset="0"/>
                        </a:rPr>
                        <a:t>Nie dotyczy</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95573">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Przebieg procedury</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Przygotowanie projektu robót geologicznych</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777618">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Czas trwania procedury</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US" sz="600" kern="1200" dirty="0">
                          <a:effectLst/>
                          <a:latin typeface="Arial" panose="020B0604020202020204" pitchFamily="34" charset="0"/>
                          <a:cs typeface="Arial" panose="020B0604020202020204" pitchFamily="34" charset="0"/>
                        </a:rPr>
                        <a:t>Nie dotyczy</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743359">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Wymagane dokumenty lub informacje</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Projekt robót geologicznych</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743359">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Strony postępowań oraz udział społeczeństwa</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Sporządzający projekt robót geologicznych</a:t>
                      </a:r>
                    </a:p>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Brak udziału społeczeństwa</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pic>
        <p:nvPicPr>
          <p:cNvPr id="5328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328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a:t>
            </a:r>
            <a:r>
              <a:rPr lang="pl-PL" sz="600" b="1" dirty="0">
                <a:solidFill>
                  <a:schemeClr val="accent3"/>
                </a:solidFill>
                <a:latin typeface="Arial" panose="020B0604020202020204" pitchFamily="34" charset="0"/>
                <a:cs typeface="Arial" panose="020B0604020202020204" pitchFamily="34" charset="0"/>
              </a:rPr>
              <a:t>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Sporządzenie projektu robót geologicznych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1912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Zmiana projektu robót geologicznych</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Procedura ma na celu dokonanie zmiany w projekcie robót geologicznych.</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7655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 art. 80a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projektów robót geologicznych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6145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Wójt</a:t>
                      </a:r>
                      <a:r>
                        <a:rPr kumimoji="0" lang="pl-PL" altLang="en-US" sz="600" b="0" i="0" u="none" strike="noStrike" cap="none" normalizeH="0" baseline="0" smtClean="0">
                          <a:ln>
                            <a:noFill/>
                          </a:ln>
                          <a:solidFill>
                            <a:srgbClr val="000000"/>
                          </a:solidFill>
                          <a:effectLst/>
                          <a:latin typeface="Arial" charset="0"/>
                          <a:cs typeface="Arial" charset="0"/>
                        </a:rPr>
                        <a:t> (burmistrz, prezydent miasta)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13646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Sporządzenie przez Przedsiębiorcę dodatku do projektu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zatwierdzenie dodatku do projektu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Uzyskanie przez MŚ opinii wójta (burmistrza, prezydenta miasta)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przez MŚ w przedmiocie zatwierdzenia dodatku do projektu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przez MŚ z urzędu zmiany koncesji w zakresie określonym w decyzji zatwierdzającej dodatek do projektu robót geologicznych, w przypadku istotnych zmian projektu robót geologicznych, mających bezpośredni wpływ na warunki określone w koncesji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Doręczenie przez MŚ kopii decyzji zatwierdzającej projekt robót geologicznych właściwemu marszałkowi województwa i dyrektorowi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7054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opinii przez organy opiniujące - 14 dni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przez MŚ -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5956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zatwierdzenie dodatku do projektu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Dodatek do projektu robót geologicznych (2 egzemplarze)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7483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w tym właściciele (użytkownicy wieczyści) nieruchomości gruntowych, w których granicach wykonywana jest działalność, z wyłączeniem właścicieli (użytkowników wieczystych) nieruchomości położonych poza granicami projektowanego albo istniejącego obszaru górniczego lub miejscami wykonywania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a:t>
                      </a:r>
                      <a:r>
                        <a:rPr kumimoji="0" lang="en-US" altLang="en-US" sz="600" b="0" i="0" u="none" strike="noStrike" cap="none" normalizeH="0" baseline="0" dirty="0" err="1" smtClean="0">
                          <a:ln>
                            <a:noFill/>
                          </a:ln>
                          <a:solidFill>
                            <a:srgbClr val="000000"/>
                          </a:solidFill>
                          <a:effectLst/>
                          <a:latin typeface="Arial" charset="0"/>
                          <a:cs typeface="Arial" charset="0"/>
                        </a:rPr>
                        <a:t>udziału</a:t>
                      </a:r>
                      <a:r>
                        <a:rPr kumimoji="0" lang="pl-PL" altLang="en-US" sz="600" b="0" i="0" u="none" strike="noStrike" cap="none" normalizeH="0" baseline="0" dirty="0" smtClean="0">
                          <a:ln>
                            <a:noFill/>
                          </a:ln>
                          <a:solidFill>
                            <a:srgbClr val="000000"/>
                          </a:solidFill>
                          <a:effectLst/>
                          <a:latin typeface="Arial" charset="0"/>
                          <a:cs typeface="Arial" charset="0"/>
                        </a:rPr>
                        <a:t>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430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431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a:t>
            </a:r>
            <a:r>
              <a:rPr lang="pl-PL" sz="600" b="1" dirty="0">
                <a:solidFill>
                  <a:schemeClr val="accent3"/>
                </a:solidFill>
                <a:latin typeface="Arial" panose="020B0604020202020204" pitchFamily="34" charset="0"/>
                <a:cs typeface="Arial" panose="020B0604020202020204" pitchFamily="34" charset="0"/>
              </a:rPr>
              <a:t>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Sporządzenie projektu robót geologicznych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403063842"/>
              </p:ext>
            </p:extLst>
          </p:nvPr>
        </p:nvGraphicFramePr>
        <p:xfrm>
          <a:off x="0" y="284163"/>
          <a:ext cx="9144000" cy="6025156"/>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4302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Zgłoszenie zamiaru rozpoczęcia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Przedsiębiorca, który uzyskał koncesję na poszukiwanie i rozpoznawanie złoża węglowodorów oraz wydobywanie węglowodorów ze złoża ma obowiązek zgłosić zamiar rozpoczęcia robót geologicznych. Roboty geologiczne mogą być wykonywane tylko na podstawie projektu robót geologicznych. Obowiązek zgłoszenia zamiaru rozpoczęcia robót geologicznych nie dotyczy robót wykonywanych na potrzeby ruchu zakładu górniczego, </a:t>
                      </a:r>
                      <a:r>
                        <a:rPr kumimoji="0" lang="pl-PL" sz="600" b="1" i="0" u="none" strike="noStrike" kern="1200" cap="none" normalizeH="0" baseline="0" dirty="0" smtClean="0">
                          <a:ln>
                            <a:noFill/>
                          </a:ln>
                          <a:solidFill>
                            <a:srgbClr val="FFFFFF"/>
                          </a:solidFill>
                          <a:effectLst/>
                          <a:latin typeface="Arial" charset="0"/>
                          <a:ea typeface="+mn-ea"/>
                          <a:cs typeface="Arial" charset="0"/>
                        </a:rPr>
                        <a:t>chociaż zgodnie ze stanowiskiem </a:t>
                      </a:r>
                      <a:r>
                        <a:rPr kumimoji="0" lang="pl-PL" sz="600" b="1" i="0" u="none" strike="noStrike" kern="1200" cap="none" normalizeH="0" baseline="0" dirty="0" err="1" smtClean="0">
                          <a:ln>
                            <a:noFill/>
                          </a:ln>
                          <a:solidFill>
                            <a:srgbClr val="FFFFFF"/>
                          </a:solidFill>
                          <a:effectLst/>
                          <a:latin typeface="Arial" charset="0"/>
                          <a:ea typeface="+mn-ea"/>
                          <a:cs typeface="Arial" charset="0"/>
                        </a:rPr>
                        <a:t>WUG</a:t>
                      </a:r>
                      <a:r>
                        <a:rPr kumimoji="0" lang="pl-PL" sz="600" b="1" i="0" u="none" strike="noStrike" kern="1200" cap="none" normalizeH="0" baseline="0" dirty="0" smtClean="0">
                          <a:ln>
                            <a:noFill/>
                          </a:ln>
                          <a:solidFill>
                            <a:srgbClr val="FFFFFF"/>
                          </a:solidFill>
                          <a:effectLst/>
                          <a:latin typeface="Arial" charset="0"/>
                          <a:ea typeface="+mn-ea"/>
                          <a:cs typeface="Arial" charset="0"/>
                        </a:rPr>
                        <a:t> dobrą praktyką jest zgłaszanie również tych robót.</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97610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6 ust. 1 pkt 11, art. 79, </a:t>
                      </a:r>
                      <a:r>
                        <a:rPr kumimoji="0" lang="pl-PL" altLang="en-US" sz="600" b="0" i="0" u="none" strike="noStrike" cap="none" normalizeH="0" baseline="0" smtClean="0">
                          <a:ln>
                            <a:noFill/>
                          </a:ln>
                          <a:solidFill>
                            <a:srgbClr val="000000"/>
                          </a:solidFill>
                          <a:effectLst/>
                          <a:latin typeface="Arial" charset="0"/>
                          <a:cs typeface="Arial" charset="0"/>
                        </a:rPr>
                        <a:t>art. 81, art. 87, </a:t>
                      </a:r>
                      <a:r>
                        <a:rPr kumimoji="0" lang="en-US" altLang="en-US" sz="600" b="0" i="0" u="none" strike="noStrike" cap="none" normalizeH="0" baseline="0" smtClean="0">
                          <a:ln>
                            <a:noFill/>
                          </a:ln>
                          <a:solidFill>
                            <a:srgbClr val="000000"/>
                          </a:solidFill>
                          <a:effectLst/>
                          <a:latin typeface="Arial" charset="0"/>
                          <a:cs typeface="Arial" charset="0"/>
                        </a:rPr>
                        <a:t>art. 156, 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projektów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69345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prezydent miasta), a w przypadku obszarów morskich RP - Dyrektor Urzędu Morskiego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Dyrektor</a:t>
                      </a:r>
                      <a:r>
                        <a:rPr kumimoji="0" lang="pl-PL" altLang="en-US" sz="600" b="0" i="0" u="none" strike="noStrike" cap="none" normalizeH="0" baseline="0" smtClean="0">
                          <a:ln>
                            <a:noFill/>
                          </a:ln>
                          <a:solidFill>
                            <a:srgbClr val="000000"/>
                          </a:solidFill>
                          <a:effectLst/>
                          <a:latin typeface="Arial" charset="0"/>
                          <a:cs typeface="Arial" charset="0"/>
                        </a:rPr>
                        <a:t>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5898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przez Przedsiębiorcę zamiaru rozpoczęcia robót geologicznych najpóźniej na 2 tygodnie przed zamierzonym terminem rozpoczęcia tych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Rejestracja zgłoszenia przez właściwe organy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6741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Minimum na 2 tygodnie przed zamiarem rozpoczęcia robót geologicznych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6372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Pisemne zgłoszenie o zamiarze rozpoczęcia wykonywania robót geologicznych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11112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Wójt (burmistrz, prezydent miasta), a w przypadku obszarów morskich RP - Dyrektor Urzędu Morskiego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Dyrektor</a:t>
                      </a:r>
                      <a:r>
                        <a:rPr kumimoji="0" lang="pl-PL" altLang="en-US" sz="600" b="0" i="0" u="none" strike="noStrike" cap="none" normalizeH="0" baseline="0" dirty="0" smtClean="0">
                          <a:ln>
                            <a:noFill/>
                          </a:ln>
                          <a:solidFill>
                            <a:srgbClr val="000000"/>
                          </a:solidFill>
                          <a:effectLst/>
                          <a:latin typeface="Arial" charset="0"/>
                          <a:cs typeface="Arial" charset="0"/>
                        </a:rPr>
                        <a:t>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533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533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ole tekstowe 15"/>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0675"/>
          <a:ext cx="9144000" cy="5988644"/>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8013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Zatwierdzenie dokumentacji geologiczno-inwestycyjnej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Wyniki prac geologicznych dotyczących złoża węglowodorów, wraz z ich interpretacją, określeniem stopnia osiągnięcia zamierzonego celu wraz z uzasadnieniem, przedstawia się w dokumentacji geologiczno-inwestycyjnej złoża węglowodorów.</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8674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88, art. 89a, art. 93, art. 94, art. 161</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dokumentacji geologicznej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Ministra Środowiska dotyczące dokumentacji geologiczno-inwestycyjnej złoża węglowodorów, które zostanie wydane na podstawie art. 97 ust. 1 pkt 2 PGiG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Ustawa</a:t>
                      </a:r>
                      <a:r>
                        <a:rPr kumimoji="0" lang="pl-PL" altLang="en-US" sz="600" b="0" i="0" u="none" strike="noStrike" cap="none" normalizeH="0" baseline="0" smtClean="0">
                          <a:ln>
                            <a:noFill/>
                          </a:ln>
                          <a:solidFill>
                            <a:srgbClr val="000000"/>
                          </a:solidFill>
                          <a:effectLst/>
                          <a:latin typeface="Arial" charset="0"/>
                          <a:cs typeface="Arial" charset="0"/>
                        </a:rPr>
                        <a:t> Zmieniająca, art. 26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5076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PIG-PIB</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0495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do MŚ wniosku o zatwierdzenie dokumentacji geologiczno-inwestycyjnej złoża węglowodorów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MŚ decyzji w sprawie zatwierdzenia lub odmowy zatwierdzenia dokumentacji geologiczno-inwestycyjnej złoża węglowodorów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MŚ kopii decyzji dotyczącej zatwierdzenia dokumentacji geologiczno-inwestycyjnej złoża węglowodorów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Przekazanie zatwierdzonej dokumentacji geologiczno-inwestycyjnej złoża węglowodorów do archiwum prowadzonego przez PIG-PIB</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Dodatek do dokumentacji geologiczno-inwestycyjnej złoża węglowodorów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Zmiany dokumentacji geologiczno-inwestycyjnej złoża węglowodorów dokonuje się przez sporządzenie dodatku, który podlega zatwierdzeniu w tym samym trybie, co pierwotna dokumentacja geologiczno-inwestycyjna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Zmiana przez MŚ z urzędu koncesji lub decyzji inwestycyjnej w zakresie określonym w decyzji zatwierdzającej dodatek, w przypadku gdy dodatek do dokumentacji geologiczno-inwestycyjnej złoża węglowodorów ma bezpośredni wpływ na warunki określone w koncesji na wydobywanie węglowodorów ze złoża albo koncesji na poszukiwanie i rozpoznawanie złoża węglowodorów oraz wydobywanie węglowodorów ze złoża lub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Nakaz zmiany dokumentacji lub wykonanie dodatkowych zmian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Nakazanie przez MŚ w drodze decyzji administracyjnej zmiany dokumentacji geologiczno-inwestycyjnej i określenie terminu do przedłożenia dodatku, jeśli po zatwierdzeniu dokumentacji geologiczno-inwestycyjnej, zostaną stwierdzone istotne różnice między tą dokumentacją a stanem rzeczywistym, w tym warunkami zagospodarowania wód podziemnych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552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394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Dokumentacja geologiczno-inwestycyjna złoża węglowodorów (4 egzemplarze w postaci papierowej i elektronicznej)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81529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PIG-PIB</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Wnioskodawca, tj. podmiot, który sporządził dokumentację geologiczno-inwestycyjną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z uwzględnieniem regulacji z art. 41 </a:t>
                      </a:r>
                      <a:r>
                        <a:rPr kumimoji="0" lang="pl-PL" altLang="en-US" sz="600" b="0" i="0" u="none" strike="noStrike" cap="none" normalizeH="0" baseline="0" dirty="0" err="1" smtClean="0">
                          <a:ln>
                            <a:noFill/>
                          </a:ln>
                          <a:solidFill>
                            <a:srgbClr val="000000"/>
                          </a:solidFill>
                          <a:effectLst/>
                          <a:latin typeface="Arial" charset="0"/>
                          <a:cs typeface="Arial" charset="0"/>
                        </a:rPr>
                        <a:t>PGiG</a:t>
                      </a:r>
                      <a:r>
                        <a:rPr kumimoji="0" lang="pl-PL" altLang="en-US" sz="600" b="0" i="0" u="none" strike="noStrike" cap="none" normalizeH="0" baseline="0" dirty="0" smtClean="0">
                          <a:ln>
                            <a:noFill/>
                          </a:ln>
                          <a:solidFill>
                            <a:srgbClr val="000000"/>
                          </a:solidFill>
                          <a:effectLst/>
                          <a:latin typeface="Arial" charset="0"/>
                          <a:cs typeface="Arial" charset="0"/>
                        </a:rPr>
                        <a: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635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269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636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3"/>
          <a:ext cx="9144000" cy="5987058"/>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9987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Wydanie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 przypadku koncesji na poszukiwanie i rozpoznawanie złoża węglowodorów oraz wydobywanie węglowodorów ze złoża, rozpoczęcie fazy wydobywania wymaga uzyskania przez przedsiębiorcę decyzji inwestycyjnej.</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10040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PGiG, art. 41, art. 49z - 49za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KPA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5152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14416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wydanie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Rozpatrzenie wniosku przez MŚ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MŚ decyzji inwestycyjnej albo decyzji o odmowie wydania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zmian w umowie o ustanowienie użytkowania górniczego w terminie 30 dni od dnia uzyskania decyzji inwestycyjnej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7022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4993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DŚU</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8258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w tym właściciele (użytkownicy wieczyści) nieruchomości gruntowych w granicach projektowanego obszaru górniczego, z wyłączeniem właścicieli (użytkowników wieczystych) nieruchomości gruntowych znajdujących się poza granicami projektowanego obszaru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737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15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738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1700213"/>
          <a:ext cx="9144000" cy="3529012"/>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5076057">
                  <a:extLst>
                    <a:ext uri="{9D8B030D-6E8A-4147-A177-3AD203B41FA5}">
                      <a16:colId xmlns:a16="http://schemas.microsoft.com/office/drawing/2014/main" val="20002"/>
                    </a:ext>
                  </a:extLst>
                </a:gridCol>
              </a:tblGrid>
              <a:tr h="882253">
                <a:tc rowSpan="4">
                  <a:txBody>
                    <a:bodyPr/>
                    <a:lstStyle/>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Roboty geologiczne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Zatwierdzenie dokumentacji geologiczno-inwestycyjnej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Decyzja inwestycyjna</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Plan ruchu</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Przekazywanie informacji geologicznej</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6"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4">
                  <a:txBody>
                    <a:bodyPr/>
                    <a:lstStyle/>
                    <a:p>
                      <a:pPr algn="ctr" fontAlgn="ctr"/>
                      <a:r>
                        <a:rPr lang="pl-PL" sz="1200" b="0" i="0" u="none" strike="noStrike" dirty="0" smtClean="0">
                          <a:solidFill>
                            <a:schemeClr val="tx1"/>
                          </a:solidFill>
                          <a:effectLst/>
                          <a:latin typeface="Arial" panose="020B0604020202020204" pitchFamily="34" charset="0"/>
                          <a:cs typeface="Arial" panose="020B0604020202020204" pitchFamily="34" charset="0"/>
                        </a:rPr>
                        <a:t>Zatwierdzenie/zmiana planu ruchu zakładu górniczego / zakładu wykonującego roboty geologiczne</a:t>
                      </a:r>
                    </a:p>
                  </a:txBody>
                  <a:tcPr marL="4785" marR="4785" marT="47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4" action="ppaction://hlinksldjump"/>
                        </a:rPr>
                        <a:t>Zatwierdzenie planu ruchu zakładu wykonującego roboty geologiczne</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Zatwierdzenie planu ruchu zakładu górniczego</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6" action="ppaction://hlinksldjump"/>
                        </a:rPr>
                        <a:t>Zmiana planu ruchu zakładu wykonującego roboty geologiczne</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7" action="ppaction://hlinksldjump"/>
                        </a:rPr>
                        <a:t>Zmiana planu ruchu zakładu</a:t>
                      </a:r>
                      <a:r>
                        <a:rPr lang="pl-PL" sz="800" b="0" i="0" u="none" strike="noStrike" baseline="0" dirty="0" smtClean="0">
                          <a:solidFill>
                            <a:srgbClr val="000000"/>
                          </a:solidFill>
                          <a:effectLst/>
                          <a:latin typeface="Arial" panose="020B0604020202020204" pitchFamily="34" charset="0"/>
                          <a:cs typeface="Arial" panose="020B0604020202020204" pitchFamily="34" charset="0"/>
                          <a:hlinkClick r:id="rId7" action="ppaction://hlinksldjump"/>
                        </a:rPr>
                        <a:t> górniczego </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8386" name="Picture 2" descr="C:\+ GRAFIKA\+ Identyfikacja Wizualna\GDOS\GDOS_logo\na WWW\GDOS_logo_pion_p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3" descr="C:\+ GRAFIKA\+ LOGA\NFOŚiGW\logotyp-0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10"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8394" name="Picture 6">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920047020"/>
              </p:ext>
            </p:extLst>
          </p:nvPr>
        </p:nvGraphicFramePr>
        <p:xfrm>
          <a:off x="0" y="322263"/>
          <a:ext cx="9144000" cy="5987058"/>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9347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Zatwierdzenie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Procedura ma na celu zatwierdzenie planu ruchu zakładu wykonującego roboty geologiczne.</a:t>
                      </a:r>
                      <a:endParaRPr kumimoji="0" lang="pl-PL" altLang="en-US" sz="600" b="1" i="0" u="none" strike="noStrike" cap="none" normalizeH="0" baseline="0" dirty="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9415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t>
                      </a:r>
                      <a:r>
                        <a:rPr kumimoji="0" lang="pl-PL" altLang="en-US" sz="600" b="0" i="0" u="none" strike="noStrike" cap="none" normalizeH="0" baseline="0" smtClean="0">
                          <a:ln>
                            <a:noFill/>
                          </a:ln>
                          <a:solidFill>
                            <a:srgbClr val="000000"/>
                          </a:solidFill>
                          <a:effectLst/>
                          <a:latin typeface="Arial" charset="0"/>
                          <a:cs typeface="Arial" charset="0"/>
                        </a:rPr>
                        <a:t>art. 86, art. 105, </a:t>
                      </a:r>
                      <a:r>
                        <a:rPr kumimoji="0" lang="en-US" altLang="en-US" sz="600" b="0" i="0" u="none" strike="noStrike" cap="none" normalizeH="0" baseline="0" smtClean="0">
                          <a:ln>
                            <a:noFill/>
                          </a:ln>
                          <a:solidFill>
                            <a:srgbClr val="000000"/>
                          </a:solidFill>
                          <a:effectLst/>
                          <a:latin typeface="Arial" charset="0"/>
                          <a:cs typeface="Arial" charset="0"/>
                        </a:rPr>
                        <a:t>art. 108, 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planów ruchu zakładów górniczych, w tym w szczególności Załącznik nr 6 do tego rozporządzenia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835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Dyrektor</a:t>
                      </a:r>
                      <a:r>
                        <a:rPr kumimoji="0" lang="pl-PL" altLang="en-US" sz="600" b="0" i="0" u="none" strike="noStrike" cap="none" normalizeH="0" baseline="0" smtClean="0">
                          <a:ln>
                            <a:noFill/>
                          </a:ln>
                          <a:solidFill>
                            <a:srgbClr val="000000"/>
                          </a:solidFill>
                          <a:effectLst/>
                          <a:latin typeface="Arial" charset="0"/>
                          <a:cs typeface="Arial" charset="0"/>
                        </a:rPr>
                        <a:t>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1467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Sporządzenie przez Przedsiębiorcę planu ruchu odrębnie dla każdego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Przedłożenie Dyrektorowi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przez Przedsiębiorcę na co najmniej 14 dni przed zamierzonym rozpoczęciem robót geologicznych związanych z poszukiwaniem i rozpoznawaniem złoża węglowodorów wniosku o zatwierdzenie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Wydanie przez dyrektora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decyzji w sprawie zatwierdzenia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Przesłanie przez dyrektora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decyzji zatwierdzającej plan ruchu oraz egzemplarz tego planu w postaci elektronicznej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6572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 14 dni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7273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Plan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Wniosek o zatwierdzenie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err="1" smtClean="0">
                          <a:ln>
                            <a:noFill/>
                          </a:ln>
                          <a:solidFill>
                            <a:srgbClr val="000000"/>
                          </a:solidFill>
                          <a:effectLst/>
                          <a:latin typeface="Arial" charset="0"/>
                          <a:ea typeface="+mn-ea"/>
                          <a:cs typeface="Arial" charset="0"/>
                        </a:rPr>
                        <a:t>DŚU</a:t>
                      </a:r>
                      <a:r>
                        <a:rPr kumimoji="0" lang="pl-PL" altLang="en-US" sz="600" b="0" i="0" u="none" strike="noStrike" kern="1200" cap="none" normalizeH="0" baseline="0" dirty="0" smtClean="0">
                          <a:ln>
                            <a:noFill/>
                          </a:ln>
                          <a:solidFill>
                            <a:srgbClr val="000000"/>
                          </a:solidFill>
                          <a:effectLst/>
                          <a:latin typeface="Arial" charset="0"/>
                          <a:ea typeface="+mn-ea"/>
                          <a:cs typeface="Arial" charset="0"/>
                        </a:rPr>
                        <a:t> </a:t>
                      </a:r>
                      <a:r>
                        <a:rPr kumimoji="0" lang="pl-PL" sz="600" b="0" i="0" u="none" strike="noStrike" kern="1200" cap="none" normalizeH="0" baseline="0" dirty="0" smtClean="0">
                          <a:ln>
                            <a:noFill/>
                          </a:ln>
                          <a:solidFill>
                            <a:srgbClr val="000000"/>
                          </a:solidFill>
                          <a:effectLst/>
                          <a:latin typeface="Arial" charset="0"/>
                          <a:ea typeface="+mn-ea"/>
                          <a:cs typeface="Arial" charset="0"/>
                        </a:rPr>
                        <a:t>(jeżeli jest wymagana) </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Odpis</a:t>
                      </a:r>
                      <a:r>
                        <a:rPr kumimoji="0" lang="pl-PL" altLang="en-US" sz="600" b="0" i="0" u="none" strike="noStrike" cap="none" normalizeH="0" baseline="0" dirty="0" smtClean="0">
                          <a:ln>
                            <a:noFill/>
                          </a:ln>
                          <a:solidFill>
                            <a:srgbClr val="000000"/>
                          </a:solidFill>
                          <a:effectLst/>
                          <a:latin typeface="Arial" charset="0"/>
                          <a:cs typeface="Arial" charset="0"/>
                        </a:rPr>
                        <a:t> koncesji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sz="600" b="0" i="0" u="none" strike="noStrike" kern="1200" cap="none" normalizeH="0" baseline="0" dirty="0" smtClean="0">
                          <a:ln>
                            <a:noFill/>
                          </a:ln>
                          <a:solidFill>
                            <a:srgbClr val="000000"/>
                          </a:solidFill>
                          <a:effectLst/>
                          <a:latin typeface="Arial" charset="0"/>
                          <a:ea typeface="+mn-ea"/>
                          <a:cs typeface="Arial" charset="0"/>
                        </a:rPr>
                        <a:t>Odpisy innych wydanych decyzji</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7747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jednak nie stosuje się przepisów o udziale organizacji społecznych, jeśli plan ruchu jest poprzedzony decyzją o środowiskowych uwarunkowaniach podjętą w postępowaniu toczącym się z udziałem społeczeństwa lub jeżeli koncesja została poprzedzona taką decyzją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942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943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Zatwierdzenie/zmiana planu ruchu zakładu górniczego / zakładu wykonującego roboty geologiczne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064791377"/>
              </p:ext>
            </p:extLst>
          </p:nvPr>
        </p:nvGraphicFramePr>
        <p:xfrm>
          <a:off x="0" y="322263"/>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94360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Zatwierdzenie planu ruchu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sz="600" b="1" i="0" u="none" strike="noStrike" kern="1200" cap="none" normalizeH="0" baseline="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sz="600" b="1" i="0" u="none" strike="noStrike" kern="1200" cap="none" normalizeH="0" baseline="0" dirty="0" smtClean="0">
                          <a:ln>
                            <a:noFill/>
                          </a:ln>
                          <a:solidFill>
                            <a:srgbClr val="FFFFFF"/>
                          </a:solidFill>
                          <a:effectLst/>
                          <a:latin typeface="Arial" charset="0"/>
                          <a:ea typeface="+mn-ea"/>
                          <a:cs typeface="Arial" charset="0"/>
                        </a:rPr>
                        <a:t>Procedura ma na celu zatwierdzenie planu ruchu zakładu górniczego. Ruch zakładu górniczego prowadzony jest zgodnie z przepisami prawa, w szczególności na podstawie planu ruchu zakładu górniczego, a także zgodnie z zasadami techniki górniczej.</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7851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105, </a:t>
                      </a:r>
                      <a:r>
                        <a:rPr kumimoji="0" lang="pl-PL" altLang="en-US" sz="600" b="0" i="0" u="none" strike="noStrike" cap="none" normalizeH="0" baseline="0" smtClean="0">
                          <a:ln>
                            <a:noFill/>
                          </a:ln>
                          <a:solidFill>
                            <a:srgbClr val="000000"/>
                          </a:solidFill>
                          <a:effectLst/>
                          <a:latin typeface="Arial" charset="0"/>
                          <a:cs typeface="Arial" charset="0"/>
                        </a:rPr>
                        <a:t>art. 108, </a:t>
                      </a:r>
                      <a:r>
                        <a:rPr kumimoji="0" lang="en-US" altLang="en-US" sz="600" b="0" i="0" u="none" strike="noStrike" cap="none" normalizeH="0" baseline="0" smtClean="0">
                          <a:ln>
                            <a:noFill/>
                          </a:ln>
                          <a:solidFill>
                            <a:srgbClr val="000000"/>
                          </a:solidFill>
                          <a:effectLst/>
                          <a:latin typeface="Arial" charset="0"/>
                          <a:cs typeface="Arial" charset="0"/>
                        </a:rPr>
                        <a:t>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planów ruchu zakładów górniczych, w tym w szczególności Załącznik nr 3 do tego rozporządzenia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KPA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872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Dyrektor</a:t>
                      </a:r>
                      <a:r>
                        <a:rPr kumimoji="0" lang="pl-PL" altLang="en-US" sz="600" b="0" i="0" u="none" strike="noStrike" cap="none" normalizeH="0" baseline="0" smtClean="0">
                          <a:ln>
                            <a:noFill/>
                          </a:ln>
                          <a:solidFill>
                            <a:srgbClr val="000000"/>
                          </a:solidFill>
                          <a:effectLst/>
                          <a:latin typeface="Arial" charset="0"/>
                          <a:cs typeface="Arial" charset="0"/>
                        </a:rPr>
                        <a:t>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prezydent miasta) jako organ opiniodawczy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16478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Przedłożenie planu ruchu zakładu górniczego do opinii wójta (burmistrza, prezydenta miasta)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Badanie planu ruchu zakładu górniczego przez wójta (burmistrza, prezydenta miasta) według kryterium nienaruszania zamierzoną działalnością przeznaczenia lub sposobu korzystania z nieruchomości określonego w art. 7 </a:t>
                      </a:r>
                      <a:r>
                        <a:rPr kumimoji="0" lang="pl-PL" altLang="en-US" sz="600" b="0" i="0" u="none" strike="noStrike" cap="none" normalizeH="0" baseline="0" dirty="0" err="1" smtClean="0">
                          <a:ln>
                            <a:noFill/>
                          </a:ln>
                          <a:solidFill>
                            <a:srgbClr val="000000"/>
                          </a:solidFill>
                          <a:effectLst/>
                          <a:latin typeface="Arial" charset="0"/>
                          <a:cs typeface="Arial" charset="0"/>
                        </a:rPr>
                        <a:t>PGiG</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Wydanie przez wójta (burmistrza, prezydenta miasta) opinii w terminie 14 dni od dnia otrzymania wniosku (brak opinii w terminie uważa się za brak uwag organu do planu ruchu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Złożenie przez Przedsiębiorcę wniosku o zatwierdzenie planu ruchu zakładu górniczego dyrektorowi </a:t>
                      </a:r>
                      <a:r>
                        <a:rPr kumimoji="0" lang="pl-PL" altLang="en-US" sz="600" b="0" i="0" u="none" strike="noStrike" cap="none" normalizeH="0" baseline="0" dirty="0" err="1" smtClean="0">
                          <a:ln>
                            <a:noFill/>
                          </a:ln>
                          <a:solidFill>
                            <a:srgbClr val="000000"/>
                          </a:solidFill>
                          <a:effectLst/>
                          <a:latin typeface="Arial" charset="0"/>
                          <a:cs typeface="Arial" charset="0"/>
                        </a:rPr>
                        <a:t>UOG</a:t>
                      </a:r>
                      <a:r>
                        <a:rPr kumimoji="0" lang="pl-PL" altLang="en-US" sz="600" b="0" i="0" u="none" strike="noStrike" cap="none" normalizeH="0" baseline="0" dirty="0" smtClean="0">
                          <a:ln>
                            <a:noFill/>
                          </a:ln>
                          <a:solidFill>
                            <a:srgbClr val="000000"/>
                          </a:solidFill>
                          <a:effectLst/>
                          <a:latin typeface="Arial" charset="0"/>
                          <a:cs typeface="Arial" charset="0"/>
                        </a:rPr>
                        <a:t> na co najmniej 30 dni przed zamierzonym rozpoczęciem wykonywania </a:t>
                      </a:r>
                      <a:r>
                        <a:rPr kumimoji="0" lang="pl-PL" altLang="en-US" sz="600" b="0" i="0" u="none" strike="noStrike" cap="none" normalizeH="0" baseline="0" smtClean="0">
                          <a:ln>
                            <a:noFill/>
                          </a:ln>
                          <a:solidFill>
                            <a:srgbClr val="000000"/>
                          </a:solidFill>
                          <a:effectLst/>
                          <a:latin typeface="Arial" charset="0"/>
                          <a:cs typeface="Arial" charset="0"/>
                        </a:rPr>
                        <a:t>robót związanych </a:t>
                      </a:r>
                      <a:r>
                        <a:rPr kumimoji="0" lang="pl-PL" altLang="en-US" sz="600" b="0" i="0" u="none" strike="noStrike" cap="none" normalizeH="0" baseline="0" dirty="0" smtClean="0">
                          <a:ln>
                            <a:noFill/>
                          </a:ln>
                          <a:solidFill>
                            <a:srgbClr val="000000"/>
                          </a:solidFill>
                          <a:effectLst/>
                          <a:latin typeface="Arial" charset="0"/>
                          <a:cs typeface="Arial" charset="0"/>
                        </a:rPr>
                        <a:t>z wydobywaniem węglowodorów ze złoża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Rozstrzygnięcie wniosku Przedsiębiorcy przez dyrektora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i zatwierdzenie lub odmowa zatwierdzenie planu ruchu zakładu górniczego w formie decyzji administracyjnej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Przesłanie przez dyrektora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decyzji zatwierdzającej plan ruchu zakładu górniczego do 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6629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opinii przez organ opiniujący - 14 dni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w sprawie zatwierdzenia planu -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6646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Plan </a:t>
                      </a:r>
                      <a:r>
                        <a:rPr kumimoji="0" lang="en-US" altLang="en-US" sz="600" b="0" i="0" u="none" strike="noStrike" cap="none" normalizeH="0" baseline="0" smtClean="0">
                          <a:ln>
                            <a:noFill/>
                          </a:ln>
                          <a:solidFill>
                            <a:srgbClr val="000000"/>
                          </a:solidFill>
                          <a:effectLst/>
                          <a:latin typeface="Arial" charset="0"/>
                          <a:cs typeface="Arial" charset="0"/>
                        </a:rPr>
                        <a:t>ruchu</a:t>
                      </a:r>
                      <a:r>
                        <a:rPr kumimoji="0" lang="pl-PL" altLang="en-US" sz="600" b="0" i="0" u="none" strike="noStrike" cap="none" normalizeH="0" baseline="0" smtClean="0">
                          <a:ln>
                            <a:noFill/>
                          </a:ln>
                          <a:solidFill>
                            <a:srgbClr val="000000"/>
                          </a:solidFill>
                          <a:effectLst/>
                          <a:latin typeface="Arial" charset="0"/>
                          <a:cs typeface="Arial" charset="0"/>
                        </a:rPr>
                        <a:t>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zatwierdzenie planu ruchu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Odpis</a:t>
                      </a:r>
                      <a:r>
                        <a:rPr kumimoji="0" lang="pl-PL" altLang="en-US" sz="600" b="0" i="0" u="none" strike="noStrike" cap="none" normalizeH="0" baseline="0" smtClean="0">
                          <a:ln>
                            <a:noFill/>
                          </a:ln>
                          <a:solidFill>
                            <a:srgbClr val="000000"/>
                          </a:solidFill>
                          <a:effectLst/>
                          <a:latin typeface="Arial" charset="0"/>
                          <a:cs typeface="Arial" charset="0"/>
                        </a:rPr>
                        <a:t> koncesji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Projekt</a:t>
                      </a:r>
                      <a:r>
                        <a:rPr kumimoji="0" lang="pl-PL" altLang="en-US" sz="600" b="0" i="0" u="none" strike="noStrike" cap="none" normalizeH="0" baseline="0" smtClean="0">
                          <a:ln>
                            <a:noFill/>
                          </a:ln>
                          <a:solidFill>
                            <a:srgbClr val="000000"/>
                          </a:solidFill>
                          <a:effectLst/>
                          <a:latin typeface="Arial" charset="0"/>
                          <a:cs typeface="Arial" charset="0"/>
                        </a:rPr>
                        <a:t> zagospodarowania złoża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7955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Dyrektor</a:t>
                      </a:r>
                      <a:r>
                        <a:rPr kumimoji="0" lang="pl-PL" altLang="en-US" sz="600" b="0" i="0" u="none" strike="noStrike" cap="none" normalizeH="0" baseline="0" dirty="0" smtClean="0">
                          <a:ln>
                            <a:noFill/>
                          </a:ln>
                          <a:solidFill>
                            <a:srgbClr val="000000"/>
                          </a:solidFill>
                          <a:effectLst/>
                          <a:latin typeface="Arial" charset="0"/>
                          <a:cs typeface="Arial" charset="0"/>
                        </a:rPr>
                        <a:t>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jednak nie stosuje się przepisów o udziale organizacji społecznej w postępowaniu administracyjnym, jeśli plan ruchu jest poprzedzony DŚU podjętą w postępowaniu toczącym się z udziałem społeczeństwa lub jeżeli koncesja została poprzedzona taką decyzją</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604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045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Zatwierdzenie/zmiana planu ruchu zakładu górniczego / zakładu wykonującego roboty geologiczne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2"/>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9238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Zmiana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Procedura ma na celu zmianę planu ruchu zakładu wykonującego roboty geologiczne.</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92911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86, art. 109, 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planów ruchu zakładów górniczych, w tym w szczególności Załącznik nr 6 do tego rozporządzenia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778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Dyrektor</a:t>
                      </a:r>
                      <a:r>
                        <a:rPr kumimoji="0" lang="pl-PL" altLang="en-US" sz="600" b="0" i="0" u="none" strike="noStrike" cap="none" normalizeH="0" baseline="0" smtClean="0">
                          <a:ln>
                            <a:noFill/>
                          </a:ln>
                          <a:solidFill>
                            <a:srgbClr val="000000"/>
                          </a:solidFill>
                          <a:effectLst/>
                          <a:latin typeface="Arial" charset="0"/>
                          <a:cs typeface="Arial" charset="0"/>
                        </a:rPr>
                        <a:t>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0883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Tryb zwykły: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Przygotowanie dodatku do planu ruchu zakładu wykonującego roboty geologiczne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Dyrektora UOG dodatku do planu ruchu zakładu wykonującego roboty geologiczne na co najmniej 14 dni przed zamierzonym rozpoczęciem robót geologicznych związanych z poszukiwaniem i rozpoznawaniem złoża węglowodorów objętych tym dodatkiem</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dyrektora OUG decyzji w sprawie zatwierdzenia planu ruchu zakładu wykonującego roboty geologiczne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dyrektora OUG do MŚ decyzji zatwierdzającej dodatek do plan ruchu oraz egzemplarz tego planu w postaci elektronicznej, jeśli dodatek dotyczy gospodarki złożem lub ma wpływ na środowisko</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Tryb uproszczony (jeżeli zmiany w planie ruchu zakładu wykonującego roboty geologiczne nie dotyczą bezpieczeństwa powszechnego, bezpieczeństwa pożarowego, bezpieczeństwa osób przebywających w zakładzie górniczym, bezpieczeństwa ruchu zakładu górniczego, gospodarki złożem, ochrony środowiska, robót budowlanych, ochrony obiektów budowlanych oraz zapobiegania szkodom i ich naprawy):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Przygotowanie dodatku do planu ruchu zakładu wykonującego roboty geologiczne i podpisanie dodatku przez kierownika ruchu zakładu wykonującego roboty geologiczne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planu ruchu zakładu przez Przedsiębiorcę</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Zewidencjonowanie zmiany planu ruchu zakładu w karcie zmiany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Przekazanie dyrektorowi OUG aktualnej karty zmian wraz z zatwierdzonymi dodatkami do planu ruchu zakładu nie rzadziej niż co kwartał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401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 14 dni </a:t>
                      </a:r>
                      <a:r>
                        <a:rPr kumimoji="0" lang="en-US" altLang="en-US" sz="600" b="0" i="0" u="none" strike="noStrike" cap="none" normalizeH="0" baseline="0" smtClean="0">
                          <a:ln>
                            <a:noFill/>
                          </a:ln>
                          <a:solidFill>
                            <a:srgbClr val="000000"/>
                          </a:solidFill>
                          <a:effectLst/>
                          <a:latin typeface="Arial" charset="0"/>
                          <a:cs typeface="Arial" charset="0"/>
                        </a:rPr>
                        <a:t>(tryb zwykły)</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401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Dodatek do planu ruchu zakładu wykonującego roboty geologiczne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7645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a:t>
                      </a:r>
                      <a:r>
                        <a:rPr kumimoji="0" lang="pl-PL" altLang="en-US" sz="600" b="0" i="0" u="none" strike="noStrike" cap="none" normalizeH="0" baseline="0" dirty="0" smtClean="0">
                          <a:ln>
                            <a:noFill/>
                          </a:ln>
                          <a:solidFill>
                            <a:srgbClr val="000000"/>
                          </a:solidFill>
                          <a:effectLst/>
                          <a:latin typeface="Arial" charset="0"/>
                          <a:cs typeface="Arial" charset="0"/>
                        </a:rPr>
                        <a:t>ę</a:t>
                      </a:r>
                      <a:r>
                        <a:rPr kumimoji="0" lang="en-US" altLang="en-US" sz="600" b="0" i="0" u="none" strike="noStrike" cap="none" normalizeH="0" baseline="0" dirty="0" err="1" smtClean="0">
                          <a:ln>
                            <a:noFill/>
                          </a:ln>
                          <a:solidFill>
                            <a:srgbClr val="000000"/>
                          </a:solidFill>
                          <a:effectLst/>
                          <a:latin typeface="Arial" charset="0"/>
                          <a:cs typeface="Arial" charset="0"/>
                        </a:rPr>
                        <a:t>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jednak nie stosuje się przepisów o udziale organizacji społecznych, jeśli dodatek do planu ruchu jest poprzedzony decyzją o środowiskowych uwarunkowaniach podjętą w postępowaniu toczącym się z udziałem społeczeństwa lub jeżeli koncesja została poprzedzona taką decyzją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614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8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Zatwierdzenie/zmiana planu ruchu zakładu górniczego / zakładu wykonującego roboty geologiczne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Do przodu lub Następny 12">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4" name="Przycisk akcji: Wstecz lub Poprzedni 13">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rzycisk akcji: Powrót 15">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8" name="Przycisk akcji: Strona główna 17">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4874"/>
        </p:xfrm>
        <a:graphic>
          <a:graphicData uri="http://schemas.openxmlformats.org/drawingml/2006/table">
            <a:tbl>
              <a:tblPr>
                <a:tableStyleId>{5C22544A-7EE6-4342-B048-85BDC9FD1C3A}</a:tableStyleId>
              </a:tblPr>
              <a:tblGrid>
                <a:gridCol w="2411760">
                  <a:extLst>
                    <a:ext uri="{9D8B030D-6E8A-4147-A177-3AD203B41FA5}">
                      <a16:colId xmlns:a16="http://schemas.microsoft.com/office/drawing/2014/main" val="20000"/>
                    </a:ext>
                  </a:extLst>
                </a:gridCol>
                <a:gridCol w="6732240">
                  <a:extLst>
                    <a:ext uri="{9D8B030D-6E8A-4147-A177-3AD203B41FA5}">
                      <a16:colId xmlns:a16="http://schemas.microsoft.com/office/drawing/2014/main" val="20001"/>
                    </a:ext>
                  </a:extLst>
                </a:gridCol>
              </a:tblGrid>
              <a:tr h="1994958">
                <a:tc rowSpan="3">
                  <a:txBody>
                    <a:bodyPr/>
                    <a:lstStyle/>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Zmiany koncesji</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pl-PL" sz="800" b="0" i="0" u="none" strike="noStrike" dirty="0">
                          <a:solidFill>
                            <a:srgbClr val="000000"/>
                          </a:solidFill>
                          <a:effectLst/>
                          <a:latin typeface="Arial" panose="020B0604020202020204" pitchFamily="34" charset="0"/>
                          <a:cs typeface="Arial" panose="020B0604020202020204" pitchFamily="34" charset="0"/>
                          <a:hlinkClick r:id="rId4" action="ppaction://hlinksldjump"/>
                        </a:rPr>
                        <a:t>Przedłużenie czasu trwania fazy wydobywania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94958">
                <a:tc vMerge="1">
                  <a:txBody>
                    <a:bodyPr/>
                    <a:lstStyle/>
                    <a:p>
                      <a:endParaRPr lang="pl-PL"/>
                    </a:p>
                  </a:txBody>
                  <a:tcPr/>
                </a:tc>
                <a:tc>
                  <a:txBody>
                    <a:bodyPr/>
                    <a:lstStyle/>
                    <a:p>
                      <a:pPr algn="l" fontAlgn="b"/>
                      <a:r>
                        <a:rPr lang="pl-PL" sz="800" b="0" i="0" u="none" strike="noStrike" dirty="0">
                          <a:solidFill>
                            <a:srgbClr val="000000"/>
                          </a:solidFill>
                          <a:effectLst/>
                          <a:latin typeface="Arial" panose="020B0604020202020204" pitchFamily="34" charset="0"/>
                          <a:cs typeface="Arial" panose="020B0604020202020204" pitchFamily="34" charset="0"/>
                          <a:hlinkClick r:id="rId5" action="ppaction://hlinksldjump"/>
                        </a:rPr>
                        <a:t>Przedłużenie czasu obowiązywania koncesji na wydobywanie węglowodorów ze złoża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94958">
                <a:tc vMerge="1">
                  <a:txBody>
                    <a:bodyPr/>
                    <a:lstStyle/>
                    <a:p>
                      <a:endParaRPr lang="pl-PL"/>
                    </a:p>
                  </a:txBody>
                  <a:tcPr/>
                </a:tc>
                <a:tc>
                  <a:txBody>
                    <a:bodyPr/>
                    <a:lstStyle/>
                    <a:p>
                      <a:pPr algn="l" fontAlgn="b"/>
                      <a:r>
                        <a:rPr lang="pl-PL" sz="800" b="0" i="0" u="none" strike="noStrike" dirty="0">
                          <a:solidFill>
                            <a:srgbClr val="000000"/>
                          </a:solidFill>
                          <a:effectLst/>
                          <a:latin typeface="Arial" panose="020B0604020202020204" pitchFamily="34" charset="0"/>
                          <a:cs typeface="Arial" panose="020B0604020202020204" pitchFamily="34" charset="0"/>
                          <a:hlinkClick r:id="rId6" action="ppaction://hlinksldjump"/>
                        </a:rPr>
                        <a:t>Przedłużenie czasu trwania fazy poszukiwania i rozpoznawania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7181" name="Picture 2" descr="C:\+ GRAFIKA\+ Identyfikacja Wizualna\GDOS\GDOS_logo\na WWW\GDOS_logo_pion_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3" descr="C:\+ GRAFIKA\+ LOGA\NFOŚiGW\logotyp-0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5"/>
                </a:solidFill>
                <a:latin typeface="Arial" panose="020B0604020202020204" pitchFamily="34" charset="0"/>
                <a:cs typeface="Arial" panose="020B0604020202020204" pitchFamily="34" charset="0"/>
              </a:rPr>
              <a:t>Zmiany koncesji</a:t>
            </a:r>
          </a:p>
        </p:txBody>
      </p:sp>
      <p:cxnSp>
        <p:nvCxnSpPr>
          <p:cNvPr id="17" name="Łącznik prostoliniowy 16"/>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187" name="Picture 6">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3"/>
          <a:ext cx="9144000" cy="5987056"/>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7122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
                      </a:r>
                      <a:br>
                        <a:rPr kumimoji="0" lang="pl-PL" altLang="en-US" sz="800" b="1" i="0" u="none" strike="noStrike" cap="none" normalizeH="0" baseline="0" dirty="0" smtClean="0">
                          <a:ln>
                            <a:noFill/>
                          </a:ln>
                          <a:solidFill>
                            <a:srgbClr val="FFFFFF"/>
                          </a:solidFill>
                          <a:effectLst/>
                          <a:latin typeface="Arial" charset="0"/>
                          <a:cs typeface="Arial" charset="0"/>
                        </a:rPr>
                      </a:b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Zmiana planu ruchu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Procedura ma na celu zmianę planu ruchu zakładu górniczego.</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4823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109, 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planów ruchu zakładów górniczych, w tym w szczególności Załącznik nr 3 do tego rozporządzenia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022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6069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Tryb zwykły: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Przedłożenie dodatku do planu ruchu zakładu górniczego do opinii wójta (burmistrza, prezydenta miasta), chyba że zmiana planu ruchu zakładu górniczego nie spowoduje negatywnego wpływu na środowisko oraz obiekty budowlane (wtedy opinia nie jest wymagana)</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Badanie dodatku do planu ruchu zakładu górniczego przez wójta (burmistrza, prezydenta miasta) według kryterium nienaruszania zamierzoną działalnością przeznaczenia lub sposobu korzystania z nieruchomości określonego w art. 7 PGiG</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wójta (burmistrza, prezydenta miasta) opinii w terminie 14 dni od dnia otrzymania dodatku (brak opinii w terminie uważa się za brak uwag organu do dodatku do planu ruchu zakładu górniczego)</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wniosku o zatwierdzenie dodatku do planu ruchu zakładu górniczego dyrektorowi UOG na co najmniej 30 dni przed zamierzonym rozpoczęciem wykonywania robót geologicznych związanych z wydobywaniem węglowodorów ze złoża</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Rozstrzygnięcie wniosku Przedsiębiorcy przez dyrektora OUG i zatwierdzenie lub odmowa zatwierdzenie dodatku do planu ruchu zakładu górniczego w formie decyzji administracyjnej </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dyrektora OUG decyzji zatwierdzającej dodatek do plan ruchu zakładu górniczego do MŚ, tylko jeśli dodatek dotyczy gospodarki złożem lub ma wpływ na środowisko</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Tryb uproszczony (jeżeli zmiany w planie ruchu zakładu górniczego nie dotyczą bezpieczeństwa powszechnego, bezpieczeństwa pożarowego, bezpieczeństwa osób przebywających w zakładzie górniczym, bezpieczeństwa ruchu zakładu górniczego, gospodarki złożem, ochrony środowiska, robót budowlanych, ochrony obiektów budowlanych oraz zapobiegania szkodom i ich naprawy):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Przygotowanie dodatku do planu ruchu zakładu wykonującego roboty geologiczne i podpisanie dodatku przez kierownika ruchu zakładu wykonującego roboty geologiczne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planu ruchu zakładu przez Przedsiębiorcę</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Zewidencjonowanie zmiany planu ruchu zakładu w karcie zmiany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Przekazanie dyrektorowi OUG aktualnej karty zmian wraz z zatwierdzonymi dodatkami do planu ruchu zakładu nie rzadziej niż co kwartał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5015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 (tryb zwykły)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3674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Dodatek do planu ruchu zakładu górniczego</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9142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jednak nie stosuje się przepisów o udziale organizacji społecznej w postępowaniu administracyjnym, jeśli plan ruchu jest poprzedzony decyzją o środowiskowych uwarunkowaniach podjętą w postępowaniu toczącym się z udziałem społeczeństwa lub jeżeli koncesja została poprzedzona taką decyzją</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624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250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Zatwierdzenie/zmiana planu ruchu zakładu górniczego / zakładu wykonującego roboty geologiczne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3"/>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7382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Przekazywanie informacji geologicznej do PIG-PIB</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Prawo do informacji geologicznej w rozumieniu art. 6 ust. 1 pkt 2 PGiG przysługuje Skarbowi Państwa.</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7435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a:t>
                      </a:r>
                      <a:r>
                        <a:rPr kumimoji="0" lang="en-US" altLang="en-US" sz="600" b="0" i="0" u="none" strike="noStrike" cap="none" normalizeH="0" baseline="0" smtClean="0">
                          <a:ln>
                            <a:noFill/>
                          </a:ln>
                          <a:solidFill>
                            <a:srgbClr val="000000"/>
                          </a:solidFill>
                          <a:effectLst/>
                          <a:latin typeface="Arial" charset="0"/>
                          <a:cs typeface="Arial" charset="0"/>
                        </a:rPr>
                        <a:t> art. 82, art. 98 - art. 99, art. 161</a:t>
                      </a:r>
                      <a:r>
                        <a:rPr kumimoji="0" lang="pl-PL" altLang="en-US" sz="600" b="0" i="0" u="none" strike="noStrike" cap="none" normalizeH="0" baseline="0" smtClean="0">
                          <a:ln>
                            <a:noFill/>
                          </a:ln>
                          <a:solidFill>
                            <a:srgbClr val="000000"/>
                          </a:solidFill>
                          <a:effectLst/>
                          <a:latin typeface="Arial" charset="0"/>
                          <a:cs typeface="Arial" charset="0"/>
                        </a:rPr>
                        <a:t>, art. 163, art. 207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gromadzenia informacji geologicznej (obowiązuje do czasu wydania nowego rozporządzenia na podstawie art. 98 ust. 5 PGiG)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16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Państwowy Instytut Geologiczny - Państwowy Instytut Badawczy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Organy</a:t>
                      </a:r>
                      <a:r>
                        <a:rPr kumimoji="0" lang="pl-PL" altLang="en-US" sz="600" b="0" i="0" u="none" strike="noStrike" cap="none" normalizeH="0" baseline="0" smtClean="0">
                          <a:ln>
                            <a:noFill/>
                          </a:ln>
                          <a:solidFill>
                            <a:srgbClr val="000000"/>
                          </a:solidFill>
                          <a:effectLst/>
                          <a:latin typeface="Arial" charset="0"/>
                          <a:cs typeface="Arial" charset="0"/>
                        </a:rPr>
                        <a:t> administracji geologicznej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1634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Przekazywanie informacji geologicznej do archiwum geologicznego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Podmioty, które wykonują roboty geologiczne w celu poszukiwania lub rozpoznawania złóż węglowodorów mają obowiązek przekazywać na bieżąco (i) Państwowemu Instytutowi Geologicznemu - Państwowemu Instytutowi Badawczemu danych geologicznych oraz próbek uzyskanych w wyniku robót geologicznych i wyników badań tych próbek oraz (ii) MŚ danych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Dokumenty zawierające informację geologiczną przechowywane są w archiwach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Udostępnianie i korzystanie z informacji geologicznej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Korzystanie z informacji geologicznej, do której prawa przysługują Skarbowi Państwa w celu wykonywania działalności w zakresie poszukiwania i rozpoznawania złóż węglowodorów oraz wydobywania węglowodorów ze złóż następuje w drodze umowy za wynagrodzeniem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5192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Przekazywanie informacji geologicznej do archiwum geologicznego w terminie 14 dni od jej uzyskania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4998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na korzystanie z informacji geologicznej zawarta z właściwym organem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9060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 zainteresowany korzystaniem z informacji geologicznej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635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15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352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4763"/>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3"/>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4145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Przedłużenie czasu trwania fazy wydobywania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 przypadku gdy działalność w fazie wydobywania jest prowadzona zgodnie z warunkami określonymi w koncesji na poszukiwanie i rozpoznawanie złoża węglowodorów oraz wydobywanie węglowodorów ze złoża, MŚ może, na wniosek przedsiębiorcy, przedłużyć czas trwania fazy wydobywania na okres niezbędny do zakończenia wydobywania węglowodorów ze złoża.</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69604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49y ust. 5</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1"/>
                  </a:ext>
                </a:extLst>
              </a:tr>
              <a:tr h="3907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2"/>
                  </a:ext>
                </a:extLst>
              </a:tr>
              <a:tr h="20584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przedłużenie czasu trwania fazy wydobywania nie później niż 120 dni przed upływem czasu trwania tej fazy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Rozpatrzenie</a:t>
                      </a:r>
                      <a:r>
                        <a:rPr kumimoji="0" lang="pl-PL" altLang="en-US" sz="600" b="0" i="0" u="none" strike="noStrike" cap="none" normalizeH="0" baseline="0" smtClean="0">
                          <a:ln>
                            <a:noFill/>
                          </a:ln>
                          <a:solidFill>
                            <a:srgbClr val="000000"/>
                          </a:solidFill>
                          <a:effectLst/>
                          <a:latin typeface="Arial" charset="0"/>
                          <a:cs typeface="Arial" charset="0"/>
                        </a:rPr>
                        <a:t> wniosku przez MŚ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MŚ decyzji w przedmiocie wniosku</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3"/>
                  </a:ext>
                </a:extLst>
              </a:tr>
              <a:tr h="4849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4"/>
                  </a:ext>
                </a:extLst>
              </a:tr>
              <a:tr h="46752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przedłużenie czasu trwania fazy wydobywania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5"/>
                  </a:ext>
                </a:extLst>
              </a:tr>
              <a:tr h="84781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w tym właściciele (użytkownicy wieczyści) nieruchomości gruntowych w granicach projektowanego obszaru górniczego, z wyłączeniem właścicieli (użytkowników wieczystych) nieruchomości gruntowych znajdujących się poza granicami projektowanego obszaru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a:t>
                      </a:r>
                      <a:r>
                        <a:rPr kumimoji="0" lang="en-US" altLang="en-US" sz="600" b="0" i="0" u="none" strike="noStrike" cap="none" normalizeH="0" baseline="0" dirty="0" err="1" smtClean="0">
                          <a:ln>
                            <a:noFill/>
                          </a:ln>
                          <a:solidFill>
                            <a:srgbClr val="000000"/>
                          </a:solidFill>
                          <a:effectLst/>
                          <a:latin typeface="Arial" charset="0"/>
                          <a:cs typeface="Arial" charset="0"/>
                        </a:rPr>
                        <a:t>udziału</a:t>
                      </a:r>
                      <a:r>
                        <a:rPr kumimoji="0" lang="pl-PL" altLang="en-US" sz="600" b="0" i="0" u="none" strike="noStrike" cap="none" normalizeH="0" baseline="0" dirty="0" smtClean="0">
                          <a:ln>
                            <a:noFill/>
                          </a:ln>
                          <a:solidFill>
                            <a:srgbClr val="000000"/>
                          </a:solidFill>
                          <a:effectLst/>
                          <a:latin typeface="Arial" charset="0"/>
                          <a:cs typeface="Arial" charset="0"/>
                        </a:rPr>
                        <a:t>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6"/>
                  </a:ext>
                </a:extLst>
              </a:tr>
            </a:tbl>
          </a:graphicData>
        </a:graphic>
      </p:graphicFrame>
      <p:pic>
        <p:nvPicPr>
          <p:cNvPr id="645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5"/>
                </a:solidFill>
                <a:latin typeface="Arial" panose="020B0604020202020204" pitchFamily="34" charset="0"/>
                <a:cs typeface="Arial" panose="020B0604020202020204" pitchFamily="34" charset="0"/>
              </a:rPr>
              <a:t>Zmiany koncesji </a:t>
            </a:r>
            <a:endParaRPr lang="pl-PL" sz="600" dirty="0">
              <a:solidFill>
                <a:schemeClr val="accent5"/>
              </a:solidFill>
              <a:latin typeface="Arial" panose="020B0604020202020204" pitchFamily="34" charset="0"/>
              <a:cs typeface="Arial" panose="020B0604020202020204" pitchFamily="34" charset="0"/>
            </a:endParaRP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45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2"/>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556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Przedłużenie czasu obowiązywania koncesji na wydobywanie węglowodorów ze złoża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 przypadku gdy działalność w fazie wydobywania jest prowadzona zgodnie z warunkami określonymi w koncesji na wydobywanie węglowodorów ze złoża, MŚ może, na wniosek przedsiębiorcy, przedłużyć czas trwania fazy wydobywania na okres niezbędny do zakończenia wydobywania węglowodorów ze złoża.</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7055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PGiG, art. 49y ust. 5-8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1"/>
                  </a:ext>
                </a:extLst>
              </a:tr>
              <a:tr h="3960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2"/>
                  </a:ext>
                </a:extLst>
              </a:tr>
              <a:tr h="20051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przedłużenie koncesji na wydobywanie węglowodorów ze złoża nie później niż 120 dni przed upływem czasu trwania tej koncesji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Rozpatrzenie wniosku przez MŚ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MŚ decyzji w przedmiocie wniosku</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3"/>
                  </a:ext>
                </a:extLst>
              </a:tr>
              <a:tr h="4915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4"/>
                  </a:ext>
                </a:extLst>
              </a:tr>
              <a:tr h="473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przedłużenie obowiązywania koncesji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5"/>
                  </a:ext>
                </a:extLst>
              </a:tr>
              <a:tr h="8593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w tym właściciele (użytkownicy wieczyści) nieruchomości gruntowych w granicach projektowanego obszaru górniczego, z wyłączeniem właścicieli (użytkowników wieczystych) nieruchomości gruntowych znajdujących się poza granicami projektowanego obszaru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6"/>
                  </a:ext>
                </a:extLst>
              </a:tr>
            </a:tbl>
          </a:graphicData>
        </a:graphic>
      </p:graphicFrame>
      <p:pic>
        <p:nvPicPr>
          <p:cNvPr id="655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557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ole tekstowe 15"/>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5"/>
                </a:solidFill>
                <a:latin typeface="Arial" panose="020B0604020202020204" pitchFamily="34" charset="0"/>
                <a:cs typeface="Arial" panose="020B0604020202020204" pitchFamily="34" charset="0"/>
              </a:rPr>
              <a:t>Zmiany koncesji </a:t>
            </a:r>
            <a:endParaRPr lang="pl-PL" sz="600" dirty="0">
              <a:solidFill>
                <a:schemeClr val="accent5"/>
              </a:solidFill>
              <a:latin typeface="Arial" panose="020B0604020202020204" pitchFamily="34" charset="0"/>
              <a:cs typeface="Arial" panose="020B0604020202020204" pitchFamily="34" charset="0"/>
            </a:endParaRP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2"/>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417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Przedłużenie czasu trwania fazy poszukiwania i rozpoznawania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Faza poszukiwania i rozpoznawania złoża węglowodorów powinna trwać nie dłużej niż 5 lat, jednak w przypadkach wskazanych w ustawie może zostać przedłużona.</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69625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 art. 41, art. 49y ust. 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KPA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1"/>
                  </a:ext>
                </a:extLst>
              </a:tr>
              <a:tr h="3908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2"/>
                  </a:ext>
                </a:extLst>
              </a:tr>
              <a:tr h="205734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przedłużenie czasu trwania fazy poszukiwania i rozpoznawania nie później niż 60 dni przed upływem czasu trwania tej fazy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Rozpatrzenie wniosku i podjęcie decyzji przez 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3"/>
                  </a:ext>
                </a:extLst>
              </a:tr>
              <a:tr h="4851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4"/>
                  </a:ext>
                </a:extLst>
              </a:tr>
              <a:tr h="467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przedłużenie czasu trwania fazy poszukiwania i rozpoznawania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5"/>
                  </a:ext>
                </a:extLst>
              </a:tr>
              <a:tr h="8480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przy czym zgodnie z art. 41 ust. 1 i 2 </a:t>
                      </a:r>
                      <a:r>
                        <a:rPr kumimoji="0" lang="pl-PL" altLang="en-US" sz="600" b="0" i="0" u="none" strike="noStrike" cap="none" normalizeH="0" baseline="0" dirty="0" err="1" smtClean="0">
                          <a:ln>
                            <a:noFill/>
                          </a:ln>
                          <a:solidFill>
                            <a:srgbClr val="000000"/>
                          </a:solidFill>
                          <a:effectLst/>
                          <a:latin typeface="Arial" charset="0"/>
                          <a:cs typeface="Arial" charset="0"/>
                        </a:rPr>
                        <a:t>PGiG</a:t>
                      </a:r>
                      <a:r>
                        <a:rPr kumimoji="0" lang="pl-PL" altLang="en-US" sz="600" b="0" i="0" u="none" strike="noStrike" cap="none" normalizeH="0" baseline="0" dirty="0" smtClean="0">
                          <a:ln>
                            <a:noFill/>
                          </a:ln>
                          <a:solidFill>
                            <a:srgbClr val="000000"/>
                          </a:solidFill>
                          <a:effectLst/>
                          <a:latin typeface="Arial" charset="0"/>
                          <a:cs typeface="Arial" charset="0"/>
                        </a:rPr>
                        <a:t> stronami postępowań w odniesieniu do działalności wykonywanej w granicach nieruchomości gruntowych są ich właściciele (użytkownicy wieczyści) nieruchomości gruntowych, z wyłączeniem właścicieli (użytkowników wieczystych) nieruchomości położonych poza granicami projektowanego albo istniejącego obszaru górniczego lub miejscami wykonywania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6"/>
                  </a:ext>
                </a:extLst>
              </a:tr>
            </a:tbl>
          </a:graphicData>
        </a:graphic>
      </p:graphicFrame>
      <p:pic>
        <p:nvPicPr>
          <p:cNvPr id="665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1270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660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5"/>
                </a:solidFill>
                <a:latin typeface="Arial" panose="020B0604020202020204" pitchFamily="34" charset="0"/>
                <a:cs typeface="Arial" panose="020B0604020202020204" pitchFamily="34" charset="0"/>
              </a:rPr>
              <a:t>Zmiany koncesji </a:t>
            </a:r>
            <a:endParaRPr lang="pl-PL" sz="600" dirty="0">
              <a:solidFill>
                <a:schemeClr val="accent5"/>
              </a:solidFill>
              <a:latin typeface="Arial" panose="020B0604020202020204" pitchFamily="34" charset="0"/>
              <a:cs typeface="Arial" panose="020B0604020202020204" pitchFamily="34" charset="0"/>
            </a:endParaRP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759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6759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479766888"/>
              </p:ext>
            </p:extLst>
          </p:nvPr>
        </p:nvGraphicFramePr>
        <p:xfrm>
          <a:off x="-7938" y="323850"/>
          <a:ext cx="9151938" cy="5985469"/>
        </p:xfrm>
        <a:graphic>
          <a:graphicData uri="http://schemas.openxmlformats.org/drawingml/2006/table">
            <a:tbl>
              <a:tblPr firstRow="1" firstCol="1" bandRow="1">
                <a:tableStyleId>{93296810-A885-4BE3-A3E7-6D5BEEA58F35}</a:tableStyleId>
              </a:tblPr>
              <a:tblGrid>
                <a:gridCol w="2398977">
                  <a:extLst>
                    <a:ext uri="{9D8B030D-6E8A-4147-A177-3AD203B41FA5}">
                      <a16:colId xmlns:a16="http://schemas.microsoft.com/office/drawing/2014/main" val="20000"/>
                    </a:ext>
                  </a:extLst>
                </a:gridCol>
                <a:gridCol w="6752961">
                  <a:extLst>
                    <a:ext uri="{9D8B030D-6E8A-4147-A177-3AD203B41FA5}">
                      <a16:colId xmlns:a16="http://schemas.microsoft.com/office/drawing/2014/main" val="20001"/>
                    </a:ext>
                  </a:extLst>
                </a:gridCol>
              </a:tblGrid>
              <a:tr h="547766">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algn="just">
                        <a:lnSpc>
                          <a:spcPct val="115000"/>
                        </a:lnSpc>
                        <a:spcBef>
                          <a:spcPts val="2400"/>
                        </a:spcBef>
                        <a:spcAft>
                          <a:spcPts val="0"/>
                        </a:spcAft>
                      </a:pPr>
                      <a:r>
                        <a:rPr lang="pl-PL" sz="600" kern="0" dirty="0">
                          <a:effectLst/>
                          <a:latin typeface="Arial" panose="020B0604020202020204" pitchFamily="34" charset="0"/>
                          <a:cs typeface="Arial" panose="020B0604020202020204" pitchFamily="34" charset="0"/>
                        </a:rPr>
                        <a:t>Procedura tworzenia funduszu likwidacji zakładu górniczego</a:t>
                      </a:r>
                      <a:endParaRPr lang="en-US" sz="600" kern="0" dirty="0">
                        <a:effectLst/>
                        <a:latin typeface="Arial" panose="020B0604020202020204" pitchFamily="34" charset="0"/>
                        <a:cs typeface="Arial" panose="020B0604020202020204" pitchFamily="34" charset="0"/>
                      </a:endParaRPr>
                    </a:p>
                    <a:p>
                      <a:pPr algn="just">
                        <a:lnSpc>
                          <a:spcPct val="115000"/>
                        </a:lnSpc>
                        <a:spcAft>
                          <a:spcPts val="0"/>
                        </a:spcAft>
                      </a:pPr>
                      <a:r>
                        <a:rPr lang="pl-PL" sz="600" dirty="0">
                          <a:effectLst/>
                          <a:latin typeface="Arial" panose="020B0604020202020204" pitchFamily="34" charset="0"/>
                          <a:cs typeface="Arial" panose="020B0604020202020204" pitchFamily="34" charset="0"/>
                        </a:rPr>
                        <a:t>Procedura znajduje zastosowanie do tworzenia funduszu likwidacji zakładu </a:t>
                      </a:r>
                      <a:r>
                        <a:rPr lang="pl-PL" sz="600" dirty="0" smtClean="0">
                          <a:effectLst/>
                          <a:latin typeface="Arial" panose="020B0604020202020204" pitchFamily="34" charset="0"/>
                          <a:cs typeface="Arial" panose="020B0604020202020204" pitchFamily="34" charset="0"/>
                        </a:rPr>
                        <a:t>wykonującego</a:t>
                      </a:r>
                      <a:r>
                        <a:rPr lang="pl-PL" sz="600" baseline="0" dirty="0" smtClean="0">
                          <a:effectLst/>
                          <a:latin typeface="Arial" panose="020B0604020202020204" pitchFamily="34" charset="0"/>
                          <a:cs typeface="Arial" panose="020B0604020202020204" pitchFamily="34" charset="0"/>
                        </a:rPr>
                        <a:t> </a:t>
                      </a:r>
                      <a:r>
                        <a:rPr lang="pl-PL" sz="600" baseline="0" smtClean="0">
                          <a:effectLst/>
                          <a:latin typeface="Arial" panose="020B0604020202020204" pitchFamily="34" charset="0"/>
                          <a:cs typeface="Arial" panose="020B0604020202020204" pitchFamily="34" charset="0"/>
                        </a:rPr>
                        <a:t>roboty geologiczne</a:t>
                      </a:r>
                      <a:endParaRPr lang="en-US" sz="600" dirty="0">
                        <a:effectLst/>
                        <a:latin typeface="Arial" panose="020B0604020202020204" pitchFamily="34" charset="0"/>
                        <a:ea typeface="Calibri"/>
                        <a:cs typeface="Arial" panose="020B0604020202020204" pitchFamily="34" charset="0"/>
                      </a:endParaRPr>
                    </a:p>
                  </a:txBody>
                  <a:tcPr marL="30512" marR="30512" marT="0" marB="0" anchor="ctr"/>
                </a:tc>
                <a:extLst>
                  <a:ext uri="{0D108BD9-81ED-4DB2-BD59-A6C34878D82A}">
                    <a16:rowId xmlns:a16="http://schemas.microsoft.com/office/drawing/2014/main" val="10000"/>
                  </a:ext>
                </a:extLst>
              </a:tr>
              <a:tr h="572027">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Podstawy prawne procedury</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dirty="0" err="1">
                          <a:effectLst/>
                          <a:latin typeface="Arial" panose="020B0604020202020204" pitchFamily="34" charset="0"/>
                          <a:cs typeface="Arial" panose="020B0604020202020204" pitchFamily="34" charset="0"/>
                        </a:rPr>
                        <a:t>PGiG</a:t>
                      </a:r>
                      <a:r>
                        <a:rPr lang="pl-PL" sz="600" dirty="0">
                          <a:effectLst/>
                          <a:latin typeface="Arial" panose="020B0604020202020204" pitchFamily="34" charset="0"/>
                          <a:cs typeface="Arial" panose="020B0604020202020204" pitchFamily="34" charset="0"/>
                        </a:rPr>
                        <a:t>, art. 86, art. 128, art. 129 ust. 3, art. 164 ust. 1 i 2, art. 168 ust. 1</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ustawa </a:t>
                      </a:r>
                      <a:r>
                        <a:rPr lang="pl-PL" sz="600" dirty="0" err="1">
                          <a:effectLst/>
                          <a:latin typeface="Arial" panose="020B0604020202020204" pitchFamily="34" charset="0"/>
                          <a:cs typeface="Arial" panose="020B0604020202020204" pitchFamily="34" charset="0"/>
                        </a:rPr>
                        <a:t>CIT</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ustawa PT</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KPA</a:t>
                      </a:r>
                      <a:endParaRPr lang="en-US" sz="600" dirty="0">
                        <a:effectLst/>
                        <a:latin typeface="Arial" panose="020B0604020202020204" pitchFamily="34" charset="0"/>
                        <a:ea typeface="SimSun"/>
                        <a:cs typeface="Arial" panose="020B0604020202020204" pitchFamily="34" charset="0"/>
                      </a:endParaRPr>
                    </a:p>
                  </a:txBody>
                  <a:tcPr marL="30512" marR="30512" marT="0" marB="0" anchor="ctr"/>
                </a:tc>
                <a:extLst>
                  <a:ext uri="{0D108BD9-81ED-4DB2-BD59-A6C34878D82A}">
                    <a16:rowId xmlns:a16="http://schemas.microsoft.com/office/drawing/2014/main" val="10001"/>
                  </a:ext>
                </a:extLst>
              </a:tr>
              <a:tr h="352474">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Wójt (burmistrz, prezydent miasta) jako organ opiniodawczy przy likwidacji funduszu</a:t>
                      </a:r>
                      <a:endParaRPr lang="en-US" sz="600" dirty="0">
                        <a:effectLst/>
                        <a:latin typeface="Arial" panose="020B0604020202020204" pitchFamily="34" charset="0"/>
                        <a:ea typeface="SimSun"/>
                        <a:cs typeface="Arial" panose="020B0604020202020204" pitchFamily="34" charset="0"/>
                      </a:endParaRPr>
                    </a:p>
                  </a:txBody>
                  <a:tcPr marL="30512" marR="30512" marT="0" marB="0" anchor="ctr"/>
                </a:tc>
                <a:extLst>
                  <a:ext uri="{0D108BD9-81ED-4DB2-BD59-A6C34878D82A}">
                    <a16:rowId xmlns:a16="http://schemas.microsoft.com/office/drawing/2014/main" val="10002"/>
                  </a:ext>
                </a:extLst>
              </a:tr>
              <a:tr h="1824300">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Utworzenie z chwilą wymagalności opłaty eksploatacyjnej przez przedsiębiorca, który uzyskał koncesję na poszukiwanie i rozpoznawanie złoża węglowodorów oraz wydobywanie węglowodorów ze złóż funduszu likwidacji zakładu górniczego gromadzącego środki w postaci gotówki, bonów skarbowych lub obligacji emitowanych bądź gwarantowanych przez Skarb Państwa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Przeznaczanie przez przedsiębiorcę środków na fundusz do czasu rozpoczęcia likwidacji zakładu górniczego</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Wykorzystane środków z funduszu przez przedsiębiorcę w celu pokrycia kosztów likwidacji zakładu górniczego po przedstawieniu prowadzącemu </a:t>
                      </a:r>
                      <a:r>
                        <a:rPr lang="pl-PL" sz="600" dirty="0" smtClean="0">
                          <a:effectLst/>
                          <a:latin typeface="Arial" panose="020B0604020202020204" pitchFamily="34" charset="0"/>
                          <a:cs typeface="Arial" panose="020B0604020202020204" pitchFamily="34" charset="0"/>
                        </a:rPr>
                        <a:t>rachunku do</a:t>
                      </a:r>
                      <a:r>
                        <a:rPr lang="pl-PL" sz="600" baseline="0" dirty="0" smtClean="0">
                          <a:effectLst/>
                          <a:latin typeface="Arial" panose="020B0604020202020204" pitchFamily="34" charset="0"/>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decyzji </a:t>
                      </a:r>
                      <a:r>
                        <a:rPr lang="pl-PL" sz="600" dirty="0">
                          <a:effectLst/>
                          <a:latin typeface="Arial" panose="020B0604020202020204" pitchFamily="34" charset="0"/>
                          <a:cs typeface="Arial" panose="020B0604020202020204" pitchFamily="34" charset="0"/>
                        </a:rPr>
                        <a:t>właściwego organu nadzoru górniczego zatwierdzającej plan ruchu likwidowanego zakładu górniczego lub jego oznaczonej części</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Likwidacja funduszu po zakończeniu likwidacji zakładu górniczego za zgodą - w drodze decyzji - dyrektora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po zasięgnięciu opinii właściwego wójta, burmistrza lub prezydenta miasta</a:t>
                      </a:r>
                      <a:endParaRPr lang="en-US" sz="600" dirty="0">
                        <a:effectLst/>
                        <a:latin typeface="Arial" panose="020B0604020202020204" pitchFamily="34" charset="0"/>
                        <a:ea typeface="SimSun"/>
                        <a:cs typeface="Arial" panose="020B0604020202020204" pitchFamily="34" charset="0"/>
                      </a:endParaRPr>
                    </a:p>
                  </a:txBody>
                  <a:tcPr marL="30512" marR="30512" marT="0" marB="0" anchor="ctr"/>
                </a:tc>
                <a:extLst>
                  <a:ext uri="{0D108BD9-81ED-4DB2-BD59-A6C34878D82A}">
                    <a16:rowId xmlns:a16="http://schemas.microsoft.com/office/drawing/2014/main" val="10003"/>
                  </a:ext>
                </a:extLst>
              </a:tr>
              <a:tr h="1033611">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Czas trwania procedury</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Od chwili wymagalności opłaty eksploatacyjnej do czasu likwidacji zakładu górniczego.</a:t>
                      </a:r>
                      <a:endParaRPr lang="en-US" sz="600">
                        <a:effectLst/>
                        <a:latin typeface="Arial" panose="020B0604020202020204" pitchFamily="34" charset="0"/>
                        <a:cs typeface="Arial" panose="020B0604020202020204" pitchFamily="34" charset="0"/>
                      </a:endParaRPr>
                    </a:p>
                    <a:p>
                      <a:pPr marL="201295" algn="just">
                        <a:lnSpc>
                          <a:spcPct val="115000"/>
                        </a:lnSpc>
                        <a:spcBef>
                          <a:spcPts val="600"/>
                        </a:spcBef>
                        <a:spcAft>
                          <a:spcPts val="600"/>
                        </a:spcAft>
                      </a:pPr>
                      <a:r>
                        <a:rPr lang="pl-PL" sz="600">
                          <a:effectLst/>
                          <a:latin typeface="Arial" panose="020B0604020202020204" pitchFamily="34" charset="0"/>
                          <a:cs typeface="Arial" panose="020B0604020202020204" pitchFamily="34" charset="0"/>
                        </a:rPr>
                        <a:t>Decyzje dyrektora OUG wydawane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endParaRPr lang="en-US" sz="600">
                        <a:effectLst/>
                        <a:latin typeface="Arial" panose="020B0604020202020204" pitchFamily="34" charset="0"/>
                        <a:ea typeface="Calibri"/>
                        <a:cs typeface="Arial" panose="020B0604020202020204" pitchFamily="34" charset="0"/>
                      </a:endParaRPr>
                    </a:p>
                  </a:txBody>
                  <a:tcPr marL="30512" marR="30512" marT="0" marB="0" anchor="ctr"/>
                </a:tc>
                <a:extLst>
                  <a:ext uri="{0D108BD9-81ED-4DB2-BD59-A6C34878D82A}">
                    <a16:rowId xmlns:a16="http://schemas.microsoft.com/office/drawing/2014/main" val="10004"/>
                  </a:ext>
                </a:extLst>
              </a:tr>
              <a:tr h="462030">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Wymagane dokumenty lub informacje</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Decyzja dyrektora OUG zatwierdzająca plan ruchu likwidowanego zakładu górniczego lub jego oznaczonej części</a:t>
                      </a:r>
                      <a:endParaRPr lang="en-US" sz="60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Decyzja dyrektora OUG wyrażająca zgodę na likwidację funduszu po zakończeniu likwidacji zakładu górniczego</a:t>
                      </a:r>
                      <a:endParaRPr lang="en-US" sz="600">
                        <a:effectLst/>
                        <a:latin typeface="Arial" panose="020B0604020202020204" pitchFamily="34" charset="0"/>
                        <a:ea typeface="SimSun"/>
                        <a:cs typeface="Arial" panose="020B0604020202020204" pitchFamily="34" charset="0"/>
                      </a:endParaRPr>
                    </a:p>
                  </a:txBody>
                  <a:tcPr marL="30512" marR="30512" marT="0" marB="0" anchor="ctr"/>
                </a:tc>
                <a:extLst>
                  <a:ext uri="{0D108BD9-81ED-4DB2-BD59-A6C34878D82A}">
                    <a16:rowId xmlns:a16="http://schemas.microsoft.com/office/drawing/2014/main" val="10005"/>
                  </a:ext>
                </a:extLst>
              </a:tr>
              <a:tr h="1193261">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Przedsiębiorca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Wójt (burmistrz, prezydent miasta) jako organ opiniodawczy przy likwidacji funduszu</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Brak udziału społeczeństwa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 zakresie, w jakim wydawane są decyzje administracyjne również inny podmiot, który spełnia przesłanki strony w rozumieniu art. 28 KPA, przy czym do postępowania dotyczącego planu ruchu likwidowanego zakładu górniczego nie stosuje się przepisów o udziale organizacji społecznej w postępowaniu administracyjnym</a:t>
                      </a:r>
                      <a:endParaRPr lang="en-US" sz="600" dirty="0">
                        <a:effectLst/>
                        <a:latin typeface="Arial" panose="020B0604020202020204" pitchFamily="34" charset="0"/>
                        <a:ea typeface="SimSun"/>
                        <a:cs typeface="Arial" panose="020B0604020202020204" pitchFamily="34" charset="0"/>
                      </a:endParaRPr>
                    </a:p>
                  </a:txBody>
                  <a:tcPr marL="30512" marR="30512"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8614"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6861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835258799"/>
              </p:ext>
            </p:extLst>
          </p:nvPr>
        </p:nvGraphicFramePr>
        <p:xfrm>
          <a:off x="0" y="246831"/>
          <a:ext cx="9144000" cy="6062489"/>
        </p:xfrm>
        <a:graphic>
          <a:graphicData uri="http://schemas.openxmlformats.org/drawingml/2006/table">
            <a:tbl>
              <a:tblPr firstRow="1" firstCol="1" bandRow="1">
                <a:tableStyleId>{93296810-A885-4BE3-A3E7-6D5BEEA58F35}</a:tableStyleId>
              </a:tblPr>
              <a:tblGrid>
                <a:gridCol w="2396897">
                  <a:extLst>
                    <a:ext uri="{9D8B030D-6E8A-4147-A177-3AD203B41FA5}">
                      <a16:colId xmlns:a16="http://schemas.microsoft.com/office/drawing/2014/main" val="20000"/>
                    </a:ext>
                  </a:extLst>
                </a:gridCol>
                <a:gridCol w="6747103">
                  <a:extLst>
                    <a:ext uri="{9D8B030D-6E8A-4147-A177-3AD203B41FA5}">
                      <a16:colId xmlns:a16="http://schemas.microsoft.com/office/drawing/2014/main" val="20001"/>
                    </a:ext>
                  </a:extLst>
                </a:gridCol>
              </a:tblGrid>
              <a:tr h="941733">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algn="just">
                        <a:lnSpc>
                          <a:spcPct val="115000"/>
                        </a:lnSpc>
                        <a:spcBef>
                          <a:spcPts val="2400"/>
                        </a:spcBef>
                        <a:spcAft>
                          <a:spcPts val="0"/>
                        </a:spcAft>
                      </a:pPr>
                      <a:r>
                        <a:rPr lang="pl-PL" sz="600" kern="0" dirty="0">
                          <a:effectLst/>
                          <a:latin typeface="Arial" panose="020B0604020202020204" pitchFamily="34" charset="0"/>
                          <a:cs typeface="Arial" panose="020B0604020202020204" pitchFamily="34" charset="0"/>
                        </a:rPr>
                        <a:t>Procedura wykonywania przez przedsiębiorcę obowiązków w przypadku likwidacji zakładu górniczego </a:t>
                      </a:r>
                      <a:r>
                        <a:rPr lang="pl-PL" sz="600" kern="0" dirty="0" smtClean="0">
                          <a:effectLst/>
                          <a:latin typeface="Arial" panose="020B0604020202020204" pitchFamily="34" charset="0"/>
                          <a:cs typeface="Arial" panose="020B0604020202020204" pitchFamily="34" charset="0"/>
                        </a:rPr>
                        <a:t>/ zakładu wykonującego roboty geologiczne w </a:t>
                      </a:r>
                      <a:r>
                        <a:rPr lang="pl-PL" sz="600" kern="0" dirty="0">
                          <a:effectLst/>
                          <a:latin typeface="Arial" panose="020B0604020202020204" pitchFamily="34" charset="0"/>
                          <a:cs typeface="Arial" panose="020B0604020202020204" pitchFamily="34" charset="0"/>
                        </a:rPr>
                        <a:t>całości lub w </a:t>
                      </a:r>
                      <a:r>
                        <a:rPr lang="pl-PL" sz="600" kern="0" dirty="0" smtClean="0">
                          <a:effectLst/>
                          <a:latin typeface="Arial" panose="020B0604020202020204" pitchFamily="34" charset="0"/>
                          <a:cs typeface="Arial" panose="020B0604020202020204" pitchFamily="34" charset="0"/>
                        </a:rPr>
                        <a:t>części</a:t>
                      </a:r>
                    </a:p>
                    <a:p>
                      <a:endParaRPr lang="pl-PL" sz="600" b="1" kern="0" dirty="0" smtClean="0">
                        <a:solidFill>
                          <a:schemeClr val="lt1"/>
                        </a:solidFill>
                        <a:effectLst/>
                        <a:latin typeface="Arial" panose="020B0604020202020204" pitchFamily="34" charset="0"/>
                        <a:ea typeface="+mn-ea"/>
                        <a:cs typeface="Arial" panose="020B0604020202020204" pitchFamily="34" charset="0"/>
                      </a:endParaRPr>
                    </a:p>
                    <a:p>
                      <a:r>
                        <a:rPr lang="pl-PL" sz="600" b="1" kern="0" dirty="0" smtClean="0">
                          <a:solidFill>
                            <a:schemeClr val="lt1"/>
                          </a:solidFill>
                          <a:effectLst/>
                          <a:latin typeface="Arial" panose="020B0604020202020204" pitchFamily="34" charset="0"/>
                          <a:ea typeface="+mn-ea"/>
                          <a:cs typeface="Arial" panose="020B0604020202020204" pitchFamily="34" charset="0"/>
                        </a:rPr>
                        <a:t>Procedura znajduje zastosowanie do likwidacji zakładu górniczego. Ponadto, w przypadku prowadzenia robót geologicznych służących poszukiwaniu lub rozpoznawaniu złóż kopalin - procedura znajduje również odpowiednie zastosowanie do likwidacji zakładu do którego stosuje się odpowiednio przepisy o zakładzie górniczym, tj. zakładu wykonującego roboty geologiczne. W tym wypadku, w praktyce likwidacji nie ulega zakład wykonujący roboty geologiczne, a otwór wiertniczy po wykonaniu roboty geologicznej, jak również demontażu podlegają urządzenia wraz z zapleczem i osprzętem.</a:t>
                      </a:r>
                      <a:endParaRPr lang="en-US" sz="600" b="1" kern="0" dirty="0" smtClean="0">
                        <a:solidFill>
                          <a:schemeClr val="lt1"/>
                        </a:solidFill>
                        <a:effectLst/>
                        <a:latin typeface="Arial" panose="020B0604020202020204" pitchFamily="34" charset="0"/>
                        <a:ea typeface="+mn-ea"/>
                        <a:cs typeface="Arial" panose="020B0604020202020204" pitchFamily="34" charset="0"/>
                      </a:endParaRPr>
                    </a:p>
                    <a:p>
                      <a:r>
                        <a:rPr lang="pl-PL" sz="600" b="1" kern="0" dirty="0" smtClean="0">
                          <a:solidFill>
                            <a:schemeClr val="lt1"/>
                          </a:solidFill>
                          <a:effectLst/>
                          <a:latin typeface="Arial" panose="020B0604020202020204" pitchFamily="34" charset="0"/>
                          <a:ea typeface="+mn-ea"/>
                          <a:cs typeface="Arial" panose="020B0604020202020204" pitchFamily="34" charset="0"/>
                        </a:rPr>
                        <a:t> </a:t>
                      </a:r>
                      <a:endParaRPr lang="en-US" sz="600" b="1" kern="0" dirty="0" smtClean="0">
                        <a:solidFill>
                          <a:schemeClr val="lt1"/>
                        </a:solidFill>
                        <a:effectLst/>
                        <a:latin typeface="Arial" panose="020B0604020202020204" pitchFamily="34" charset="0"/>
                        <a:ea typeface="+mn-ea"/>
                        <a:cs typeface="Arial" panose="020B0604020202020204" pitchFamily="34" charset="0"/>
                      </a:endParaRPr>
                    </a:p>
                    <a:p>
                      <a:r>
                        <a:rPr lang="pl-PL" sz="600" b="1" kern="0" dirty="0" smtClean="0">
                          <a:solidFill>
                            <a:schemeClr val="lt1"/>
                          </a:solidFill>
                          <a:effectLst/>
                          <a:latin typeface="Arial" panose="020B0604020202020204" pitchFamily="34" charset="0"/>
                          <a:ea typeface="+mn-ea"/>
                          <a:cs typeface="Arial" panose="020B0604020202020204" pitchFamily="34" charset="0"/>
                        </a:rPr>
                        <a:t>Do likwidacji zakładu górniczego (a w przypadku prowadzenia robót geologicznych służących poszukiwaniu lub rozpoznawaniu złóż kopalin - zakładu do którego stosuje się odpowiednio przepisy o zakładzie górniczym, tj. zakładu wykonującego roboty geologiczne), znajdują zastosowanie procedury o ruchu zakładu górniczego.</a:t>
                      </a:r>
                      <a:r>
                        <a:rPr lang="pl-PL" sz="600" b="1" kern="0" dirty="0">
                          <a:solidFill>
                            <a:schemeClr val="lt1"/>
                          </a:solidFill>
                          <a:effectLst/>
                          <a:latin typeface="Arial" panose="020B0604020202020204" pitchFamily="34" charset="0"/>
                          <a:ea typeface="+mn-ea"/>
                          <a:cs typeface="Arial" panose="020B0604020202020204" pitchFamily="34" charset="0"/>
                        </a:rPr>
                        <a:t> </a:t>
                      </a:r>
                      <a:endParaRPr lang="en-US" sz="600" b="1" kern="0" dirty="0">
                        <a:solidFill>
                          <a:schemeClr val="lt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0"/>
                  </a:ext>
                </a:extLst>
              </a:tr>
              <a:tr h="577104">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err="1">
                          <a:effectLst/>
                          <a:latin typeface="Arial" panose="020B0604020202020204" pitchFamily="34" charset="0"/>
                          <a:cs typeface="Arial" panose="020B0604020202020204" pitchFamily="34" charset="0"/>
                        </a:rPr>
                        <a:t>PGiG</a:t>
                      </a:r>
                      <a:r>
                        <a:rPr lang="pl-PL" sz="600" dirty="0">
                          <a:effectLst/>
                          <a:latin typeface="Arial" panose="020B0604020202020204" pitchFamily="34" charset="0"/>
                          <a:cs typeface="Arial" panose="020B0604020202020204" pitchFamily="34" charset="0"/>
                        </a:rPr>
                        <a:t>, art. 39 ust. 1 i 2, art. 86, art. 105 ust. 2 pkt 1, art. 116, art. 129 - art. 131, art. 164 ust. 1 i 2, </a:t>
                      </a:r>
                      <a:r>
                        <a:rPr lang="pl-PL" sz="600" dirty="0" smtClean="0">
                          <a:effectLst/>
                          <a:latin typeface="Arial" panose="020B0604020202020204" pitchFamily="34" charset="0"/>
                          <a:cs typeface="Arial" panose="020B0604020202020204" pitchFamily="34" charset="0"/>
                        </a:rPr>
                        <a:t>art. 166 ust. 1, art</a:t>
                      </a:r>
                      <a:r>
                        <a:rPr lang="pl-PL" sz="600" dirty="0">
                          <a:effectLst/>
                          <a:latin typeface="Arial" panose="020B0604020202020204" pitchFamily="34" charset="0"/>
                          <a:cs typeface="Arial" panose="020B0604020202020204" pitchFamily="34" charset="0"/>
                        </a:rPr>
                        <a:t>. 168 ust. 1</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KPA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rozporządzenie w sprawie dokumentacji mierniczo-geologicznej </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ustawa o postępowaniu egzekucyjnym w administracji</a:t>
                      </a:r>
                      <a:endParaRPr lang="en-US" sz="600" dirty="0">
                        <a:effectLst/>
                        <a:latin typeface="Arial" panose="020B0604020202020204" pitchFamily="34" charset="0"/>
                        <a:ea typeface="SimSun"/>
                        <a:cs typeface="Arial" panose="020B0604020202020204" pitchFamily="34" charset="0"/>
                      </a:endParaRPr>
                    </a:p>
                  </a:txBody>
                  <a:tcPr marL="24807" marR="24807" marT="0" marB="0" anchor="ctr"/>
                </a:tc>
                <a:extLst>
                  <a:ext uri="{0D108BD9-81ED-4DB2-BD59-A6C34878D82A}">
                    <a16:rowId xmlns:a16="http://schemas.microsoft.com/office/drawing/2014/main" val="10001"/>
                  </a:ext>
                </a:extLst>
              </a:tr>
              <a:tr h="494896">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jako organ właściwy do wydania decyzji nakazującej wykonanie obowiązku likwidacji zakładu </a:t>
                      </a:r>
                      <a:r>
                        <a:rPr lang="pl-PL" sz="600" dirty="0" smtClean="0">
                          <a:effectLst/>
                          <a:latin typeface="Arial" panose="020B0604020202020204" pitchFamily="34" charset="0"/>
                          <a:cs typeface="Arial" panose="020B0604020202020204" pitchFamily="34" charset="0"/>
                        </a:rPr>
                        <a:t>górniczego (a w</a:t>
                      </a:r>
                      <a:r>
                        <a:rPr lang="pl-PL" sz="600" baseline="0" dirty="0" smtClean="0">
                          <a:effectLst/>
                          <a:latin typeface="Arial" panose="020B0604020202020204" pitchFamily="34" charset="0"/>
                          <a:cs typeface="Arial" panose="020B0604020202020204" pitchFamily="34" charset="0"/>
                        </a:rPr>
                        <a:t>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Prezes Wyższego Urzędu Górniczego jako organ właściwy ds. dokumentacji mierniczo-geologicznej zlikwidowanego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2"/>
                  </a:ext>
                </a:extLst>
              </a:tr>
              <a:tr h="2165375">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dirty="0">
                          <a:effectLst/>
                          <a:latin typeface="Arial" panose="020B0604020202020204" pitchFamily="34" charset="0"/>
                          <a:cs typeface="Arial" panose="020B0604020202020204" pitchFamily="34" charset="0"/>
                        </a:rPr>
                        <a:t>Ustalenie w planie ruchu likwidowanego zakładu górniczego zakresu i sposobu wykonania przez przedsiębiorcę obowiązków dotyczących </a:t>
                      </a:r>
                      <a:r>
                        <a:rPr lang="pl-PL" sz="600" dirty="0" smtClean="0">
                          <a:effectLst/>
                          <a:latin typeface="Arial" panose="020B0604020202020204" pitchFamily="34" charset="0"/>
                          <a:cs typeface="Arial" panose="020B0604020202020204" pitchFamily="34" charset="0"/>
                        </a:rPr>
                        <a:t>ochrony środowiska </a:t>
                      </a:r>
                      <a:r>
                        <a:rPr lang="pl-PL" sz="600" dirty="0">
                          <a:effectLst/>
                          <a:latin typeface="Arial" panose="020B0604020202020204" pitchFamily="34" charset="0"/>
                          <a:cs typeface="Arial" panose="020B0604020202020204" pitchFamily="34" charset="0"/>
                        </a:rPr>
                        <a:t>i likwidacji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zakresu i sposobu wykonania przez przedsiębiorcę obowiązków dotyczących środowiska i likwidacji zakładu górniczego (a w przypadku prowadzenia robót geologicznych służących poszukiwaniu i rozpoznawaniu złóż kopalin - zakładu do którego stosuje się odpowiednio przepisy o zakładzie górniczym, tj. zakładu wykonującego roboty geologiczne)</a:t>
                      </a:r>
                      <a:endParaRPr lang="en-US" sz="600" dirty="0">
                        <a:effectLst/>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dirty="0">
                          <a:effectLst/>
                          <a:latin typeface="Arial" panose="020B0604020202020204" pitchFamily="34" charset="0"/>
                          <a:cs typeface="Arial" panose="020B0604020202020204" pitchFamily="34" charset="0"/>
                        </a:rPr>
                        <a:t>Zatwierdzenie planu ruchu likwidowanego zakładu górniczego przez dyrektora </a:t>
                      </a:r>
                      <a:r>
                        <a:rPr lang="pl-PL" sz="600" dirty="0" err="1" smtClean="0">
                          <a:effectLst/>
                          <a:latin typeface="Arial" panose="020B0604020202020204" pitchFamily="34" charset="0"/>
                          <a:cs typeface="Arial" panose="020B0604020202020204" pitchFamily="34" charset="0"/>
                        </a:rPr>
                        <a:t>OUG</a:t>
                      </a:r>
                      <a:r>
                        <a:rPr lang="pl-PL" sz="600" dirty="0" smtClean="0">
                          <a:effectLst/>
                          <a:latin typeface="Arial" panose="020B0604020202020204" pitchFamily="34" charset="0"/>
                          <a:cs typeface="Arial" panose="020B0604020202020204" pitchFamily="34" charset="0"/>
                        </a:rPr>
                        <a:t>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przez dyrektora </a:t>
                      </a:r>
                      <a:r>
                        <a:rPr lang="pl-PL" sz="600" kern="1200" dirty="0" err="1" smtClean="0">
                          <a:solidFill>
                            <a:schemeClr val="dk1"/>
                          </a:solidFill>
                          <a:effectLst/>
                          <a:latin typeface="Arial" panose="020B0604020202020204" pitchFamily="34" charset="0"/>
                          <a:ea typeface="+mn-ea"/>
                          <a:cs typeface="Arial" panose="020B0604020202020204" pitchFamily="34" charset="0"/>
                        </a:rPr>
                        <a:t>OUG</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Wykonanie </a:t>
                      </a:r>
                      <a:r>
                        <a:rPr lang="pl-PL" sz="600" dirty="0">
                          <a:effectLst/>
                          <a:latin typeface="Arial" panose="020B0604020202020204" pitchFamily="34" charset="0"/>
                          <a:cs typeface="Arial" panose="020B0604020202020204" pitchFamily="34" charset="0"/>
                        </a:rPr>
                        <a:t>przez przedsiębiorców obowiązków związanych z likwidacją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a:t>
                      </a:r>
                      <a:r>
                        <a:rPr lang="pl-PL" sz="600" kern="1200" baseline="0" dirty="0" smtClean="0">
                          <a:solidFill>
                            <a:schemeClr val="dk1"/>
                          </a:solidFill>
                          <a:effectLst/>
                          <a:latin typeface="Arial" panose="020B0604020202020204" pitchFamily="34" charset="0"/>
                          <a:ea typeface="+mn-ea"/>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tj</a:t>
                      </a:r>
                      <a:r>
                        <a:rPr lang="pl-PL" sz="600" dirty="0">
                          <a:effectLst/>
                          <a:latin typeface="Arial" panose="020B0604020202020204" pitchFamily="34" charset="0"/>
                          <a:cs typeface="Arial" panose="020B0604020202020204" pitchFamily="34" charset="0"/>
                        </a:rPr>
                        <a:t>. zabezpieczenie lub zlikwidowanie urządzenia, instalacji i obiektów zakładu </a:t>
                      </a:r>
                      <a:r>
                        <a:rPr lang="pl-PL" sz="600" dirty="0" smtClean="0">
                          <a:effectLst/>
                          <a:latin typeface="Arial" panose="020B0604020202020204" pitchFamily="34" charset="0"/>
                          <a:cs typeface="Arial" panose="020B0604020202020204" pitchFamily="34" charset="0"/>
                        </a:rPr>
                        <a:t>górniczego (a w przypadku prowadzenia robót  ge</a:t>
                      </a:r>
                      <a:r>
                        <a:rPr lang="pl-PL" sz="600" kern="1200" dirty="0" smtClean="0">
                          <a:solidFill>
                            <a:schemeClr val="dk1"/>
                          </a:solidFill>
                          <a:effectLst/>
                          <a:latin typeface="Arial" panose="020B0604020202020204" pitchFamily="34" charset="0"/>
                          <a:ea typeface="+mn-ea"/>
                          <a:cs typeface="Arial" panose="020B0604020202020204" pitchFamily="34" charset="0"/>
                        </a:rPr>
                        <a:t>ologicznych służących poszukiwaniu i rozpoznawaniu złóż kopalin - zakładu do którego stosuje się odpowiednio przepisy o zakładzie górniczym, tj. zakładu wykonującego roboty geologiczne)</a:t>
                      </a:r>
                      <a:r>
                        <a:rPr lang="pl-PL" sz="600" dirty="0" smtClean="0">
                          <a:effectLst/>
                          <a:latin typeface="Arial" panose="020B0604020202020204" pitchFamily="34" charset="0"/>
                          <a:cs typeface="Arial" panose="020B0604020202020204" pitchFamily="34" charset="0"/>
                        </a:rPr>
                        <a:t>; </a:t>
                      </a:r>
                      <a:r>
                        <a:rPr lang="pl-PL" sz="600" dirty="0">
                          <a:effectLst/>
                          <a:latin typeface="Arial" panose="020B0604020202020204" pitchFamily="34" charset="0"/>
                          <a:cs typeface="Arial" panose="020B0604020202020204" pitchFamily="34" charset="0"/>
                        </a:rPr>
                        <a:t>przedsięwzięcie środków niezbędnych dla ochrony sąsiednich złóż kopaliny; przedsięwzięcie niezbędnych środków chroniących wyrobiska sąsiednich zakładów górniczych; przedsięwzięcie niezbędnych środków w celu ochrony środowiska i rekultywacji gruntów po działalności górniczej; uporządkowanie dokumentacji mierniczo-geologicznej zlikwidowanego zakładu górniczego </a:t>
                      </a:r>
                      <a:r>
                        <a:rPr lang="pl-PL" sz="600" dirty="0" smtClean="0">
                          <a:effectLst/>
                          <a:latin typeface="Arial" panose="020B0604020202020204" pitchFamily="34" charset="0"/>
                          <a:cs typeface="Arial" panose="020B0604020202020204" pitchFamily="34" charset="0"/>
                        </a:rPr>
                        <a:t>(a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i </a:t>
                      </a:r>
                      <a:r>
                        <a:rPr lang="pl-PL" sz="600" dirty="0">
                          <a:effectLst/>
                          <a:latin typeface="Arial" panose="020B0604020202020204" pitchFamily="34" charset="0"/>
                          <a:cs typeface="Arial" panose="020B0604020202020204" pitchFamily="34" charset="0"/>
                        </a:rPr>
                        <a:t>przekazanie jej Prezesowi Wyższego Urzędu Górniczego</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Nakazanie przedsiębiorcy przez dyrektora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w uzasadnionych przypadkach wykonanie obowiązku likwidacji zakładu górniczego lub jego oznaczonej </a:t>
                      </a:r>
                      <a:r>
                        <a:rPr lang="pl-PL" sz="600" dirty="0" smtClean="0">
                          <a:effectLst/>
                          <a:latin typeface="Arial" panose="020B0604020202020204" pitchFamily="34" charset="0"/>
                          <a:cs typeface="Arial" panose="020B0604020202020204" pitchFamily="34" charset="0"/>
                        </a:rPr>
                        <a:t>części (a w</a:t>
                      </a:r>
                      <a:r>
                        <a:rPr lang="pl-PL" sz="600" baseline="0" dirty="0" smtClean="0">
                          <a:effectLst/>
                          <a:latin typeface="Arial" panose="020B0604020202020204" pitchFamily="34" charset="0"/>
                          <a:cs typeface="Arial" panose="020B0604020202020204" pitchFamily="34" charset="0"/>
                        </a:rPr>
                        <a:t>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lub jego oznaczonej części</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3"/>
                  </a:ext>
                </a:extLst>
              </a:tr>
              <a:tr h="471037">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Wydawanie decyzji administracyjnych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endParaRPr lang="en-US" sz="600" dirty="0">
                        <a:effectLst/>
                        <a:latin typeface="Arial" panose="020B0604020202020204" pitchFamily="34" charset="0"/>
                        <a:ea typeface="SimSun"/>
                        <a:cs typeface="Arial" panose="020B0604020202020204" pitchFamily="34" charset="0"/>
                      </a:endParaRPr>
                    </a:p>
                  </a:txBody>
                  <a:tcPr marL="24807" marR="24807" marT="0" marB="0" anchor="ctr"/>
                </a:tc>
                <a:extLst>
                  <a:ext uri="{0D108BD9-81ED-4DB2-BD59-A6C34878D82A}">
                    <a16:rowId xmlns:a16="http://schemas.microsoft.com/office/drawing/2014/main" val="10004"/>
                  </a:ext>
                </a:extLst>
              </a:tr>
              <a:tr h="226896">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Dokumentacja mierniczo-geologiczna zlikwidowanego zakładu </a:t>
                      </a:r>
                      <a:r>
                        <a:rPr lang="pl-PL" sz="600" dirty="0" smtClean="0">
                          <a:effectLst/>
                          <a:latin typeface="Arial" panose="020B0604020202020204" pitchFamily="34" charset="0"/>
                          <a:cs typeface="Arial" panose="020B0604020202020204" pitchFamily="34" charset="0"/>
                        </a:rPr>
                        <a:t>górniczego (a w </a:t>
                      </a:r>
                      <a:r>
                        <a:rPr lang="pl-PL" sz="600" kern="1200" dirty="0" smtClean="0">
                          <a:solidFill>
                            <a:schemeClr val="dk1"/>
                          </a:solidFill>
                          <a:effectLst/>
                          <a:latin typeface="Arial" panose="020B0604020202020204" pitchFamily="34" charset="0"/>
                          <a:ea typeface="+mn-ea"/>
                          <a:cs typeface="Arial" panose="020B0604020202020204" pitchFamily="34" charset="0"/>
                        </a:rPr>
                        <a:t>przypadku 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5"/>
                  </a:ext>
                </a:extLst>
              </a:tr>
              <a:tr h="1185448">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Przedsiębiorca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jako organ właściwy do wydania decyzji nakazującej wykonanie obowiązku likwidacji zakładu </a:t>
                      </a:r>
                      <a:r>
                        <a:rPr lang="pl-PL" sz="600" dirty="0" smtClean="0">
                          <a:effectLst/>
                          <a:latin typeface="Arial" panose="020B0604020202020204" pitchFamily="34" charset="0"/>
                          <a:cs typeface="Arial" panose="020B0604020202020204" pitchFamily="34" charset="0"/>
                        </a:rPr>
                        <a:t>górniczego (a w </a:t>
                      </a:r>
                      <a:r>
                        <a:rPr lang="pl-PL" sz="600" kern="1200" dirty="0" smtClean="0">
                          <a:solidFill>
                            <a:schemeClr val="dk1"/>
                          </a:solidFill>
                          <a:effectLst/>
                          <a:latin typeface="Arial" panose="020B0604020202020204" pitchFamily="34" charset="0"/>
                          <a:ea typeface="+mn-ea"/>
                          <a:cs typeface="Arial" panose="020B0604020202020204" pitchFamily="34" charset="0"/>
                        </a:rPr>
                        <a:t>przypadku 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Prezes Wyższego Urzędu Górniczego jako organ właściwy ds. dokumentacji mierniczo-geologicznej zlikwidowanego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Brak udziału społeczeństwa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 zakresie, w którym wydawane są decyzje administracyjne również inny podmiot, który spełnia przesłanki strony w rozumieniu art. 28 KPA, przy czym do postępowania dotyczącego planu ruchu likwidowanego zakładu górniczego </a:t>
                      </a:r>
                      <a:r>
                        <a:rPr lang="pl-PL" sz="600" dirty="0" smtClean="0">
                          <a:effectLst/>
                          <a:latin typeface="Arial" panose="020B0604020202020204" pitchFamily="34" charset="0"/>
                          <a:cs typeface="Arial" panose="020B0604020202020204" pitchFamily="34" charset="0"/>
                        </a:rPr>
                        <a:t>(a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a:t>
                      </a:r>
                      <a:r>
                        <a:rPr lang="pl-PL" sz="600" kern="1200" baseline="0" dirty="0" smtClean="0">
                          <a:solidFill>
                            <a:schemeClr val="dk1"/>
                          </a:solidFill>
                          <a:effectLst/>
                          <a:latin typeface="Arial" panose="020B0604020202020204" pitchFamily="34" charset="0"/>
                          <a:ea typeface="+mn-ea"/>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nie </a:t>
                      </a:r>
                      <a:r>
                        <a:rPr lang="pl-PL" sz="600" dirty="0">
                          <a:effectLst/>
                          <a:latin typeface="Arial" panose="020B0604020202020204" pitchFamily="34" charset="0"/>
                          <a:cs typeface="Arial" panose="020B0604020202020204" pitchFamily="34" charset="0"/>
                        </a:rPr>
                        <a:t>stosuje się przepisów o udziale organizacji społecznej w postępowaniu </a:t>
                      </a:r>
                      <a:r>
                        <a:rPr lang="pl-PL" sz="600" dirty="0" smtClean="0">
                          <a:effectLst/>
                          <a:latin typeface="Arial" panose="020B0604020202020204" pitchFamily="34" charset="0"/>
                          <a:cs typeface="Arial" panose="020B0604020202020204" pitchFamily="34" charset="0"/>
                        </a:rPr>
                        <a:t>administracyjnym</a:t>
                      </a:r>
                      <a:endParaRPr lang="en-US" sz="600" dirty="0">
                        <a:effectLst/>
                        <a:latin typeface="Arial" panose="020B0604020202020204" pitchFamily="34" charset="0"/>
                        <a:ea typeface="SimSun"/>
                        <a:cs typeface="Arial" panose="020B0604020202020204" pitchFamily="34" charset="0"/>
                      </a:endParaRPr>
                    </a:p>
                  </a:txBody>
                  <a:tcPr marL="24807" marR="24807"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8614"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6861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601247835"/>
              </p:ext>
            </p:extLst>
          </p:nvPr>
        </p:nvGraphicFramePr>
        <p:xfrm>
          <a:off x="0" y="246831"/>
          <a:ext cx="9144000" cy="6062489"/>
        </p:xfrm>
        <a:graphic>
          <a:graphicData uri="http://schemas.openxmlformats.org/drawingml/2006/table">
            <a:tbl>
              <a:tblPr firstRow="1" firstCol="1" bandRow="1">
                <a:tableStyleId>{93296810-A885-4BE3-A3E7-6D5BEEA58F35}</a:tableStyleId>
              </a:tblPr>
              <a:tblGrid>
                <a:gridCol w="2396897">
                  <a:extLst>
                    <a:ext uri="{9D8B030D-6E8A-4147-A177-3AD203B41FA5}">
                      <a16:colId xmlns:a16="http://schemas.microsoft.com/office/drawing/2014/main" val="20000"/>
                    </a:ext>
                  </a:extLst>
                </a:gridCol>
                <a:gridCol w="6747103">
                  <a:extLst>
                    <a:ext uri="{9D8B030D-6E8A-4147-A177-3AD203B41FA5}">
                      <a16:colId xmlns:a16="http://schemas.microsoft.com/office/drawing/2014/main" val="20001"/>
                    </a:ext>
                  </a:extLst>
                </a:gridCol>
              </a:tblGrid>
              <a:tr h="963887">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algn="just">
                        <a:lnSpc>
                          <a:spcPct val="115000"/>
                        </a:lnSpc>
                        <a:spcBef>
                          <a:spcPts val="600"/>
                        </a:spcBef>
                        <a:spcAft>
                          <a:spcPts val="0"/>
                        </a:spcAft>
                      </a:pPr>
                      <a:r>
                        <a:rPr lang="pl-PL" sz="600" kern="0" dirty="0" smtClean="0">
                          <a:effectLst/>
                          <a:latin typeface="Arial" panose="020B0604020202020204" pitchFamily="34" charset="0"/>
                          <a:cs typeface="Arial" panose="020B0604020202020204" pitchFamily="34" charset="0"/>
                        </a:rPr>
                        <a:t>Procedura przekazania dokumentacji mierniczo-geologicznej zakładu </a:t>
                      </a:r>
                      <a:r>
                        <a:rPr lang="pl-PL" sz="600" kern="0" dirty="0">
                          <a:effectLst/>
                          <a:latin typeface="Arial" panose="020B0604020202020204" pitchFamily="34" charset="0"/>
                          <a:cs typeface="Arial" panose="020B0604020202020204" pitchFamily="34" charset="0"/>
                        </a:rPr>
                        <a:t>górniczego </a:t>
                      </a:r>
                      <a:r>
                        <a:rPr lang="pl-PL" sz="600" kern="0" dirty="0" smtClean="0">
                          <a:effectLst/>
                          <a:latin typeface="Arial" panose="020B0604020202020204" pitchFamily="34" charset="0"/>
                          <a:cs typeface="Arial" panose="020B0604020202020204" pitchFamily="34" charset="0"/>
                        </a:rPr>
                        <a:t>/ zakładu wykonującego roboty geologiczne</a:t>
                      </a:r>
                    </a:p>
                    <a:p>
                      <a:pPr algn="just">
                        <a:lnSpc>
                          <a:spcPct val="115000"/>
                        </a:lnSpc>
                        <a:spcBef>
                          <a:spcPts val="600"/>
                        </a:spcBef>
                        <a:spcAft>
                          <a:spcPts val="0"/>
                        </a:spcAft>
                      </a:pPr>
                      <a:r>
                        <a:rPr lang="pl-PL" sz="600" b="1" kern="0" dirty="0" smtClean="0">
                          <a:solidFill>
                            <a:schemeClr val="lt1"/>
                          </a:solidFill>
                          <a:effectLst/>
                          <a:latin typeface="Arial" panose="020B0604020202020204" pitchFamily="34" charset="0"/>
                          <a:ea typeface="+mn-ea"/>
                          <a:cs typeface="Arial" panose="020B0604020202020204" pitchFamily="34" charset="0"/>
                        </a:rPr>
                        <a:t>Procedura znajduje zastosowanie do likwidacji zakładu górniczego. Ponadto, w przypadku prowadzenia robót geologicznych służących poszukiwaniu lub rozpoznawaniu złóż kopalin - procedura znajduje również odpowiednie zastosowanie do likwidacji zakładu do którego stosuje się odpowiednio przepisy o zakładzie górniczym, tj. zakładu wykonującego roboty geologiczne.</a:t>
                      </a:r>
                    </a:p>
                    <a:p>
                      <a:endParaRPr lang="pl-PL" sz="600" b="1" kern="0" dirty="0" smtClean="0">
                        <a:solidFill>
                          <a:schemeClr val="lt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0"/>
                  </a:ext>
                </a:extLst>
              </a:tr>
              <a:tr h="477082">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ea typeface="+mn-ea"/>
                          <a:cs typeface="Arial" panose="020B0604020202020204" pitchFamily="34" charset="0"/>
                        </a:rPr>
                        <a:t>art.. 86, </a:t>
                      </a:r>
                      <a:r>
                        <a:rPr lang="pl-PL" sz="600" kern="1200" dirty="0" smtClean="0">
                          <a:solidFill>
                            <a:schemeClr val="dk1"/>
                          </a:solidFill>
                          <a:effectLst/>
                          <a:latin typeface="Arial" panose="020B0604020202020204" pitchFamily="34" charset="0"/>
                          <a:ea typeface="+mn-ea"/>
                          <a:cs typeface="Arial" panose="020B0604020202020204" pitchFamily="34" charset="0"/>
                        </a:rPr>
                        <a:t>art. 116, art. 131, art. 166 ust. 1</a:t>
                      </a:r>
                    </a:p>
                    <a:p>
                      <a:pPr marL="342900" lvl="0" indent="-342900" algn="just">
                        <a:lnSpc>
                          <a:spcPct val="115000"/>
                        </a:lnSpc>
                        <a:spcBef>
                          <a:spcPts val="300"/>
                        </a:spcBef>
                        <a:spcAft>
                          <a:spcPts val="0"/>
                        </a:spcAft>
                        <a:buFont typeface="Symbol"/>
                        <a:buChar char=""/>
                      </a:pPr>
                      <a:r>
                        <a:rPr lang="pl-PL" sz="600" kern="1200" dirty="0" smtClean="0">
                          <a:solidFill>
                            <a:schemeClr val="dk1"/>
                          </a:solidFill>
                          <a:effectLst/>
                          <a:latin typeface="Arial" panose="020B0604020202020204" pitchFamily="34" charset="0"/>
                          <a:ea typeface="+mn-ea"/>
                          <a:cs typeface="Arial" panose="020B0604020202020204" pitchFamily="34" charset="0"/>
                        </a:rPr>
                        <a:t>KPA</a:t>
                      </a:r>
                    </a:p>
                    <a:p>
                      <a:pPr marL="342900" lvl="0" indent="-342900" algn="just">
                        <a:lnSpc>
                          <a:spcPct val="115000"/>
                        </a:lnSpc>
                        <a:spcBef>
                          <a:spcPts val="300"/>
                        </a:spcBef>
                        <a:spcAft>
                          <a:spcPts val="0"/>
                        </a:spcAft>
                        <a:buFont typeface="Symbol"/>
                        <a:buChar char=""/>
                      </a:pPr>
                      <a:r>
                        <a:rPr lang="pl-PL" sz="600" kern="1200" dirty="0" smtClean="0">
                          <a:solidFill>
                            <a:schemeClr val="dk1"/>
                          </a:solidFill>
                          <a:effectLst/>
                          <a:latin typeface="Arial" panose="020B0604020202020204" pitchFamily="34" charset="0"/>
                          <a:ea typeface="+mn-ea"/>
                          <a:cs typeface="Arial" panose="020B0604020202020204" pitchFamily="34" charset="0"/>
                        </a:rPr>
                        <a:t>rozporządzenie w sprawie dokumentacji mierniczo-geologicznej </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1"/>
                  </a:ext>
                </a:extLst>
              </a:tr>
              <a:tr h="479152">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Prezes </a:t>
                      </a:r>
                      <a:r>
                        <a:rPr lang="pl-PL" sz="600" dirty="0">
                          <a:effectLst/>
                          <a:latin typeface="Arial" panose="020B0604020202020204" pitchFamily="34" charset="0"/>
                          <a:cs typeface="Arial" panose="020B0604020202020204" pitchFamily="34" charset="0"/>
                        </a:rPr>
                        <a:t>Wyższego Urzędu Górniczego jako organ właściwy ds. dokumentacji mierniczo-geologicznej zlikwidowanego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2"/>
                  </a:ext>
                </a:extLst>
              </a:tr>
              <a:tr h="2216316">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dirty="0" smtClean="0">
                          <a:effectLst/>
                          <a:latin typeface="Arial" panose="020B0604020202020204" pitchFamily="34" charset="0"/>
                          <a:cs typeface="Arial" panose="020B0604020202020204" pitchFamily="34" charset="0"/>
                        </a:rPr>
                        <a:t>Uporządkowanie</a:t>
                      </a:r>
                      <a:r>
                        <a:rPr lang="pl-PL" sz="600" baseline="0" dirty="0" smtClean="0">
                          <a:effectLst/>
                          <a:latin typeface="Arial" panose="020B0604020202020204" pitchFamily="34" charset="0"/>
                          <a:cs typeface="Arial" panose="020B0604020202020204" pitchFamily="34" charset="0"/>
                        </a:rPr>
                        <a:t> </a:t>
                      </a:r>
                      <a:r>
                        <a:rPr lang="pl-PL" sz="600" kern="1200" dirty="0" smtClean="0">
                          <a:solidFill>
                            <a:schemeClr val="dk1"/>
                          </a:solidFill>
                          <a:effectLst/>
                          <a:latin typeface="Arial" panose="020B0604020202020204" pitchFamily="34" charset="0"/>
                          <a:ea typeface="+mn-ea"/>
                          <a:cs typeface="Arial" panose="020B0604020202020204" pitchFamily="34" charset="0"/>
                        </a:rPr>
                        <a:t>dokumentacji mierniczo-geologicznej zlikwidowanego zakładu górniczego (a w przypadku prowadzenia robót geologicznych służących poszukiwaniu i rozpoznawaniu złóż kopalin - zakładu do którego stosuje się odpowiednio przepisy o zakładzie górniczym, tj. zakładu wykonującego roboty geologiczne)</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Powiadomienie Prezesa Wyższego Urzędu Górniczego oraz właściwego organu nadzoru górniczego o zamiarze przekazania dokumentacji mierniczo-geologicznej zlikwidowanego zakładu górniczego (a w przypadku prowadzenia robót geologicznych służących poszukiwaniu i rozpoznawaniu złóż kopalin - zakładu do którego stosuje się odpowiednio przepisy o zakładzie górniczym, tj. zakładu wykonującego roboty geologiczne)</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Ustalenie z Prezesem Wyższego Urzędu Górniczego terminu przejęcia dokumentacji mierniczo-geologicznej zlikwidowanego zakładu górniczego (a w przypadku prowadzenia robót geologicznych służących poszukiwaniu i rozpoznawaniu złóż kopalin - zakładu do którego stosuje się odpowiednio przepisy o zakładzie górniczym, tj. zakładu wykonującego roboty geologiczne)</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Przejęcie dokumentacji mierniczo-geologiczną zlikwidowanego zakładu górniczego (a w przypadku prowadzenia robót geologicznych służących poszukiwaniu i rozpoznawaniu złóż kopalin - zakładu do którego stosuje się odpowiednio przepisy o zakładzie górniczym, tj. zakładu wykonującego roboty geologiczne) przez Prezesa Wyższego Urzędu Górniczego na podstawie protokołu przekazania dokumentacji mierniczo-geologicznej zlikwidowanego zakładu górniczego (a w przypadku 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3"/>
                  </a:ext>
                </a:extLst>
              </a:tr>
              <a:tr h="482119">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ea typeface="+mn-ea"/>
                          <a:cs typeface="Arial" panose="020B0604020202020204" pitchFamily="34" charset="0"/>
                        </a:rPr>
                        <a:t>Niezwłocznie</a:t>
                      </a:r>
                      <a:r>
                        <a:rPr lang="pl-PL" sz="600" baseline="0" dirty="0" smtClean="0">
                          <a:effectLst/>
                          <a:latin typeface="Arial" panose="020B0604020202020204" pitchFamily="34" charset="0"/>
                          <a:ea typeface="+mn-ea"/>
                          <a:cs typeface="Arial" panose="020B0604020202020204" pitchFamily="34" charset="0"/>
                        </a:rPr>
                        <a:t> po zakończeniu likwidacji  zakładu górniczego (a w przypadku prowadzenia </a:t>
                      </a:r>
                      <a:r>
                        <a:rPr lang="pl-PL" sz="600" kern="1200" baseline="0" dirty="0" smtClean="0">
                          <a:solidFill>
                            <a:schemeClr val="dk1"/>
                          </a:solidFill>
                          <a:effectLst/>
                          <a:latin typeface="Arial" panose="020B0604020202020204" pitchFamily="34" charset="0"/>
                          <a:ea typeface="+mn-ea"/>
                          <a:cs typeface="Arial" panose="020B0604020202020204" pitchFamily="34" charset="0"/>
                        </a:rPr>
                        <a:t>robót geologicznych służących poszukiwaniu i rozpoznawaniu złóż kopalin - zakładu do którego stosuje się odpowiednio przepisy o zakładzie górniczym, tj. zakładu wykonującego roboty geologiczne)</a:t>
                      </a:r>
                      <a:endParaRPr lang="en-US" sz="600" kern="1200" baseline="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4"/>
                  </a:ext>
                </a:extLst>
              </a:tr>
              <a:tr h="240483">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Dokumentacja mierniczo-geologiczna zlikwidowanego zakładu </a:t>
                      </a:r>
                      <a:r>
                        <a:rPr lang="pl-PL" sz="600" dirty="0" smtClean="0">
                          <a:effectLst/>
                          <a:latin typeface="Arial" panose="020B0604020202020204" pitchFamily="34" charset="0"/>
                          <a:cs typeface="Arial" panose="020B0604020202020204" pitchFamily="34" charset="0"/>
                        </a:rPr>
                        <a:t>górniczego (a w </a:t>
                      </a:r>
                      <a:r>
                        <a:rPr lang="pl-PL" sz="600" kern="1200" dirty="0" smtClean="0">
                          <a:solidFill>
                            <a:schemeClr val="dk1"/>
                          </a:solidFill>
                          <a:effectLst/>
                          <a:latin typeface="Arial" panose="020B0604020202020204" pitchFamily="34" charset="0"/>
                          <a:ea typeface="+mn-ea"/>
                          <a:cs typeface="Arial" panose="020B0604020202020204" pitchFamily="34" charset="0"/>
                        </a:rPr>
                        <a:t>przypadku 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5"/>
                  </a:ext>
                </a:extLst>
              </a:tr>
              <a:tr h="1203450">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Przedsiębiorca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Prezes </a:t>
                      </a:r>
                      <a:r>
                        <a:rPr lang="pl-PL" sz="600" dirty="0">
                          <a:effectLst/>
                          <a:latin typeface="Arial" panose="020B0604020202020204" pitchFamily="34" charset="0"/>
                          <a:cs typeface="Arial" panose="020B0604020202020204" pitchFamily="34" charset="0"/>
                        </a:rPr>
                        <a:t>Wyższego Urzędu Górniczego </a:t>
                      </a:r>
                      <a:endParaRPr lang="pl-PL" sz="600" dirty="0" smtClean="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Brak </a:t>
                      </a:r>
                      <a:r>
                        <a:rPr lang="pl-PL" sz="600" dirty="0">
                          <a:effectLst/>
                          <a:latin typeface="Arial" panose="020B0604020202020204" pitchFamily="34" charset="0"/>
                          <a:cs typeface="Arial" panose="020B0604020202020204" pitchFamily="34" charset="0"/>
                        </a:rPr>
                        <a:t>udziału </a:t>
                      </a:r>
                      <a:r>
                        <a:rPr lang="pl-PL" sz="600" dirty="0" smtClean="0">
                          <a:effectLst/>
                          <a:latin typeface="Arial" panose="020B0604020202020204" pitchFamily="34" charset="0"/>
                          <a:cs typeface="Arial" panose="020B0604020202020204" pitchFamily="34" charset="0"/>
                        </a:rPr>
                        <a:t>społeczeństwa</a:t>
                      </a:r>
                      <a:endParaRPr lang="en-US" sz="600" dirty="0">
                        <a:effectLst/>
                        <a:latin typeface="Arial" panose="020B0604020202020204" pitchFamily="34" charset="0"/>
                        <a:cs typeface="Arial" panose="020B0604020202020204" pitchFamily="34" charset="0"/>
                      </a:endParaRPr>
                    </a:p>
                  </a:txBody>
                  <a:tcPr marL="24807" marR="24807"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99746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9638"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6964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nvGraphicFramePr>
        <p:xfrm>
          <a:off x="-7938" y="323850"/>
          <a:ext cx="9151938" cy="5985470"/>
        </p:xfrm>
        <a:graphic>
          <a:graphicData uri="http://schemas.openxmlformats.org/drawingml/2006/table">
            <a:tbl>
              <a:tblPr firstRow="1" firstCol="1" bandRow="1">
                <a:tableStyleId>{93296810-A885-4BE3-A3E7-6D5BEEA58F35}</a:tableStyleId>
              </a:tblPr>
              <a:tblGrid>
                <a:gridCol w="2398976">
                  <a:extLst>
                    <a:ext uri="{9D8B030D-6E8A-4147-A177-3AD203B41FA5}">
                      <a16:colId xmlns:a16="http://schemas.microsoft.com/office/drawing/2014/main" val="20000"/>
                    </a:ext>
                  </a:extLst>
                </a:gridCol>
                <a:gridCol w="6752962">
                  <a:extLst>
                    <a:ext uri="{9D8B030D-6E8A-4147-A177-3AD203B41FA5}">
                      <a16:colId xmlns:a16="http://schemas.microsoft.com/office/drawing/2014/main" val="20001"/>
                    </a:ext>
                  </a:extLst>
                </a:gridCol>
              </a:tblGrid>
              <a:tr h="582339">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algn="just">
                        <a:lnSpc>
                          <a:spcPct val="115000"/>
                        </a:lnSpc>
                        <a:spcBef>
                          <a:spcPts val="2400"/>
                        </a:spcBef>
                        <a:spcAft>
                          <a:spcPts val="0"/>
                        </a:spcAft>
                      </a:pPr>
                      <a:r>
                        <a:rPr lang="pl-PL" sz="600" kern="0" dirty="0">
                          <a:effectLst/>
                          <a:latin typeface="Arial" panose="020B0604020202020204" pitchFamily="34" charset="0"/>
                          <a:cs typeface="Arial" panose="020B0604020202020204" pitchFamily="34" charset="0"/>
                        </a:rPr>
                        <a:t>Procedura uzyskania pozwolenia na rozbiórkę</a:t>
                      </a:r>
                      <a:endParaRPr lang="en-US" sz="600" kern="0" dirty="0">
                        <a:effectLst/>
                        <a:latin typeface="Arial" panose="020B0604020202020204" pitchFamily="34" charset="0"/>
                        <a:cs typeface="Arial" panose="020B0604020202020204" pitchFamily="34" charset="0"/>
                      </a:endParaRPr>
                    </a:p>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Co do zasady roboty budowlane polegające na rozbiórce obiektu budowlanego stanowiącego część zakładu górniczego można rozpocząć jedynie na podstawie ostatecznego pozwolenia na rozbiórkę.</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extLst>
                  <a:ext uri="{0D108BD9-81ED-4DB2-BD59-A6C34878D82A}">
                    <a16:rowId xmlns:a16="http://schemas.microsoft.com/office/drawing/2014/main" val="10000"/>
                  </a:ext>
                </a:extLst>
              </a:tr>
              <a:tr h="540313">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20 Pr. Bud.</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28 - 40a Pr. Bud.</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168 ust. 2 i art. 167 ust. 1 i art. 169 ust. 2 </a:t>
                      </a:r>
                      <a:r>
                        <a:rPr lang="pl-PL" sz="600" dirty="0" err="1">
                          <a:effectLst/>
                          <a:latin typeface="Arial" panose="020B0604020202020204" pitchFamily="34" charset="0"/>
                          <a:cs typeface="Arial" panose="020B0604020202020204" pitchFamily="34" charset="0"/>
                        </a:rPr>
                        <a:t>PGIG</a:t>
                      </a:r>
                      <a:r>
                        <a:rPr lang="pl-PL" sz="600" dirty="0">
                          <a:effectLst/>
                          <a:latin typeface="Arial" panose="020B0604020202020204" pitchFamily="34" charset="0"/>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w </a:t>
                      </a:r>
                      <a:r>
                        <a:rPr lang="pl-PL" sz="600" dirty="0">
                          <a:effectLst/>
                          <a:latin typeface="Arial" panose="020B0604020202020204" pitchFamily="34" charset="0"/>
                          <a:cs typeface="Arial" panose="020B0604020202020204" pitchFamily="34" charset="0"/>
                        </a:rPr>
                        <a:t>zw. z art. 80 ust. 4 Pr. Bud. </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extLst>
                  <a:ext uri="{0D108BD9-81ED-4DB2-BD59-A6C34878D82A}">
                    <a16:rowId xmlns:a16="http://schemas.microsoft.com/office/drawing/2014/main" val="10001"/>
                  </a:ext>
                </a:extLst>
              </a:tr>
              <a:tr h="750435">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dyrektor OUG </a:t>
                      </a:r>
                      <a:endParaRPr lang="en-US" sz="60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właściwe organy, od których inwestor na podstawie przepisów szczególnych powinien uzyskać pozwolenia, uzgodnienia lub opinie (m. in. zarządca drogi, organ PSP i organ PIS; w zależności od okoliczności np.: organ właściwy do wydania pozwolenia wodnoprawnego)</a:t>
                      </a:r>
                      <a:endParaRPr lang="en-US" sz="600">
                        <a:effectLst/>
                        <a:latin typeface="Arial" panose="020B0604020202020204" pitchFamily="34" charset="0"/>
                        <a:ea typeface="Calibri"/>
                        <a:cs typeface="Arial" panose="020B0604020202020204" pitchFamily="34" charset="0"/>
                      </a:endParaRPr>
                    </a:p>
                  </a:txBody>
                  <a:tcPr marL="39054" marR="39054" marT="0" marB="0" anchor="ctr"/>
                </a:tc>
                <a:extLst>
                  <a:ext uri="{0D108BD9-81ED-4DB2-BD59-A6C34878D82A}">
                    <a16:rowId xmlns:a16="http://schemas.microsoft.com/office/drawing/2014/main" val="10002"/>
                  </a:ext>
                </a:extLst>
              </a:tr>
              <a:tr h="540313">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złożenie wniosku o wydanie pozwolenia na rozbiórkę</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wszczęcie postępowania i rozpoznanie merytoryczne sprawy, w tym wezwanie do uzupełnienia braków, jeśli zachodzą</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wydanie pozwolenia</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extLst>
                  <a:ext uri="{0D108BD9-81ED-4DB2-BD59-A6C34878D82A}">
                    <a16:rowId xmlns:a16="http://schemas.microsoft.com/office/drawing/2014/main" val="10003"/>
                  </a:ext>
                </a:extLst>
              </a:tr>
              <a:tr h="414241">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algn="just">
                        <a:lnSpc>
                          <a:spcPct val="115000"/>
                        </a:lnSpc>
                        <a:spcBef>
                          <a:spcPts val="300"/>
                        </a:spcBef>
                        <a:spcAft>
                          <a:spcPts val="0"/>
                        </a:spcAft>
                      </a:pPr>
                      <a:r>
                        <a:rPr lang="pl-PL" sz="600">
                          <a:effectLst/>
                          <a:latin typeface="Arial" panose="020B0604020202020204" pitchFamily="34" charset="0"/>
                          <a:cs typeface="Arial" panose="020B0604020202020204" pitchFamily="34" charset="0"/>
                        </a:rPr>
                        <a:t>Niezwłocznie do 2 miesięcy w sprawach skomplikowanych - od złożenia kompletnej dokumentacji; w praktyce organy najczęściej przyjmują (błędnie) jako podstawowy termin 65 dni, o którym mowa w art. 35 ust. 6 Pr. Bud. </a:t>
                      </a:r>
                      <a:endParaRPr lang="en-US" sz="600">
                        <a:effectLst/>
                        <a:latin typeface="Arial" panose="020B0604020202020204" pitchFamily="34" charset="0"/>
                        <a:ea typeface="Calibri"/>
                        <a:cs typeface="Arial" panose="020B0604020202020204" pitchFamily="34" charset="0"/>
                      </a:endParaRPr>
                    </a:p>
                  </a:txBody>
                  <a:tcPr marL="39054" marR="39054" marT="0" marB="0" anchor="ctr"/>
                </a:tc>
                <a:extLst>
                  <a:ext uri="{0D108BD9-81ED-4DB2-BD59-A6C34878D82A}">
                    <a16:rowId xmlns:a16="http://schemas.microsoft.com/office/drawing/2014/main" val="10004"/>
                  </a:ext>
                </a:extLst>
              </a:tr>
              <a:tr h="2161252">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Wniosek o wydanie pozwolenia na rozbiórkę</a:t>
                      </a:r>
                      <a:endParaRPr lang="en-US" sz="600" dirty="0">
                        <a:effectLst/>
                        <a:latin typeface="Arial" panose="020B0604020202020204" pitchFamily="34" charset="0"/>
                        <a:cs typeface="Arial" panose="020B0604020202020204" pitchFamily="34" charset="0"/>
                      </a:endParaRPr>
                    </a:p>
                    <a:p>
                      <a:pPr marL="342900" lvl="0" indent="-342900">
                        <a:spcAft>
                          <a:spcPts val="0"/>
                        </a:spcAft>
                        <a:buFont typeface="Symbol"/>
                        <a:buChar char=""/>
                      </a:pPr>
                      <a:r>
                        <a:rPr lang="pl-PL" sz="600" dirty="0">
                          <a:effectLst/>
                          <a:latin typeface="Arial" panose="020B0604020202020204" pitchFamily="34" charset="0"/>
                          <a:cs typeface="Arial" panose="020B0604020202020204" pitchFamily="34" charset="0"/>
                        </a:rPr>
                        <a:t>Załączniki do wniosku, zgodnie z art. 33 ust. 4 Pr. Bud., w tym:</a:t>
                      </a:r>
                      <a:endParaRPr lang="en-US" sz="600" dirty="0">
                        <a:effectLst/>
                        <a:latin typeface="Arial" panose="020B0604020202020204" pitchFamily="34" charset="0"/>
                        <a:cs typeface="Arial" panose="020B0604020202020204" pitchFamily="34" charset="0"/>
                      </a:endParaRPr>
                    </a:p>
                    <a:p>
                      <a:pPr marL="229870" indent="-208280" algn="just">
                        <a:spcBef>
                          <a:spcPts val="300"/>
                        </a:spcBef>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Zgoda właściciela obiektu (jeżeli nie jest nim wnioskodawca);</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Szkic usytuowania obiektu budowlanego;</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Opis zakresu i sposobu prowadzenia robót rozbiórkowych;</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Opis sposobu zapewnienia bezpieczeństwa ludzi i mienia;</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Pozwolenia, uzgodnienia lub opinie innych organów, a także inne dokumenty, wymagane przepisami szczególnymi; </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W zależności od potrzeb, projekt rozbiórki obiektu.</a:t>
                      </a:r>
                      <a:endParaRPr lang="en-US" sz="600" dirty="0">
                        <a:effectLst/>
                        <a:latin typeface="Arial" panose="020B0604020202020204" pitchFamily="34" charset="0"/>
                        <a:cs typeface="Arial" panose="020B0604020202020204" pitchFamily="34" charset="0"/>
                      </a:endParaRPr>
                    </a:p>
                    <a:p>
                      <a:pPr marL="229870" algn="just">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Dowód wniesienia opłaty skarbowej za wydanie pozwolenia na rozbiórkę - 36 zł;</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 przypadku prowadzenia sprawy przez pełnomocnika - dokument pełnomocnictwa wraz z dowodem uiszczenia opłaty skarbowej od pełnomocnictwa</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Odpis z KRS lub innego właściwego rejestru</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extLst>
                  <a:ext uri="{0D108BD9-81ED-4DB2-BD59-A6C34878D82A}">
                    <a16:rowId xmlns:a16="http://schemas.microsoft.com/office/drawing/2014/main" val="10005"/>
                  </a:ext>
                </a:extLst>
              </a:tr>
              <a:tr h="996577">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Inwestor oraz właściciele, użytkownicy wieczyści lub zarządcy nieruchomości znajdujących się w obszarze oddziaływania obiektu.</a:t>
                      </a:r>
                      <a:endParaRPr lang="en-US" sz="600" dirty="0">
                        <a:effectLst/>
                        <a:latin typeface="Arial" panose="020B0604020202020204" pitchFamily="34" charset="0"/>
                        <a:cs typeface="Arial" panose="020B0604020202020204" pitchFamily="34" charset="0"/>
                      </a:endParaRPr>
                    </a:p>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Udział organizacji społecznych (art. 31 KPA) jest - co do zasady - w postępowaniu w sprawie pozwolenia na rozbiórkę wyłączony. Jednak w postępowaniu, które wymaga udziału społeczeństwa zgodnie z Ustawą </a:t>
                      </a:r>
                      <a:r>
                        <a:rPr lang="pl-PL" sz="600" dirty="0" err="1">
                          <a:effectLst/>
                          <a:latin typeface="Arial" panose="020B0604020202020204" pitchFamily="34" charset="0"/>
                          <a:cs typeface="Arial" panose="020B0604020202020204" pitchFamily="34" charset="0"/>
                        </a:rPr>
                        <a:t>OOŚ</a:t>
                      </a:r>
                      <a:r>
                        <a:rPr lang="pl-PL" sz="600" dirty="0">
                          <a:effectLst/>
                          <a:latin typeface="Arial" panose="020B0604020202020204" pitchFamily="34" charset="0"/>
                          <a:cs typeface="Arial" panose="020B0604020202020204" pitchFamily="34" charset="0"/>
                        </a:rPr>
                        <a:t>, mogą brać udział na prawach strony organizacje ekologiczne, na zasadach art. 44 Ustawy </a:t>
                      </a:r>
                      <a:r>
                        <a:rPr lang="pl-PL" sz="600" dirty="0" err="1">
                          <a:effectLst/>
                          <a:latin typeface="Arial" panose="020B0604020202020204" pitchFamily="34" charset="0"/>
                          <a:cs typeface="Arial" panose="020B0604020202020204" pitchFamily="34" charset="0"/>
                        </a:rPr>
                        <a:t>OOŚ</a:t>
                      </a: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0662"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7066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0" y="323850"/>
          <a:ext cx="9144000" cy="5985471"/>
        </p:xfrm>
        <a:graphic>
          <a:graphicData uri="http://schemas.openxmlformats.org/drawingml/2006/table">
            <a:tbl>
              <a:tblPr firstRow="1" firstCol="1" bandRow="1">
                <a:tableStyleId>{93296810-A885-4BE3-A3E7-6D5BEEA58F35}</a:tableStyleId>
              </a:tblPr>
              <a:tblGrid>
                <a:gridCol w="2396898">
                  <a:extLst>
                    <a:ext uri="{9D8B030D-6E8A-4147-A177-3AD203B41FA5}">
                      <a16:colId xmlns:a16="http://schemas.microsoft.com/office/drawing/2014/main" val="20000"/>
                    </a:ext>
                  </a:extLst>
                </a:gridCol>
                <a:gridCol w="6747102">
                  <a:extLst>
                    <a:ext uri="{9D8B030D-6E8A-4147-A177-3AD203B41FA5}">
                      <a16:colId xmlns:a16="http://schemas.microsoft.com/office/drawing/2014/main" val="20001"/>
                    </a:ext>
                  </a:extLst>
                </a:gridCol>
              </a:tblGrid>
              <a:tr h="721631">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algn="just">
                        <a:lnSpc>
                          <a:spcPct val="115000"/>
                        </a:lnSpc>
                        <a:spcBef>
                          <a:spcPts val="2400"/>
                        </a:spcBef>
                        <a:spcAft>
                          <a:spcPts val="0"/>
                        </a:spcAft>
                      </a:pPr>
                      <a:r>
                        <a:rPr lang="pl-PL" sz="600" kern="0" dirty="0">
                          <a:effectLst/>
                          <a:latin typeface="Arial" panose="020B0604020202020204" pitchFamily="34" charset="0"/>
                          <a:cs typeface="Arial" panose="020B0604020202020204" pitchFamily="34" charset="0"/>
                        </a:rPr>
                        <a:t>Procedura zgłoszenia rozbiórki</a:t>
                      </a:r>
                      <a:endParaRPr lang="en-US" sz="600" kern="0" dirty="0">
                        <a:effectLst/>
                        <a:latin typeface="Arial" panose="020B0604020202020204" pitchFamily="34" charset="0"/>
                        <a:cs typeface="Arial" panose="020B0604020202020204" pitchFamily="34" charset="0"/>
                      </a:endParaRPr>
                    </a:p>
                    <a:p>
                      <a:pPr algn="just">
                        <a:spcBef>
                          <a:spcPts val="300"/>
                        </a:spcBef>
                        <a:spcAft>
                          <a:spcPts val="0"/>
                        </a:spcAft>
                      </a:pPr>
                      <a:r>
                        <a:rPr lang="pl-PL" sz="600" dirty="0">
                          <a:effectLst/>
                          <a:latin typeface="Arial" panose="020B0604020202020204" pitchFamily="34" charset="0"/>
                          <a:cs typeface="Arial" panose="020B0604020202020204" pitchFamily="34" charset="0"/>
                        </a:rPr>
                        <a:t>Dla rozpoczęcia robót polegających na rozbiórce obiektu budowlanego nie jest wymagane ostateczne pozwolenie na rozbiórkę, lecz zgłoszenie, jeśli należą one do katalogu robót wymienionych w art. 31 ust. 1 pkt 1 w zw. z art. 31 ust. 2 Pr. Bud. </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extLst>
                  <a:ext uri="{0D108BD9-81ED-4DB2-BD59-A6C34878D82A}">
                    <a16:rowId xmlns:a16="http://schemas.microsoft.com/office/drawing/2014/main" val="10000"/>
                  </a:ext>
                </a:extLst>
              </a:tr>
              <a:tr h="613326">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30 Pr. Bud.</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31 Pr. Bud.</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168 ust. 2 i art. 167 ust. 1 i art. 169 ust. 2 </a:t>
                      </a:r>
                      <a:r>
                        <a:rPr lang="pl-PL" sz="600" dirty="0" err="1" smtClean="0">
                          <a:effectLst/>
                          <a:latin typeface="Arial" panose="020B0604020202020204" pitchFamily="34" charset="0"/>
                          <a:cs typeface="Arial" panose="020B0604020202020204" pitchFamily="34" charset="0"/>
                        </a:rPr>
                        <a:t>PGIG</a:t>
                      </a:r>
                      <a:r>
                        <a:rPr lang="pl-PL" sz="600" baseline="0">
                          <a:effectLst/>
                          <a:latin typeface="Arial" panose="020B0604020202020204" pitchFamily="34" charset="0"/>
                          <a:cs typeface="Arial" panose="020B0604020202020204" pitchFamily="34" charset="0"/>
                        </a:rPr>
                        <a:t> </a:t>
                      </a:r>
                      <a:r>
                        <a:rPr lang="pl-PL" sz="600" smtClean="0">
                          <a:effectLst/>
                          <a:latin typeface="Arial" panose="020B0604020202020204" pitchFamily="34" charset="0"/>
                          <a:cs typeface="Arial" panose="020B0604020202020204" pitchFamily="34" charset="0"/>
                        </a:rPr>
                        <a:t>w </a:t>
                      </a:r>
                      <a:r>
                        <a:rPr lang="pl-PL" sz="600" dirty="0">
                          <a:effectLst/>
                          <a:latin typeface="Arial" panose="020B0604020202020204" pitchFamily="34" charset="0"/>
                          <a:cs typeface="Arial" panose="020B0604020202020204" pitchFamily="34" charset="0"/>
                        </a:rPr>
                        <a:t>zw. z art. 80 ust. 4 Pr. Bud. </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extLst>
                  <a:ext uri="{0D108BD9-81ED-4DB2-BD59-A6C34878D82A}">
                    <a16:rowId xmlns:a16="http://schemas.microsoft.com/office/drawing/2014/main" val="10001"/>
                  </a:ext>
                </a:extLst>
              </a:tr>
              <a:tr h="835223">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właściwe organy, od których inwestor na podstawie przepisów szczególnych powinien uzyskać pozwolenia, uzgodnienia lub opinie podlegające dołączeniu do zgłoszenia (m. in. zarządca drogi, organ </a:t>
                      </a:r>
                      <a:r>
                        <a:rPr lang="pl-PL" sz="600" dirty="0" err="1">
                          <a:effectLst/>
                          <a:latin typeface="Arial" panose="020B0604020202020204" pitchFamily="34" charset="0"/>
                          <a:cs typeface="Arial" panose="020B0604020202020204" pitchFamily="34" charset="0"/>
                        </a:rPr>
                        <a:t>PSP</a:t>
                      </a:r>
                      <a:r>
                        <a:rPr lang="pl-PL" sz="600" dirty="0">
                          <a:effectLst/>
                          <a:latin typeface="Arial" panose="020B0604020202020204" pitchFamily="34" charset="0"/>
                          <a:cs typeface="Arial" panose="020B0604020202020204" pitchFamily="34" charset="0"/>
                        </a:rPr>
                        <a:t> i organ PIS; w zależności od okoliczności np.: </a:t>
                      </a:r>
                      <a:r>
                        <a:rPr lang="pl-PL" sz="600" dirty="0" err="1">
                          <a:effectLst/>
                          <a:latin typeface="Arial" panose="020B0604020202020204" pitchFamily="34" charset="0"/>
                          <a:cs typeface="Arial" panose="020B0604020202020204" pitchFamily="34" charset="0"/>
                        </a:rPr>
                        <a:t>WKZ</a:t>
                      </a:r>
                      <a:r>
                        <a:rPr lang="pl-PL" sz="600" dirty="0">
                          <a:effectLst/>
                          <a:latin typeface="Arial" panose="020B0604020202020204" pitchFamily="34" charset="0"/>
                          <a:cs typeface="Arial" panose="020B0604020202020204" pitchFamily="34" charset="0"/>
                        </a:rPr>
                        <a:t>, organ właściwy do wydania pozwolenia wodnoprawnego)</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extLst>
                  <a:ext uri="{0D108BD9-81ED-4DB2-BD59-A6C34878D82A}">
                    <a16:rowId xmlns:a16="http://schemas.microsoft.com/office/drawing/2014/main" val="10002"/>
                  </a:ext>
                </a:extLst>
              </a:tr>
              <a:tr h="868631">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złożenie zgłoszenia</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wszczęcie postępowania i rozpoznanie merytoryczne sprawy, w tym wezwanie do uzupełnienia braków, jeśli zachodzą</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zgłoszenie przez organ sprzeciwu w terminie 30 dni albo brak sprzeciwu wskutek upływu tego terminu, względnie oświadczenie organu o braku sprzeciwu</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extLst>
                  <a:ext uri="{0D108BD9-81ED-4DB2-BD59-A6C34878D82A}">
                    <a16:rowId xmlns:a16="http://schemas.microsoft.com/office/drawing/2014/main" val="10003"/>
                  </a:ext>
                </a:extLst>
              </a:tr>
              <a:tr h="614723">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a:lnSpc>
                          <a:spcPct val="115000"/>
                        </a:lnSpc>
                        <a:spcBef>
                          <a:spcPts val="300"/>
                        </a:spcBef>
                        <a:spcAft>
                          <a:spcPts val="0"/>
                        </a:spcAft>
                      </a:pPr>
                      <a:r>
                        <a:rPr lang="pl-PL" sz="600">
                          <a:effectLst/>
                          <a:latin typeface="Arial" panose="020B0604020202020204" pitchFamily="34" charset="0"/>
                          <a:cs typeface="Arial" panose="020B0604020202020204" pitchFamily="34" charset="0"/>
                        </a:rPr>
                        <a:t>Organ ma 30 dni na zgłoszenie sprzeciwu; bezskuteczny upływ tego terminu umożliwia inwestorowi rozpoczęcie robót; zgłoszenie sprzeciwu kończy postępowanie w trybie zgłoszenia, z możliwością wszczęcia postępowania w sprawie wydania pozwolenia na rozbiórkę</a:t>
                      </a:r>
                      <a:endParaRPr lang="en-US" sz="600">
                        <a:effectLst/>
                        <a:latin typeface="Arial" panose="020B0604020202020204" pitchFamily="34" charset="0"/>
                        <a:ea typeface="Calibri"/>
                        <a:cs typeface="Arial" panose="020B0604020202020204" pitchFamily="34" charset="0"/>
                      </a:endParaRPr>
                    </a:p>
                  </a:txBody>
                  <a:tcPr marL="43334" marR="43334" marT="0" marB="0" anchor="ctr"/>
                </a:tc>
                <a:extLst>
                  <a:ext uri="{0D108BD9-81ED-4DB2-BD59-A6C34878D82A}">
                    <a16:rowId xmlns:a16="http://schemas.microsoft.com/office/drawing/2014/main" val="10004"/>
                  </a:ext>
                </a:extLst>
              </a:tr>
              <a:tr h="1870896">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Zgłoszenie robót budowlanych, w którym należy określić rodzaj, zakres i sposób wykonywania tych robót</a:t>
                      </a:r>
                      <a:endParaRPr lang="en-US" sz="60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Załączniki do zgłoszenia, zgodnie z art. 30 ust. 2 Pr. Bud., w tym m.in.:</a:t>
                      </a:r>
                      <a:endParaRPr lang="en-US" sz="600">
                        <a:effectLst/>
                        <a:latin typeface="Arial" panose="020B0604020202020204" pitchFamily="34" charset="0"/>
                        <a:cs typeface="Arial" panose="020B0604020202020204" pitchFamily="34" charset="0"/>
                      </a:endParaRPr>
                    </a:p>
                    <a:p>
                      <a:pPr marL="198120" algn="just">
                        <a:spcBef>
                          <a:spcPts val="300"/>
                        </a:spcBef>
                        <a:spcAft>
                          <a:spcPts val="0"/>
                        </a:spcAft>
                      </a:pPr>
                      <a:r>
                        <a:rPr lang="pl-PL" sz="600">
                          <a:effectLst/>
                          <a:latin typeface="Arial" panose="020B0604020202020204" pitchFamily="34" charset="0"/>
                          <a:cs typeface="Arial" panose="020B0604020202020204" pitchFamily="34" charset="0"/>
                        </a:rPr>
                        <a:t> </a:t>
                      </a:r>
                      <a:endParaRPr lang="en-US" sz="60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a:effectLst/>
                          <a:latin typeface="Arial" panose="020B0604020202020204" pitchFamily="34" charset="0"/>
                          <a:cs typeface="Arial" panose="020B0604020202020204" pitchFamily="34" charset="0"/>
                        </a:rPr>
                        <a:t>oświadczenie, pod rygorem odpowiedzialności karnej, o posiadanym prawie do dysponowania nieruchomością na cele budowlane</a:t>
                      </a:r>
                      <a:endParaRPr lang="en-US" sz="60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a:effectLst/>
                          <a:latin typeface="Arial" panose="020B0604020202020204" pitchFamily="34" charset="0"/>
                          <a:cs typeface="Arial" panose="020B0604020202020204" pitchFamily="34" charset="0"/>
                        </a:rPr>
                        <a:t>w zależności od potrzeb - odpowiednie szkice i rysunki</a:t>
                      </a:r>
                      <a:endParaRPr lang="en-US" sz="60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a:effectLst/>
                          <a:latin typeface="Arial" panose="020B0604020202020204" pitchFamily="34" charset="0"/>
                          <a:cs typeface="Arial" panose="020B0604020202020204" pitchFamily="34" charset="0"/>
                        </a:rPr>
                        <a:t>pozwolenia, uzgodnienia i opinie wymagane odrębnymi przepisami</a:t>
                      </a:r>
                      <a:endParaRPr lang="en-US" sz="600">
                        <a:effectLst/>
                        <a:latin typeface="Arial" panose="020B0604020202020204" pitchFamily="34" charset="0"/>
                        <a:cs typeface="Arial" panose="020B0604020202020204" pitchFamily="34" charset="0"/>
                      </a:endParaRPr>
                    </a:p>
                    <a:p>
                      <a:pPr marL="471805" algn="just">
                        <a:spcAft>
                          <a:spcPts val="0"/>
                        </a:spcAft>
                      </a:pPr>
                      <a:r>
                        <a:rPr lang="pl-PL" sz="600">
                          <a:effectLst/>
                          <a:latin typeface="Arial" panose="020B0604020202020204" pitchFamily="34" charset="0"/>
                          <a:cs typeface="Arial" panose="020B0604020202020204" pitchFamily="34" charset="0"/>
                        </a:rPr>
                        <a:t> </a:t>
                      </a:r>
                      <a:endParaRPr lang="en-US" sz="60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W przypadku prowadzenia sprawy przez pełnomocnika - dokument pełnomocnictwa wraz z dowodem uiszczenia opłaty skarbowej od pełnomocnictwa</a:t>
                      </a:r>
                      <a:endParaRPr lang="en-US" sz="60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Odpis z KRS lub innego właściwego rejestru</a:t>
                      </a:r>
                      <a:endParaRPr lang="en-US" sz="600">
                        <a:effectLst/>
                        <a:latin typeface="Arial" panose="020B0604020202020204" pitchFamily="34" charset="0"/>
                        <a:ea typeface="Calibri"/>
                        <a:cs typeface="Arial" panose="020B0604020202020204" pitchFamily="34" charset="0"/>
                      </a:endParaRPr>
                    </a:p>
                  </a:txBody>
                  <a:tcPr marL="43334" marR="43334" marT="0" marB="0" anchor="ctr"/>
                </a:tc>
                <a:extLst>
                  <a:ext uri="{0D108BD9-81ED-4DB2-BD59-A6C34878D82A}">
                    <a16:rowId xmlns:a16="http://schemas.microsoft.com/office/drawing/2014/main" val="10005"/>
                  </a:ext>
                </a:extLst>
              </a:tr>
              <a:tr h="461041">
                <a:tc>
                  <a:txBody>
                    <a:bodyPr/>
                    <a:lstStyle/>
                    <a:p>
                      <a:pPr>
                        <a:lnSpc>
                          <a:spcPct val="115000"/>
                        </a:lnSpc>
                        <a:spcBef>
                          <a:spcPts val="300"/>
                        </a:spcBef>
                        <a:spcAft>
                          <a:spcPts val="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algn="just">
                        <a:lnSpc>
                          <a:spcPct val="115000"/>
                        </a:lnSpc>
                        <a:spcAft>
                          <a:spcPts val="0"/>
                        </a:spcAft>
                      </a:pPr>
                      <a:r>
                        <a:rPr lang="pl-PL" sz="600" dirty="0">
                          <a:effectLst/>
                          <a:latin typeface="Arial" panose="020B0604020202020204" pitchFamily="34" charset="0"/>
                          <a:cs typeface="Arial" panose="020B0604020202020204" pitchFamily="34" charset="0"/>
                        </a:rPr>
                        <a:t>Inwestor</a:t>
                      </a:r>
                      <a:endParaRPr lang="en-US" sz="600" dirty="0">
                        <a:effectLst/>
                        <a:latin typeface="Arial" panose="020B0604020202020204" pitchFamily="34" charset="0"/>
                        <a:cs typeface="Arial" panose="020B0604020202020204" pitchFamily="34" charset="0"/>
                      </a:endParaRPr>
                    </a:p>
                    <a:p>
                      <a:pPr algn="just">
                        <a:lnSpc>
                          <a:spcPct val="115000"/>
                        </a:lnSpc>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algn="just">
                        <a:lnSpc>
                          <a:spcPct val="115000"/>
                        </a:lnSpc>
                        <a:spcAft>
                          <a:spcPts val="0"/>
                        </a:spcAft>
                      </a:pPr>
                      <a:r>
                        <a:rPr lang="pl-PL" sz="600" dirty="0">
                          <a:effectLst/>
                          <a:latin typeface="Arial" panose="020B0604020202020204" pitchFamily="34" charset="0"/>
                          <a:cs typeface="Arial" panose="020B0604020202020204" pitchFamily="34" charset="0"/>
                        </a:rPr>
                        <a:t>Brak udziału społeczeństwa</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Do przodu lub Następny 12">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4" name="Przycisk akcji: Wstecz lub Poprzedni 13">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rzycisk akcji: Powrót 15">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9" name="Przycisk akcji: Strona główna 18">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140153000"/>
              </p:ext>
            </p:extLst>
          </p:nvPr>
        </p:nvGraphicFramePr>
        <p:xfrm>
          <a:off x="0" y="465138"/>
          <a:ext cx="9144000" cy="5648325"/>
        </p:xfrm>
        <a:graphic>
          <a:graphicData uri="http://schemas.openxmlformats.org/drawingml/2006/table">
            <a:tbl>
              <a:tblPr>
                <a:tableStyleId>{5C22544A-7EE6-4342-B048-85BDC9FD1C3A}</a:tableStyleId>
              </a:tblPr>
              <a:tblGrid>
                <a:gridCol w="2411760">
                  <a:extLst>
                    <a:ext uri="{9D8B030D-6E8A-4147-A177-3AD203B41FA5}">
                      <a16:colId xmlns:a16="http://schemas.microsoft.com/office/drawing/2014/main" val="20000"/>
                    </a:ext>
                  </a:extLst>
                </a:gridCol>
                <a:gridCol w="6732240">
                  <a:extLst>
                    <a:ext uri="{9D8B030D-6E8A-4147-A177-3AD203B41FA5}">
                      <a16:colId xmlns:a16="http://schemas.microsoft.com/office/drawing/2014/main" val="20001"/>
                    </a:ext>
                  </a:extLst>
                </a:gridCol>
              </a:tblGrid>
              <a:tr h="2747996">
                <a:tc>
                  <a:txBody>
                    <a:bodyPr/>
                    <a:lstStyle/>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pl-PL" sz="1200" b="1" u="none" strike="noStrike" dirty="0" smtClean="0">
                          <a:solidFill>
                            <a:schemeClr val="bg1"/>
                          </a:solidFill>
                          <a:effectLst/>
                          <a:latin typeface="Arial" panose="020B0604020202020204" pitchFamily="34" charset="0"/>
                          <a:cs typeface="Arial" panose="020B0604020202020204" pitchFamily="34" charset="0"/>
                        </a:rPr>
                        <a:t>Likwidacja </a:t>
                      </a: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txBody>
                  <a:tcPr marL="4785" marR="4785" marT="4784" marB="0" anchor="ctr">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pl-PL" sz="8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4" action="ppaction://hlinksldjump"/>
                        </a:rPr>
                        <a:t>Procedura tworzenia funduszu likwidacji zakładu górniczego</a:t>
                      </a:r>
                      <a:endParaRPr lang="en-US"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5" action="ppaction://hlinksldjump"/>
                        </a:rPr>
                        <a:t>Procedura wykonywania przez przedsiębiorcę obowiązków w przypadku likwidacji zakładu górniczego / zakładu wykonującego</a:t>
                      </a:r>
                      <a:r>
                        <a:rPr lang="pl-PL" sz="800" kern="0" baseline="0" dirty="0" smtClean="0">
                          <a:effectLst/>
                          <a:latin typeface="Arial" panose="020B0604020202020204" pitchFamily="34" charset="0"/>
                          <a:cs typeface="Arial" panose="020B0604020202020204" pitchFamily="34" charset="0"/>
                          <a:hlinkClick r:id="rId5" action="ppaction://hlinksldjump"/>
                        </a:rPr>
                        <a:t> </a:t>
                      </a:r>
                      <a:r>
                        <a:rPr lang="pl-PL" sz="800" kern="0" dirty="0" smtClean="0">
                          <a:effectLst/>
                          <a:latin typeface="Arial" panose="020B0604020202020204" pitchFamily="34" charset="0"/>
                          <a:cs typeface="Arial" panose="020B0604020202020204" pitchFamily="34" charset="0"/>
                          <a:hlinkClick r:id="rId5" action="ppaction://hlinksldjump"/>
                        </a:rPr>
                        <a:t>roboty geologiczne w całości lub w części</a:t>
                      </a: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6" action="ppaction://hlinksldjump"/>
                        </a:rPr>
                        <a:t>Procedura przekazania dokumentacji mierniczo-geologicznej zlikwidowanego</a:t>
                      </a:r>
                      <a:r>
                        <a:rPr lang="pl-PL" sz="800" kern="0" baseline="0" dirty="0" smtClean="0">
                          <a:effectLst/>
                          <a:latin typeface="Arial" panose="020B0604020202020204" pitchFamily="34" charset="0"/>
                          <a:cs typeface="Arial" panose="020B0604020202020204" pitchFamily="34" charset="0"/>
                          <a:hlinkClick r:id="rId6" action="ppaction://hlinksldjump"/>
                        </a:rPr>
                        <a:t> </a:t>
                      </a:r>
                      <a:r>
                        <a:rPr lang="pl-PL" sz="800" kern="0" dirty="0" smtClean="0">
                          <a:effectLst/>
                          <a:latin typeface="Arial" panose="020B0604020202020204" pitchFamily="34" charset="0"/>
                          <a:cs typeface="Arial" panose="020B0604020202020204" pitchFamily="34" charset="0"/>
                          <a:hlinkClick r:id="rId6" action="ppaction://hlinksldjump"/>
                        </a:rPr>
                        <a:t>zakładu górniczego / zakładu wykonującego</a:t>
                      </a:r>
                      <a:r>
                        <a:rPr lang="pl-PL" sz="800" kern="0" baseline="0" dirty="0" smtClean="0">
                          <a:effectLst/>
                          <a:latin typeface="Arial" panose="020B0604020202020204" pitchFamily="34" charset="0"/>
                          <a:cs typeface="Arial" panose="020B0604020202020204" pitchFamily="34" charset="0"/>
                          <a:hlinkClick r:id="rId6" action="ppaction://hlinksldjump"/>
                        </a:rPr>
                        <a:t> </a:t>
                      </a:r>
                      <a:r>
                        <a:rPr lang="pl-PL" sz="800" kern="0" dirty="0" smtClean="0">
                          <a:effectLst/>
                          <a:latin typeface="Arial" panose="020B0604020202020204" pitchFamily="34" charset="0"/>
                          <a:cs typeface="Arial" panose="020B0604020202020204" pitchFamily="34" charset="0"/>
                          <a:hlinkClick r:id="rId6" action="ppaction://hlinksldjump"/>
                        </a:rPr>
                        <a:t>roboty geologiczne</a:t>
                      </a: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7" action="ppaction://hlinksldjump"/>
                        </a:rPr>
                        <a:t>Procedura uzyskania pozwolenia na rozbiórkę</a:t>
                      </a: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8" action="ppaction://hlinksldjump"/>
                        </a:rPr>
                        <a:t>Procedura zgłoszenia rozbiórki</a:t>
                      </a:r>
                      <a:endParaRPr lang="en-US"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dirty="0" smtClean="0">
                        <a:effectLst/>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0"/>
                  </a:ext>
                </a:extLst>
              </a:tr>
              <a:tr h="290032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l-PL" sz="1200" b="1" u="none" strike="noStrike" dirty="0" smtClean="0">
                          <a:solidFill>
                            <a:schemeClr val="bg1"/>
                          </a:solidFill>
                          <a:effectLst/>
                          <a:latin typeface="Arial" panose="020B0604020202020204" pitchFamily="34" charset="0"/>
                          <a:cs typeface="Arial" panose="020B0604020202020204" pitchFamily="34" charset="0"/>
                        </a:rPr>
                        <a:t>Rekultywacja</a:t>
                      </a:r>
                      <a:endParaRPr lang="pl-PL" sz="1200" b="1" i="0"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pl-PL" sz="800" u="none" strike="noStrike" dirty="0" smtClean="0">
                        <a:effectLst/>
                        <a:latin typeface="Arial" panose="020B0604020202020204" pitchFamily="34" charset="0"/>
                        <a:cs typeface="Arial" panose="020B0604020202020204" pitchFamily="34" charset="0"/>
                        <a:hlinkClick r:id="rId9" action="ppaction://hlinksldjump"/>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u="none" strike="noStrike" dirty="0" smtClean="0">
                          <a:effectLst/>
                          <a:latin typeface="Arial" panose="020B0604020202020204" pitchFamily="34" charset="0"/>
                          <a:cs typeface="Arial" panose="020B0604020202020204" pitchFamily="34" charset="0"/>
                          <a:hlinkClick r:id="rId10" action="ppaction://hlinksldjump"/>
                        </a:rPr>
                        <a:t>Decyzja w sprawie rekultywacji i zagospodarowania gruntów</a:t>
                      </a:r>
                      <a:endParaRPr lang="pl-PL" sz="800" u="none" strike="noStrike"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baseline="0" dirty="0" smtClean="0">
                          <a:effectLst/>
                          <a:latin typeface="Arial" panose="020B0604020202020204" pitchFamily="34" charset="0"/>
                          <a:cs typeface="Arial" panose="020B0604020202020204" pitchFamily="34" charset="0"/>
                          <a:hlinkClick r:id="rId11" action="ppaction://hlinksldjump"/>
                        </a:rPr>
                        <a:t>Decyzja uzgadniająca warunki przeprowadzenia działań naprawczych</a:t>
                      </a:r>
                      <a:endParaRPr lang="pl-PL" sz="800" baseline="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u="none" strike="noStrike"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700" dirty="0" smtClean="0">
                          <a:effectLst/>
                          <a:latin typeface="Arial" panose="020B0604020202020204" pitchFamily="34" charset="0"/>
                          <a:cs typeface="Arial" panose="020B0604020202020204" pitchFamily="34" charset="0"/>
                        </a:rPr>
                        <a:t> </a:t>
                      </a:r>
                      <a:endParaRPr lang="en-US"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T w="12700" cap="flat" cmpd="sng" algn="ctr">
                      <a:solidFill>
                        <a:schemeClr val="accent6"/>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pic>
        <p:nvPicPr>
          <p:cNvPr id="8210" name="Picture 2" descr="C:\+ GRAFIKA\+ Identyfikacja Wizualna\GDOS\GDOS_logo\na WWW\GDOS_logo_pion_pn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3" descr="C:\+ GRAFIKA\+ LOGA\NFOŚiGW\logotyp-0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8215" name="Picture 6">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168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7169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nvGraphicFramePr>
        <p:xfrm>
          <a:off x="1" y="323850"/>
          <a:ext cx="9143999" cy="5985469"/>
        </p:xfrm>
        <a:graphic>
          <a:graphicData uri="http://schemas.openxmlformats.org/drawingml/2006/table">
            <a:tbl>
              <a:tblPr/>
              <a:tblGrid>
                <a:gridCol w="2397078">
                  <a:extLst>
                    <a:ext uri="{9D8B030D-6E8A-4147-A177-3AD203B41FA5}">
                      <a16:colId xmlns:a16="http://schemas.microsoft.com/office/drawing/2014/main" val="20000"/>
                    </a:ext>
                  </a:extLst>
                </a:gridCol>
                <a:gridCol w="6746921">
                  <a:extLst>
                    <a:ext uri="{9D8B030D-6E8A-4147-A177-3AD203B41FA5}">
                      <a16:colId xmlns:a16="http://schemas.microsoft.com/office/drawing/2014/main" val="20001"/>
                    </a:ext>
                  </a:extLst>
                </a:gridCol>
              </a:tblGrid>
              <a:tr h="19980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t>
                      </a:r>
                      <a:endParaRPr kumimoji="0" lang="en-US" altLang="en-US" sz="800" b="1" i="0" u="none" strike="noStrike" cap="none" normalizeH="0" baseline="0" dirty="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w sprawie rekultywacji i zagospodarowania gruntów </a:t>
                      </a:r>
                      <a:endParaRPr kumimoji="0" lang="en-US"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Rekultywację gruntów w granicach zakładu górniczego wydobywającego kopaliny otworami wiertniczymi normuje Rozporządzenie odwiertowe.</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 zakończonych pracach poszukiwawczo- rozpoznawczych oraz wydobywczych, w związku z likwidacją zakładu górniczego wymagane jest przeprowadzenie rekultywacji i zagospodarowania gruntów, czyli nadanie lub przywrócenie gruntom zdegradowanym albo zdewastowanym wartości użytkowych lub przyrodniczych.</a:t>
                      </a:r>
                      <a:endParaRPr kumimoji="0" lang="en-US"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 </a:t>
                      </a:r>
                      <a:endParaRPr kumimoji="0" lang="en-US"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Przepis art. 21 Ustawy o ochronie gruntów przewiduje inny termin rozpoczęcia rekultywacji na terenach przewidywanego osiadania gruntów na skutek działalności górniczej. Na takich terenach rekultywację rozpoczyna się przed wystąpieniem degradacji gruntów, na wniosek właściciela.</a:t>
                      </a:r>
                      <a:endParaRPr kumimoji="0" lang="en-US" altLang="en-US" sz="6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897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4 pkt 18 i 19 Ustawy o ochronie gruntów;</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20 - 22 Ustawy o ochronie gruntów</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odwiertowe</a:t>
                      </a:r>
                      <a:endParaRPr kumimoji="0" lang="en-US" altLang="en-US" sz="600" b="0" i="0" u="none" strike="noStrike" cap="none" normalizeH="0" baseline="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1"/>
                  </a:ext>
                </a:extLst>
              </a:tr>
              <a:tr h="7918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właściwego terenowo OUG - organ opiniujący w odniesieniu do działalności górniczej</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Regionalnej Dyrekcji Lasów Państwowych lub Dyrektor Parku Narodowego - organ opiniujący w odniesieniu do gruntów o projektowanym leśnym kierunku rekultywacji</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prezydent miasta) - organ opiniujący</a:t>
                      </a:r>
                      <a:endParaRPr kumimoji="0" lang="en-US" altLang="en-US" sz="600" b="0" i="0" u="none" strike="noStrike" cap="none" normalizeH="0" baseline="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0002"/>
                  </a:ext>
                </a:extLst>
              </a:tr>
              <a:tr h="5625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endParaRPr kumimoji="0" lang="en-US" altLang="en-US" sz="800" b="1" i="0" u="none" strike="noStrike" cap="none" normalizeH="0" baseline="0" dirty="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w sprawie rekultywacji i zagospodarowania gruntów</a:t>
                      </a:r>
                      <a:endParaRPr kumimoji="0" lang="en-US" altLang="en-US" sz="600" b="0" i="0" u="none" strike="noStrike" cap="none" normalizeH="0" baseline="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0003"/>
                  </a:ext>
                </a:extLst>
              </a:tr>
              <a:tr h="2345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en-US" altLang="en-US" sz="600" b="0" i="0" u="none" strike="noStrike" cap="none" normalizeH="0" baseline="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4"/>
                  </a:ext>
                </a:extLst>
              </a:tr>
              <a:tr h="17370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pisemny wniosek</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projekt rekultywacji i zagospodarowania gruntów zawierający opis projektowanych prac rekultywacyjnych i mapy terenu zrekultywowanego</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mapa sytuacyjno-wysokościowa z zaznaczonym terenem objętym wnioskiem</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dokument potwierdzający tytuł prawny do władania nieruchomością</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kopia wypisu i wyrysu z </a:t>
                      </a:r>
                      <a:r>
                        <a:rPr kumimoji="0" lang="pl-PL" altLang="en-US" sz="600" b="0" i="0" u="none" strike="noStrike" cap="none" normalizeH="0" baseline="0" dirty="0" err="1" smtClean="0">
                          <a:ln>
                            <a:noFill/>
                          </a:ln>
                          <a:solidFill>
                            <a:srgbClr val="000000"/>
                          </a:solidFill>
                          <a:effectLst/>
                          <a:latin typeface="Arial" charset="0"/>
                          <a:cs typeface="Arial" charset="0"/>
                        </a:rPr>
                        <a:t>MPZP</a:t>
                      </a:r>
                      <a:r>
                        <a:rPr kumimoji="0" lang="pl-PL" altLang="en-US" sz="600" b="0" i="0" u="none" strike="noStrike" cap="none" normalizeH="0" baseline="0" dirty="0" smtClean="0">
                          <a:ln>
                            <a:noFill/>
                          </a:ln>
                          <a:solidFill>
                            <a:srgbClr val="000000"/>
                          </a:solidFill>
                          <a:effectLst/>
                          <a:latin typeface="Arial" charset="0"/>
                          <a:cs typeface="Arial" charset="0"/>
                        </a:rPr>
                        <a:t> (jeśli obowiązuje) lub decyzji </a:t>
                      </a:r>
                      <a:r>
                        <a:rPr kumimoji="0" lang="pl-PL" altLang="en-US" sz="600" b="0" i="0" u="none" strike="noStrike" cap="none" normalizeH="0" baseline="0" dirty="0" err="1" smtClean="0">
                          <a:ln>
                            <a:noFill/>
                          </a:ln>
                          <a:solidFill>
                            <a:srgbClr val="000000"/>
                          </a:solidFill>
                          <a:effectLst/>
                          <a:latin typeface="Arial" charset="0"/>
                          <a:cs typeface="Arial" charset="0"/>
                        </a:rPr>
                        <a:t>WZ</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kopia koncesji lub decyzji wygaszającej koncesję, jeśli zostały wydane</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wypis z ewidencji gruntów dla terenu objętego wnioskiem i terenów sąsiednich</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dowód wniesienia opłaty skarbowej za wydanie decyzji </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endParaRPr kumimoji="0" lang="en-US" altLang="en-US" sz="600" b="0" i="0" u="none" strike="noStrike" cap="none" normalizeH="0" baseline="0" dirty="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0005"/>
                  </a:ext>
                </a:extLst>
              </a:tr>
              <a:tr h="2715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 właściciel lub użytkownik wieczysty nieruchomości oraz osoba, której przysługuje ograniczone prawo rzeczowe na nieruchomości</a:t>
                      </a:r>
                      <a:endParaRPr kumimoji="0" lang="en-US" altLang="en-US" sz="600" b="0" i="0" u="none" strike="noStrike" cap="none" normalizeH="0" baseline="0" dirty="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271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sp>
        <p:nvSpPr>
          <p:cNvPr id="72715" name="Picture 6">
            <a:hlinkClick r:id="rId7" action="ppaction://hlinksldjump"/>
          </p:cNvPr>
          <p:cNvSpPr>
            <a:spLocks noChangeAspect="1" noChangeArrowheads="1"/>
          </p:cNvSpPr>
          <p:nvPr/>
        </p:nvSpPr>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 name="Table 2"/>
          <p:cNvGraphicFramePr>
            <a:graphicFrameLocks noGrp="1"/>
          </p:cNvGraphicFramePr>
          <p:nvPr/>
        </p:nvGraphicFramePr>
        <p:xfrm>
          <a:off x="1" y="323850"/>
          <a:ext cx="9143999" cy="5985471"/>
        </p:xfrm>
        <a:graphic>
          <a:graphicData uri="http://schemas.openxmlformats.org/drawingml/2006/table">
            <a:tbl>
              <a:tblPr firstRow="1" firstCol="1" bandRow="1">
                <a:tableStyleId>{93296810-A885-4BE3-A3E7-6D5BEEA58F35}</a:tableStyleId>
              </a:tblPr>
              <a:tblGrid>
                <a:gridCol w="2396896">
                  <a:extLst>
                    <a:ext uri="{9D8B030D-6E8A-4147-A177-3AD203B41FA5}">
                      <a16:colId xmlns:a16="http://schemas.microsoft.com/office/drawing/2014/main" val="20000"/>
                    </a:ext>
                  </a:extLst>
                </a:gridCol>
                <a:gridCol w="6747103">
                  <a:extLst>
                    <a:ext uri="{9D8B030D-6E8A-4147-A177-3AD203B41FA5}">
                      <a16:colId xmlns:a16="http://schemas.microsoft.com/office/drawing/2014/main" val="20001"/>
                    </a:ext>
                  </a:extLst>
                </a:gridCol>
              </a:tblGrid>
              <a:tr h="1886958">
                <a:tc>
                  <a:txBody>
                    <a:bodyPr/>
                    <a:lstStyle/>
                    <a:p>
                      <a:pPr>
                        <a:lnSpc>
                          <a:spcPct val="115000"/>
                        </a:lnSpc>
                        <a:spcBef>
                          <a:spcPts val="300"/>
                        </a:spcBef>
                        <a:spcAft>
                          <a:spcPts val="300"/>
                        </a:spcAft>
                      </a:pPr>
                      <a:r>
                        <a:rPr lang="pl-PL" sz="800" dirty="0" smtClean="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algn="just">
                        <a:lnSpc>
                          <a:spcPct val="115000"/>
                        </a:lnSpc>
                        <a:spcAft>
                          <a:spcPts val="0"/>
                        </a:spcAft>
                      </a:pPr>
                      <a:r>
                        <a:rPr lang="pl-PL" sz="600" baseline="0" dirty="0" smtClean="0">
                          <a:effectLst/>
                          <a:latin typeface="Arial" panose="020B0604020202020204" pitchFamily="34" charset="0"/>
                          <a:cs typeface="Arial" panose="020B0604020202020204" pitchFamily="34" charset="0"/>
                        </a:rPr>
                        <a:t>Decyzja uzgadniająca warunki przeprowadzenia działań naprawczych</a:t>
                      </a:r>
                    </a:p>
                    <a:p>
                      <a:pPr algn="just">
                        <a:lnSpc>
                          <a:spcPct val="115000"/>
                        </a:lnSpc>
                        <a:spcAft>
                          <a:spcPts val="0"/>
                        </a:spcAft>
                      </a:pPr>
                      <a:endParaRPr lang="pl-PL" sz="600" baseline="0" dirty="0" smtClean="0">
                        <a:effectLst/>
                        <a:latin typeface="Arial" panose="020B0604020202020204" pitchFamily="34" charset="0"/>
                        <a:cs typeface="Arial" panose="020B0604020202020204" pitchFamily="34" charset="0"/>
                      </a:endParaRPr>
                    </a:p>
                    <a:p>
                      <a:pPr algn="just">
                        <a:lnSpc>
                          <a:spcPct val="115000"/>
                        </a:lnSpc>
                        <a:spcAft>
                          <a:spcPts val="0"/>
                        </a:spcAft>
                      </a:pPr>
                      <a:r>
                        <a:rPr lang="pl-PL" sz="600" b="1" kern="1200" baseline="0" dirty="0" smtClean="0">
                          <a:solidFill>
                            <a:schemeClr val="lt1"/>
                          </a:solidFill>
                          <a:effectLst/>
                          <a:latin typeface="Arial" panose="020B0604020202020204" pitchFamily="34" charset="0"/>
                          <a:ea typeface="+mn-ea"/>
                          <a:cs typeface="Arial" panose="020B0604020202020204" pitchFamily="34" charset="0"/>
                        </a:rPr>
                        <a:t>Art. 22a Ustawy o ochronie gruntów nakazuje stosowanie (w odniesieniu do gruntów zanieczyszczonych substancjami, preparatami, organizmami lub mikroorganizmami po dniu 30 kwietnia 2007 r.) Ustawy szkodowej. </a:t>
                      </a:r>
                      <a:endParaRPr lang="pl-PL" sz="600" b="1" kern="1200" dirty="0" smtClean="0">
                        <a:solidFill>
                          <a:schemeClr val="lt1"/>
                        </a:solidFill>
                        <a:effectLst/>
                        <a:latin typeface="Arial" panose="020B0604020202020204" pitchFamily="34" charset="0"/>
                        <a:ea typeface="+mn-ea"/>
                        <a:cs typeface="Arial" panose="020B0604020202020204" pitchFamily="34" charset="0"/>
                      </a:endParaRPr>
                    </a:p>
                  </a:txBody>
                  <a:tcPr marL="31650" marR="31650" marT="0" marB="0" anchor="ctr"/>
                </a:tc>
                <a:extLst>
                  <a:ext uri="{0D108BD9-81ED-4DB2-BD59-A6C34878D82A}">
                    <a16:rowId xmlns:a16="http://schemas.microsoft.com/office/drawing/2014/main" val="10000"/>
                  </a:ext>
                </a:extLst>
              </a:tr>
              <a:tr h="690964">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marL="342900" lvl="0" indent="-342900" algn="just">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art. </a:t>
                      </a:r>
                      <a:r>
                        <a:rPr lang="pl-PL" sz="600" kern="1200" dirty="0" smtClean="0">
                          <a:solidFill>
                            <a:schemeClr val="dk1"/>
                          </a:solidFill>
                          <a:effectLst/>
                          <a:latin typeface="Arial" panose="020B0604020202020204" pitchFamily="34" charset="0"/>
                          <a:ea typeface="+mn-ea"/>
                          <a:cs typeface="Arial" panose="020B0604020202020204" pitchFamily="34" charset="0"/>
                        </a:rPr>
                        <a:t>22a Ustawy o ochronie gruntów; odpowiednie stosowanie przepisów Ustawy szkodowej w przypadku zanieczyszczenia gruntów</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art. 13 ust. 2 i 2a Ustawy szkodowej; elementy wniosku o wydanie decyzji uzgadniającej warunki przeprowadzenia działań naprawczych</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art. 13 ust. 6 Ustawy szkodowej; podstawa wydania decyzji uzgadniającej warunki przeprowadzenia działań naprawczych</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art. 13 ust. 3 Ustawy szkodowej; elementy decyzji uzgadniającej warunki przeprowadzenia działań naprawczych</a:t>
                      </a:r>
                    </a:p>
                    <a:p>
                      <a:pPr marL="0" lvl="0" indent="0" algn="just">
                        <a:spcBef>
                          <a:spcPts val="300"/>
                        </a:spcBef>
                        <a:spcAft>
                          <a:spcPts val="0"/>
                        </a:spcAft>
                        <a:buFont typeface="Symbol"/>
                        <a:buNone/>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txBody>
                  <a:tcPr marL="31650" marR="31650" marT="0" marB="0" anchor="ctr"/>
                </a:tc>
                <a:extLst>
                  <a:ext uri="{0D108BD9-81ED-4DB2-BD59-A6C34878D82A}">
                    <a16:rowId xmlns:a16="http://schemas.microsoft.com/office/drawing/2014/main" val="10001"/>
                  </a:ext>
                </a:extLst>
              </a:tr>
              <a:tr h="808136">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Organy właściwe do przeprowadzenia procedury</a:t>
                      </a:r>
                      <a:endParaRPr lang="en-US" sz="800" dirty="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marL="342900" lvl="0" indent="-342900" algn="just">
                        <a:spcBef>
                          <a:spcPts val="300"/>
                        </a:spcBef>
                        <a:spcAft>
                          <a:spcPts val="0"/>
                        </a:spcAft>
                        <a:buFont typeface="Symbol"/>
                        <a:buChar char=""/>
                      </a:pPr>
                      <a:r>
                        <a:rPr lang="pl-PL" sz="600" dirty="0" err="1" smtClean="0">
                          <a:effectLst/>
                          <a:latin typeface="Arial" panose="020B0604020202020204" pitchFamily="34" charset="0"/>
                          <a:cs typeface="Arial" panose="020B0604020202020204" pitchFamily="34" charset="0"/>
                        </a:rPr>
                        <a:t>RDOŚ</a:t>
                      </a:r>
                      <a:endParaRPr lang="en-US" sz="600" dirty="0">
                        <a:effectLst/>
                        <a:latin typeface="Arial" panose="020B0604020202020204" pitchFamily="34" charset="0"/>
                        <a:cs typeface="Arial" panose="020B0604020202020204" pitchFamily="34" charset="0"/>
                      </a:endParaRPr>
                    </a:p>
                  </a:txBody>
                  <a:tcPr marL="31650" marR="31650" marT="0" marB="0" anchor="ctr"/>
                </a:tc>
                <a:extLst>
                  <a:ext uri="{0D108BD9-81ED-4DB2-BD59-A6C34878D82A}">
                    <a16:rowId xmlns:a16="http://schemas.microsoft.com/office/drawing/2014/main" val="10002"/>
                  </a:ext>
                </a:extLst>
              </a:tr>
              <a:tr h="573514">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wniosek</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wszczęcie postępowania i rozpoznanie sprawy, w tym wezwanie do uzupełnienia braków formalnych, jeśli zachodzą oraz odmowa wszczęcia postępowania, jeśli zachodzi </a:t>
                      </a:r>
                      <a:r>
                        <a:rPr lang="pl-PL" sz="600" dirty="0" smtClean="0">
                          <a:effectLst/>
                          <a:latin typeface="Arial" panose="020B0604020202020204" pitchFamily="34" charset="0"/>
                          <a:cs typeface="Arial" panose="020B0604020202020204" pitchFamily="34" charset="0"/>
                        </a:rPr>
                        <a:t>podstawa</a:t>
                      </a:r>
                    </a:p>
                    <a:p>
                      <a:pPr marL="342900" lvl="0" indent="-342900" algn="just">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zasięgnięcie</a:t>
                      </a:r>
                      <a:r>
                        <a:rPr lang="pl-PL" sz="600" baseline="0" dirty="0" smtClean="0">
                          <a:effectLst/>
                          <a:latin typeface="Arial" panose="020B0604020202020204" pitchFamily="34" charset="0"/>
                          <a:cs typeface="Arial" panose="020B0604020202020204" pitchFamily="34" charset="0"/>
                        </a:rPr>
                        <a:t> przez </a:t>
                      </a:r>
                      <a:r>
                        <a:rPr lang="pl-PL" sz="600" baseline="0" dirty="0" err="1" smtClean="0">
                          <a:effectLst/>
                          <a:latin typeface="Arial" panose="020B0604020202020204" pitchFamily="34" charset="0"/>
                          <a:cs typeface="Arial" panose="020B0604020202020204" pitchFamily="34" charset="0"/>
                        </a:rPr>
                        <a:t>RDOŚ</a:t>
                      </a:r>
                      <a:r>
                        <a:rPr lang="pl-PL" sz="600" baseline="0" dirty="0" smtClean="0">
                          <a:effectLst/>
                          <a:latin typeface="Arial" panose="020B0604020202020204" pitchFamily="34" charset="0"/>
                          <a:cs typeface="Arial" panose="020B0604020202020204" pitchFamily="34" charset="0"/>
                        </a:rPr>
                        <a:t> opinii właściwego organu</a:t>
                      </a:r>
                    </a:p>
                    <a:p>
                      <a:pPr marL="342900" lvl="0" indent="-342900" algn="just">
                        <a:spcBef>
                          <a:spcPts val="300"/>
                        </a:spcBef>
                        <a:spcAft>
                          <a:spcPts val="0"/>
                        </a:spcAft>
                        <a:buFont typeface="Symbol"/>
                        <a:buChar char=""/>
                      </a:pPr>
                      <a:r>
                        <a:rPr lang="pl-PL" sz="600" baseline="0" dirty="0" smtClean="0">
                          <a:effectLst/>
                          <a:latin typeface="Arial" panose="020B0604020202020204" pitchFamily="34" charset="0"/>
                          <a:cs typeface="Arial" panose="020B0604020202020204" pitchFamily="34" charset="0"/>
                        </a:rPr>
                        <a:t>wydanie decyzji uzgadniającej warunki przeprowadzenia działań naprawczych</a:t>
                      </a:r>
                      <a:endParaRPr lang="en-US" sz="600" dirty="0">
                        <a:effectLst/>
                        <a:latin typeface="Arial" panose="020B0604020202020204" pitchFamily="34" charset="0"/>
                        <a:cs typeface="Arial" panose="020B0604020202020204" pitchFamily="34" charset="0"/>
                      </a:endParaRPr>
                    </a:p>
                  </a:txBody>
                  <a:tcPr marL="31650" marR="31650" marT="0" marB="0" anchor="ctr"/>
                </a:tc>
                <a:extLst>
                  <a:ext uri="{0D108BD9-81ED-4DB2-BD59-A6C34878D82A}">
                    <a16:rowId xmlns:a16="http://schemas.microsoft.com/office/drawing/2014/main" val="10003"/>
                  </a:ext>
                </a:extLst>
              </a:tr>
              <a:tr h="239834">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Niezwłocznie do 2 miesięcy w sprawach skomplikowanych - od złożenia kompletnej dokumentacji.</a:t>
                      </a:r>
                      <a:endParaRPr lang="en-US" sz="600" dirty="0">
                        <a:effectLst/>
                        <a:latin typeface="Arial" panose="020B0604020202020204" pitchFamily="34" charset="0"/>
                        <a:ea typeface="Calibri"/>
                        <a:cs typeface="Arial" panose="020B0604020202020204" pitchFamily="34" charset="0"/>
                      </a:endParaRPr>
                    </a:p>
                  </a:txBody>
                  <a:tcPr marL="31650" marR="31650" marT="0" marB="0" anchor="ctr"/>
                </a:tc>
                <a:extLst>
                  <a:ext uri="{0D108BD9-81ED-4DB2-BD59-A6C34878D82A}">
                    <a16:rowId xmlns:a16="http://schemas.microsoft.com/office/drawing/2014/main" val="10004"/>
                  </a:ext>
                </a:extLst>
              </a:tr>
              <a:tr h="1509772">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pisemny wniosek</a:t>
                      </a:r>
                      <a:endParaRPr lang="en-US" sz="600" dirty="0">
                        <a:effectLst/>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dirty="0" smtClean="0">
                          <a:effectLst/>
                          <a:latin typeface="Arial" panose="020B0604020202020204" pitchFamily="34" charset="0"/>
                          <a:cs typeface="Arial" panose="020B0604020202020204" pitchFamily="34" charset="0"/>
                        </a:rPr>
                        <a:t>informacje dotyczące </a:t>
                      </a:r>
                      <a:r>
                        <a:rPr lang="pl-PL" sz="600" kern="1200" dirty="0" smtClean="0">
                          <a:solidFill>
                            <a:schemeClr val="dk1"/>
                          </a:solidFill>
                          <a:effectLst/>
                          <a:latin typeface="Arial" panose="020B0604020202020204" pitchFamily="34" charset="0"/>
                          <a:ea typeface="+mn-ea"/>
                          <a:cs typeface="Arial" panose="020B0604020202020204" pitchFamily="34" charset="0"/>
                        </a:rPr>
                        <a:t>obszaru wymagającego podjęcia działań naprawczych, funkcji pełnionych przez obszar wymagający działań naprawczych, początkowego stanu środowiska na danym terenie, aktualnego stanu środowiska na danym terenie, planowanego zakresu i sposobu przeprowadzenia działań naprawczych oraz planowanego terminu ich rozpoczęcia i zakończenia (w odniesieniu do szkody w środowisku w gatunkach chronionych lub chronionych siedliskach przyrodniczych lub w wodach)</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projekt planu </a:t>
                      </a:r>
                      <a:r>
                        <a:rPr lang="pl-PL" sz="600" kern="1200" dirty="0" err="1" smtClean="0">
                          <a:solidFill>
                            <a:schemeClr val="dk1"/>
                          </a:solidFill>
                          <a:effectLst/>
                          <a:latin typeface="Arial" panose="020B0604020202020204" pitchFamily="34" charset="0"/>
                          <a:ea typeface="+mn-ea"/>
                          <a:cs typeface="Arial" panose="020B0604020202020204" pitchFamily="34" charset="0"/>
                        </a:rPr>
                        <a:t>remediacji</a:t>
                      </a:r>
                      <a:r>
                        <a:rPr lang="pl-PL" sz="600" kern="1200" dirty="0" smtClean="0">
                          <a:solidFill>
                            <a:schemeClr val="dk1"/>
                          </a:solidFill>
                          <a:effectLst/>
                          <a:latin typeface="Arial" panose="020B0604020202020204" pitchFamily="34" charset="0"/>
                          <a:ea typeface="+mn-ea"/>
                          <a:cs typeface="Arial" panose="020B0604020202020204" pitchFamily="34" charset="0"/>
                        </a:rPr>
                        <a:t>, obejmujący informacje wymienione w art. 13 ust. 2a Ustawy szkodowej (w odniesieniu do szkody w środowisku w powierzchni ziemi) </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dowód wniesienia opłaty skarbowej za wydanie decyzji (aktualnie opłata w wysokości 10 zł);</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w przypadku prowadzenia sprawy przed pełnomocnika należy dołączyć oryginał pełnomocnictwa lub urzędowo poświadczony odpis pełnomocnictwa i dołączyć dowód wniesionej opłaty skarbowej od pełnomocnictwa (aktualnie opłata w wysokości 17 zł)</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300"/>
                        </a:spcBef>
                        <a:spcAft>
                          <a:spcPts val="0"/>
                        </a:spcAft>
                        <a:buClrTx/>
                        <a:buSzTx/>
                        <a:buFont typeface="Symbol"/>
                        <a:buNone/>
                        <a:tabLst/>
                        <a:defRPr/>
                      </a:pPr>
                      <a:endParaRPr lang="en-US" sz="600" dirty="0">
                        <a:effectLst/>
                        <a:latin typeface="Arial" panose="020B0604020202020204" pitchFamily="34" charset="0"/>
                        <a:ea typeface="Calibri"/>
                        <a:cs typeface="Arial" panose="020B0604020202020204" pitchFamily="34" charset="0"/>
                      </a:endParaRPr>
                    </a:p>
                  </a:txBody>
                  <a:tcPr marL="31650" marR="31650" marT="0" marB="0" anchor="ctr"/>
                </a:tc>
                <a:extLst>
                  <a:ext uri="{0D108BD9-81ED-4DB2-BD59-A6C34878D82A}">
                    <a16:rowId xmlns:a16="http://schemas.microsoft.com/office/drawing/2014/main" val="10005"/>
                  </a:ext>
                </a:extLst>
              </a:tr>
              <a:tr h="276293">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Stroną jest przede wszystkim wnioskodawca/inwestor, właściciel lub użytkownik wieczysty nieruchomości oraz osoba, której przysługuje ograniczone prawo rzeczowe na nieruchomości</a:t>
                      </a:r>
                      <a:endParaRPr lang="en-US" sz="600" dirty="0">
                        <a:effectLst/>
                        <a:latin typeface="Arial" panose="020B0604020202020204" pitchFamily="34" charset="0"/>
                        <a:ea typeface="Calibri"/>
                        <a:cs typeface="Arial" panose="020B0604020202020204" pitchFamily="34" charset="0"/>
                      </a:endParaRPr>
                    </a:p>
                  </a:txBody>
                  <a:tcPr marL="31650" marR="31650"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3731"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29363"/>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29363"/>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8205788"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237288"/>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373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a:t>
            </a:r>
            <a:endParaRPr lang="pl-PL" altLang="en-US" sz="600" b="1">
              <a:solidFill>
                <a:schemeClr val="accent2"/>
              </a:solidFill>
              <a:latin typeface="Arial" charset="0"/>
            </a:endParaRP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ela 13"/>
          <p:cNvGraphicFramePr>
            <a:graphicFrameLocks noGrp="1"/>
          </p:cNvGraphicFramePr>
          <p:nvPr/>
        </p:nvGraphicFramePr>
        <p:xfrm>
          <a:off x="0" y="2436813"/>
          <a:ext cx="9143999" cy="2622551"/>
        </p:xfrm>
        <a:graphic>
          <a:graphicData uri="http://schemas.openxmlformats.org/drawingml/2006/table">
            <a:tbl>
              <a:tblPr>
                <a:tableStyleId>{5C22544A-7EE6-4342-B048-85BDC9FD1C3A}</a:tableStyleId>
              </a:tblPr>
              <a:tblGrid>
                <a:gridCol w="2945201">
                  <a:extLst>
                    <a:ext uri="{9D8B030D-6E8A-4147-A177-3AD203B41FA5}">
                      <a16:colId xmlns:a16="http://schemas.microsoft.com/office/drawing/2014/main" val="20000"/>
                    </a:ext>
                  </a:extLst>
                </a:gridCol>
                <a:gridCol w="1770814">
                  <a:extLst>
                    <a:ext uri="{9D8B030D-6E8A-4147-A177-3AD203B41FA5}">
                      <a16:colId xmlns:a16="http://schemas.microsoft.com/office/drawing/2014/main" val="20001"/>
                    </a:ext>
                  </a:extLst>
                </a:gridCol>
                <a:gridCol w="4427984">
                  <a:extLst>
                    <a:ext uri="{9D8B030D-6E8A-4147-A177-3AD203B41FA5}">
                      <a16:colId xmlns:a16="http://schemas.microsoft.com/office/drawing/2014/main" val="20002"/>
                    </a:ext>
                  </a:extLst>
                </a:gridCol>
              </a:tblGrid>
              <a:tr h="262255">
                <a:tc rowSpan="7">
                  <a:txBody>
                    <a:bodyPr/>
                    <a:lstStyle/>
                    <a:p>
                      <a:pPr algn="ctr" fontAlgn="ctr"/>
                      <a:r>
                        <a:rPr lang="pl-PL" sz="8800" b="1" i="0" u="none" strike="noStrike" dirty="0" smtClean="0">
                          <a:solidFill>
                            <a:schemeClr val="tx1">
                              <a:lumMod val="65000"/>
                              <a:lumOff val="35000"/>
                            </a:schemeClr>
                          </a:solidFill>
                          <a:effectLst/>
                          <a:latin typeface="Arial" panose="020B0604020202020204" pitchFamily="34" charset="0"/>
                          <a:cs typeface="Arial" panose="020B0604020202020204" pitchFamily="34" charset="0"/>
                        </a:rPr>
                        <a:t>§</a:t>
                      </a:r>
                      <a:endParaRPr lang="pl-PL" sz="88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4">
                  <a:txBody>
                    <a:bodyPr/>
                    <a:lstStyle/>
                    <a:p>
                      <a:pPr marL="171450" indent="-171450" algn="l" fontAlgn="ctr">
                        <a:buFont typeface="Arial" panose="020B0604020202020204" pitchFamily="34" charset="0"/>
                        <a:buChar char="•"/>
                      </a:pPr>
                      <a:r>
                        <a:rPr lang="pl-PL" sz="800" b="1" i="0" u="none" strike="noStrike" dirty="0" smtClean="0">
                          <a:solidFill>
                            <a:srgbClr val="000000"/>
                          </a:solidFill>
                          <a:effectLst/>
                          <a:latin typeface="Arial" panose="020B0604020202020204" pitchFamily="34" charset="0"/>
                          <a:cs typeface="Arial" panose="020B0604020202020204" pitchFamily="34" charset="0"/>
                        </a:rPr>
                        <a:t>Lista aktów prawnych</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6" action="ppaction://hlinksldjump"/>
                        </a:rPr>
                        <a:t>Ustawy</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2255">
                <a:tc vMerge="1">
                  <a:txBody>
                    <a:bodyPr/>
                    <a:lstStyle/>
                    <a:p>
                      <a:endParaRPr lang="en-US"/>
                    </a:p>
                  </a:txBody>
                  <a:tcPr/>
                </a:tc>
                <a:tc vMerge="1">
                  <a:txBody>
                    <a:bodyPr/>
                    <a:lstStyle/>
                    <a:p>
                      <a:endParaRPr lang="en-US"/>
                    </a:p>
                  </a:txBody>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7" action="ppaction://hlinksldjump"/>
                        </a:rPr>
                        <a:t>Rozporządzenia – część 1</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255">
                <a:tc vMerge="1">
                  <a:txBody>
                    <a:bodyPr/>
                    <a:lstStyle/>
                    <a:p>
                      <a:endParaRPr lang="en-US"/>
                    </a:p>
                  </a:txBody>
                  <a:tcPr/>
                </a:tc>
                <a:tc vMerge="1">
                  <a:txBody>
                    <a:bodyPr/>
                    <a:lstStyle/>
                    <a:p>
                      <a:endParaRPr lang="en-US"/>
                    </a:p>
                  </a:txBody>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8" action="ppaction://hlinksldjump"/>
                        </a:rPr>
                        <a:t>Rozporządzenia – część 2</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255">
                <a:tc vMerge="1">
                  <a:txBody>
                    <a:bodyPr/>
                    <a:lstStyle/>
                    <a:p>
                      <a:endParaRPr lang="en-US"/>
                    </a:p>
                  </a:txBody>
                  <a:tcPr/>
                </a:tc>
                <a:tc vMerge="1">
                  <a:txBody>
                    <a:bodyPr/>
                    <a:lstStyle/>
                    <a:p>
                      <a:pPr marL="171450" indent="-171450" algn="l" fontAlgn="ctr">
                        <a:buFont typeface="Arial" panose="020B0604020202020204" pitchFamily="34" charset="0"/>
                        <a:buChar cha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9" action="ppaction://hlinksldjump"/>
                        </a:rPr>
                        <a:t>Umowy międzynarodowe,</a:t>
                      </a:r>
                      <a:r>
                        <a:rPr lang="pl-PL" sz="800" b="0" i="0" u="none" strike="noStrike" baseline="0" dirty="0" smtClean="0">
                          <a:solidFill>
                            <a:srgbClr val="000000"/>
                          </a:solidFill>
                          <a:effectLst/>
                          <a:latin typeface="Arial" panose="020B0604020202020204" pitchFamily="34" charset="0"/>
                          <a:cs typeface="Arial" panose="020B0604020202020204" pitchFamily="34" charset="0"/>
                          <a:hlinkClick r:id="rId9" action="ppaction://hlinksldjump"/>
                        </a:rPr>
                        <a:t> Traktaty, Dyrektywy i inne akty prawa Unii Europejskiej</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86765">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gridSpan="2">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1" i="0" u="none" strike="noStrike" dirty="0" smtClean="0">
                          <a:solidFill>
                            <a:srgbClr val="000000"/>
                          </a:solidFill>
                          <a:effectLst/>
                          <a:latin typeface="Arial" panose="020B0604020202020204" pitchFamily="34" charset="0"/>
                          <a:cs typeface="Arial" panose="020B0604020202020204" pitchFamily="34" charset="0"/>
                          <a:hlinkClick r:id="rId10" action="ppaction://hlinksldjump"/>
                        </a:rPr>
                        <a:t>Lista skrótów</a:t>
                      </a:r>
                      <a:endParaRPr lang="pl-PL" sz="800" b="1"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4"/>
                  </a:ext>
                </a:extLst>
              </a:tr>
              <a:tr h="39338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1" i="0" u="none" strike="noStrike" dirty="0" smtClean="0">
                          <a:solidFill>
                            <a:srgbClr val="000000"/>
                          </a:solidFill>
                          <a:effectLst/>
                          <a:latin typeface="Arial" panose="020B0604020202020204" pitchFamily="34" charset="0"/>
                          <a:cs typeface="Arial" panose="020B0604020202020204" pitchFamily="34" charset="0"/>
                        </a:rPr>
                        <a:t>Definicje wybranych terminów </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fontAlgn="ctr" latinLnBrk="0" hangingPunct="1">
                        <a:buFont typeface="Arial" panose="020B0604020202020204" pitchFamily="34" charset="0"/>
                        <a:buChar char="•"/>
                      </a:pPr>
                      <a:r>
                        <a:rPr lang="pl-PL" sz="800" b="0"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pl-PL" sz="800" b="0" i="0" u="none" strike="noStrike" kern="1200" dirty="0" smtClean="0">
                          <a:solidFill>
                            <a:srgbClr val="000000"/>
                          </a:solidFill>
                          <a:effectLst/>
                          <a:latin typeface="Arial" panose="020B0604020202020204" pitchFamily="34" charset="0"/>
                          <a:ea typeface="+mn-ea"/>
                          <a:cs typeface="Arial" panose="020B0604020202020204" pitchFamily="34" charset="0"/>
                          <a:hlinkClick r:id="rId11" action="ppaction://hlinksldjump"/>
                        </a:rPr>
                        <a:t>A - P</a:t>
                      </a:r>
                      <a:endParaRPr lang="en-US"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3383">
                <a:tc vMerge="1">
                  <a:txBody>
                    <a:bodyPr/>
                    <a:lstStyle/>
                    <a:p>
                      <a:endParaRPr lang="en-US"/>
                    </a:p>
                  </a:txBody>
                  <a:tcPr/>
                </a:tc>
                <a:tc vMerge="1">
                  <a:txBody>
                    <a:bodyPr/>
                    <a:lstStyle/>
                    <a:p>
                      <a:endParaRPr lang="en-US"/>
                    </a:p>
                  </a:txBody>
                  <a:tcPr/>
                </a:tc>
                <a:tc>
                  <a:txBody>
                    <a:bodyPr/>
                    <a:lstStyle/>
                    <a:p>
                      <a:pPr marL="171450" indent="-171450" algn="l" defTabSz="914400" rtl="0" eaLnBrk="1" fontAlgn="ctr" latinLnBrk="0" hangingPunct="1">
                        <a:buFont typeface="Arial" panose="020B0604020202020204" pitchFamily="34" charset="0"/>
                        <a:buChar char="•"/>
                      </a:pPr>
                      <a:r>
                        <a:rPr lang="pl-PL" sz="800" b="0" i="0" u="none" strike="noStrike" kern="1200" dirty="0" smtClean="0">
                          <a:solidFill>
                            <a:srgbClr val="000000"/>
                          </a:solidFill>
                          <a:effectLst/>
                          <a:latin typeface="Arial" panose="020B0604020202020204" pitchFamily="34" charset="0"/>
                          <a:ea typeface="+mn-ea"/>
                          <a:cs typeface="Arial" panose="020B0604020202020204" pitchFamily="34" charset="0"/>
                          <a:hlinkClick r:id="rId12" action="ppaction://hlinksldjump"/>
                        </a:rPr>
                        <a:t>R</a:t>
                      </a:r>
                      <a:r>
                        <a:rPr lang="pl-PL" sz="800" b="0" i="0" u="none" strike="noStrike" kern="1200" baseline="0" dirty="0" smtClean="0">
                          <a:solidFill>
                            <a:srgbClr val="000000"/>
                          </a:solidFill>
                          <a:effectLst/>
                          <a:latin typeface="Arial" panose="020B0604020202020204" pitchFamily="34" charset="0"/>
                          <a:ea typeface="+mn-ea"/>
                          <a:cs typeface="Arial" panose="020B0604020202020204" pitchFamily="34" charset="0"/>
                          <a:hlinkClick r:id="rId12" action="ppaction://hlinksldjump"/>
                        </a:rPr>
                        <a:t> - Z</a:t>
                      </a:r>
                      <a:endParaRPr lang="en-US"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4755"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aktów prawnych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Ustawy</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14314"/>
          <a:ext cx="9144000" cy="5995005"/>
        </p:xfrm>
        <a:graphic>
          <a:graphicData uri="http://schemas.openxmlformats.org/drawingml/2006/table">
            <a:tbl>
              <a:tblPr firstRow="1" bandRow="1">
                <a:tableStyleId>{073A0DAA-6AF3-43AB-8588-CEC1D06C72B9}</a:tableStyleId>
              </a:tblPr>
              <a:tblGrid>
                <a:gridCol w="2051720">
                  <a:extLst>
                    <a:ext uri="{9D8B030D-6E8A-4147-A177-3AD203B41FA5}">
                      <a16:colId xmlns:a16="http://schemas.microsoft.com/office/drawing/2014/main" val="20000"/>
                    </a:ext>
                  </a:extLst>
                </a:gridCol>
                <a:gridCol w="7092280">
                  <a:extLst>
                    <a:ext uri="{9D8B030D-6E8A-4147-A177-3AD203B41FA5}">
                      <a16:colId xmlns:a16="http://schemas.microsoft.com/office/drawing/2014/main" val="20001"/>
                    </a:ext>
                  </a:extLst>
                </a:gridCol>
              </a:tblGrid>
              <a:tr h="184461">
                <a:tc>
                  <a:txBody>
                    <a:bodyPr/>
                    <a:lstStyle/>
                    <a:p>
                      <a:r>
                        <a:rPr lang="pl-PL" sz="600" b="1" dirty="0" smtClean="0">
                          <a:solidFill>
                            <a:sysClr val="windowText" lastClr="000000"/>
                          </a:solidFill>
                          <a:effectLst/>
                          <a:latin typeface="Arial" panose="020B0604020202020204" pitchFamily="34" charset="0"/>
                          <a:cs typeface="Arial" panose="020B0604020202020204" pitchFamily="34" charset="0"/>
                        </a:rPr>
                        <a:t>Konstytucja RP</a:t>
                      </a:r>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6" marB="45716">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0" dirty="0" smtClean="0">
                          <a:solidFill>
                            <a:sysClr val="windowText" lastClr="000000"/>
                          </a:solidFill>
                          <a:effectLst/>
                          <a:latin typeface="Arial" panose="020B0604020202020204" pitchFamily="34" charset="0"/>
                          <a:cs typeface="Arial" panose="020B0604020202020204" pitchFamily="34" charset="0"/>
                        </a:rPr>
                        <a:t>Konstytucja Rzeczpospolitej Polskiej z dnia 2 kwietnia 1997 r. (Dz. U. Nr 78, poz. 483, z </a:t>
                      </a:r>
                      <a:r>
                        <a:rPr lang="pl-PL" sz="600" b="0" dirty="0" err="1" smtClean="0">
                          <a:solidFill>
                            <a:sysClr val="windowText" lastClr="000000"/>
                          </a:solidFill>
                          <a:effectLst/>
                          <a:latin typeface="Arial" panose="020B0604020202020204" pitchFamily="34" charset="0"/>
                          <a:cs typeface="Arial" panose="020B0604020202020204" pitchFamily="34" charset="0"/>
                        </a:rPr>
                        <a:t>późn</a:t>
                      </a:r>
                      <a:r>
                        <a:rPr lang="pl-PL" sz="600" b="0" dirty="0" smtClean="0">
                          <a:solidFill>
                            <a:sysClr val="windowText" lastClr="000000"/>
                          </a:solidFill>
                          <a:effectLst/>
                          <a:latin typeface="Arial" panose="020B0604020202020204" pitchFamily="34" charset="0"/>
                          <a:cs typeface="Arial" panose="020B0604020202020204" pitchFamily="34" charset="0"/>
                        </a:rPr>
                        <a:t>. zm.) </a:t>
                      </a: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6" marB="45716">
                    <a:solidFill>
                      <a:schemeClr val="bg1">
                        <a:lumMod val="85000"/>
                      </a:schemeClr>
                    </a:solidFill>
                  </a:tcPr>
                </a:tc>
                <a:extLst>
                  <a:ext uri="{0D108BD9-81ED-4DB2-BD59-A6C34878D82A}">
                    <a16:rowId xmlns:a16="http://schemas.microsoft.com/office/drawing/2014/main" val="10000"/>
                  </a:ext>
                </a:extLst>
              </a:tr>
              <a:tr h="184461">
                <a:tc>
                  <a:txBody>
                    <a:bodyPr/>
                    <a:lstStyle/>
                    <a:p>
                      <a:r>
                        <a:rPr lang="pl-PL" sz="600" b="1" dirty="0" err="1" smtClean="0">
                          <a:effectLst/>
                          <a:latin typeface="Arial" panose="020B0604020202020204" pitchFamily="34" charset="0"/>
                          <a:cs typeface="Arial" panose="020B0604020202020204" pitchFamily="34" charset="0"/>
                        </a:rPr>
                        <a:t>PGiG</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9 czerwca 2011 r. - Prawo geologiczne i górnicze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a:t>
                      </a:r>
                      <a:r>
                        <a:rPr lang="pl-PL" sz="600" baseline="0" dirty="0" smtClean="0">
                          <a:effectLst/>
                          <a:latin typeface="Arial" panose="020B0604020202020204" pitchFamily="34" charset="0"/>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Dz. U. z 2015 r. poz. 196)</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01"/>
                  </a:ext>
                </a:extLst>
              </a:tr>
              <a:tr h="184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err="1" smtClean="0">
                          <a:solidFill>
                            <a:schemeClr val="dk1"/>
                          </a:solidFill>
                          <a:effectLst/>
                          <a:latin typeface="Arial" panose="020B0604020202020204" pitchFamily="34" charset="0"/>
                          <a:ea typeface="+mn-ea"/>
                          <a:cs typeface="Arial" panose="020B0604020202020204" pitchFamily="34" charset="0"/>
                        </a:rPr>
                        <a:t>PGiG</a:t>
                      </a:r>
                      <a:r>
                        <a:rPr lang="pl-PL" sz="600" b="1" kern="1200" dirty="0" smtClean="0">
                          <a:solidFill>
                            <a:schemeClr val="dk1"/>
                          </a:solidFill>
                          <a:effectLst/>
                          <a:latin typeface="Arial" panose="020B0604020202020204" pitchFamily="34" charset="0"/>
                          <a:ea typeface="+mn-ea"/>
                          <a:cs typeface="Arial" panose="020B0604020202020204" pitchFamily="34" charset="0"/>
                        </a:rPr>
                        <a:t> 2014</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ustawa </a:t>
                      </a:r>
                      <a:r>
                        <a:rPr lang="pl-PL" sz="600" kern="1200" dirty="0" err="1" smtClean="0">
                          <a:solidFill>
                            <a:schemeClr val="dk1"/>
                          </a:solidFill>
                          <a:effectLst/>
                          <a:latin typeface="Arial" panose="020B0604020202020204" pitchFamily="34" charset="0"/>
                          <a:ea typeface="+mn-ea"/>
                          <a:cs typeface="Arial" panose="020B0604020202020204" pitchFamily="34" charset="0"/>
                        </a:rPr>
                        <a:t>PGiG</a:t>
                      </a:r>
                      <a:r>
                        <a:rPr lang="pl-PL" sz="600" kern="1200" dirty="0" smtClean="0">
                          <a:solidFill>
                            <a:schemeClr val="dk1"/>
                          </a:solidFill>
                          <a:effectLst/>
                          <a:latin typeface="Arial" panose="020B0604020202020204" pitchFamily="34" charset="0"/>
                          <a:ea typeface="+mn-ea"/>
                          <a:cs typeface="Arial" panose="020B0604020202020204" pitchFamily="34" charset="0"/>
                        </a:rPr>
                        <a:t> w brzmieniu przed zmianami, które weszły w życie dnia 1 stycznia 2015 r.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02"/>
                  </a:ext>
                </a:extLst>
              </a:tr>
              <a:tr h="184461">
                <a:tc>
                  <a:txBody>
                    <a:bodyPr/>
                    <a:lstStyle/>
                    <a:p>
                      <a:r>
                        <a:rPr lang="pl-PL" sz="600" b="1" dirty="0" smtClean="0">
                          <a:effectLst/>
                          <a:latin typeface="Arial" panose="020B0604020202020204" pitchFamily="34" charset="0"/>
                          <a:cs typeface="Arial" panose="020B0604020202020204" pitchFamily="34" charset="0"/>
                        </a:rPr>
                        <a:t>Ustawa Zmieniająca</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11 lipca 2014 r. o zmianie ustawy - Prawo geologiczne i górnicze oraz niektórych innych ustaw (Dz. U. z 2014 r. poz. 1133)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03"/>
                  </a:ext>
                </a:extLst>
              </a:tr>
              <a:tr h="184461">
                <a:tc>
                  <a:txBody>
                    <a:bodyPr/>
                    <a:lstStyle/>
                    <a:p>
                      <a:r>
                        <a:rPr lang="pl-PL" sz="600" b="1" dirty="0" smtClean="0">
                          <a:effectLst/>
                          <a:latin typeface="Arial" panose="020B0604020202020204" pitchFamily="34" charset="0"/>
                          <a:cs typeface="Arial" panose="020B0604020202020204" pitchFamily="34" charset="0"/>
                        </a:rPr>
                        <a:t>Ustawa o planowaniu</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27 marca 2003 r. o planowaniu i zagospodarowaniu przestrzennym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 Dz. U. z 2015</a:t>
                      </a:r>
                      <a:r>
                        <a:rPr lang="pl-PL" sz="600" baseline="0" dirty="0" smtClean="0">
                          <a:effectLst/>
                          <a:latin typeface="Arial" panose="020B0604020202020204" pitchFamily="34" charset="0"/>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r. poz. 199)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04"/>
                  </a:ext>
                </a:extLst>
              </a:tr>
              <a:tr h="276699">
                <a:tc>
                  <a:txBody>
                    <a:bodyPr/>
                    <a:lstStyle/>
                    <a:p>
                      <a:r>
                        <a:rPr lang="pl-PL" sz="600" b="1" dirty="0" smtClean="0">
                          <a:effectLst/>
                          <a:latin typeface="Arial" panose="020B0604020202020204" pitchFamily="34" charset="0"/>
                          <a:cs typeface="Arial" panose="020B0604020202020204" pitchFamily="34" charset="0"/>
                        </a:rPr>
                        <a:t>Ustawa o substancjach chemicznych i ich mieszaninach</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25 lutego 2011 r. o substancjach chemicznych i ich mieszaninach (Dz. U. Nr 63, poz. 322,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05"/>
                  </a:ext>
                </a:extLst>
              </a:tr>
              <a:tr h="184461">
                <a:tc>
                  <a:txBody>
                    <a:bodyPr/>
                    <a:lstStyle/>
                    <a:p>
                      <a:r>
                        <a:rPr lang="pl-PL" sz="600" b="1" dirty="0" smtClean="0">
                          <a:effectLst/>
                          <a:latin typeface="Arial" panose="020B0604020202020204" pitchFamily="34" charset="0"/>
                          <a:cs typeface="Arial" panose="020B0604020202020204" pitchFamily="34" charset="0"/>
                        </a:rPr>
                        <a:t>KPA</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14 czerwca 1960 r. - Kodeks postępowania administracyjnego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 Dz. U. z 2013 r. poz. 267, z </a:t>
                      </a:r>
                      <a:r>
                        <a:rPr lang="pl-PL" sz="600" dirty="0" err="1" smtClean="0">
                          <a:effectLst/>
                          <a:latin typeface="Arial" panose="020B0604020202020204" pitchFamily="34" charset="0"/>
                          <a:cs typeface="Arial" panose="020B0604020202020204" pitchFamily="34" charset="0"/>
                        </a:rPr>
                        <a:t>późn</a:t>
                      </a:r>
                      <a:r>
                        <a:rPr lang="pl-PL" sz="600" dirty="0" smtClean="0">
                          <a:effectLst/>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06"/>
                  </a:ext>
                </a:extLst>
              </a:tr>
              <a:tr h="184461">
                <a:tc>
                  <a:txBody>
                    <a:bodyPr/>
                    <a:lstStyle/>
                    <a:p>
                      <a:r>
                        <a:rPr lang="pl-PL" sz="600" b="1" dirty="0" smtClean="0">
                          <a:effectLst/>
                          <a:latin typeface="Arial" panose="020B0604020202020204" pitchFamily="34" charset="0"/>
                          <a:cs typeface="Arial" panose="020B0604020202020204" pitchFamily="34" charset="0"/>
                        </a:rPr>
                        <a:t>Ustawa SDG</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2 lipca 2004 r. o swobodzie działalności gospodarczej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 Dz. U. z 2013 r. poz. 672, z </a:t>
                      </a:r>
                      <a:r>
                        <a:rPr lang="pl-PL" sz="600" dirty="0" err="1" smtClean="0">
                          <a:effectLst/>
                          <a:latin typeface="Arial" panose="020B0604020202020204" pitchFamily="34" charset="0"/>
                          <a:cs typeface="Arial" panose="020B0604020202020204" pitchFamily="34" charset="0"/>
                        </a:rPr>
                        <a:t>późn</a:t>
                      </a:r>
                      <a:r>
                        <a:rPr lang="pl-PL" sz="600" dirty="0" smtClean="0">
                          <a:effectLst/>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07"/>
                  </a:ext>
                </a:extLst>
              </a:tr>
              <a:tr h="184461">
                <a:tc>
                  <a:txBody>
                    <a:bodyPr/>
                    <a:lstStyle/>
                    <a:p>
                      <a:r>
                        <a:rPr lang="pl-PL" sz="600" b="1" dirty="0" smtClean="0">
                          <a:effectLst/>
                          <a:latin typeface="Arial" panose="020B0604020202020204" pitchFamily="34" charset="0"/>
                          <a:cs typeface="Arial" panose="020B0604020202020204" pitchFamily="34" charset="0"/>
                        </a:rPr>
                        <a:t>Pr. Bud.</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7 lipca 1994 r. Prawo budowlane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 Dz. U. z 2013 r. poz. 1409, z </a:t>
                      </a:r>
                      <a:r>
                        <a:rPr lang="pl-PL" sz="600" dirty="0" err="1" smtClean="0">
                          <a:effectLst/>
                          <a:latin typeface="Arial" panose="020B0604020202020204" pitchFamily="34" charset="0"/>
                          <a:cs typeface="Arial" panose="020B0604020202020204" pitchFamily="34" charset="0"/>
                        </a:rPr>
                        <a:t>późn</a:t>
                      </a:r>
                      <a:r>
                        <a:rPr lang="pl-PL" sz="600" dirty="0" smtClean="0">
                          <a:effectLst/>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08"/>
                  </a:ext>
                </a:extLst>
              </a:tr>
              <a:tr h="184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effectLst/>
                          <a:latin typeface="Arial" panose="020B0604020202020204" pitchFamily="34" charset="0"/>
                          <a:cs typeface="Arial" panose="020B0604020202020204" pitchFamily="34" charset="0"/>
                        </a:rPr>
                        <a:t>Pr. Geod. i Kart.</a:t>
                      </a:r>
                      <a:endParaRPr lang="en-US" sz="600" b="1" kern="1200" dirty="0" smtClean="0">
                        <a:solidFill>
                          <a:schemeClr val="dk1"/>
                        </a:solidFill>
                        <a:effectLst/>
                        <a:latin typeface="Arial" panose="020B0604020202020204" pitchFamily="34" charset="0"/>
                        <a:ea typeface="Calibri"/>
                        <a:cs typeface="Arial" panose="020B0604020202020204" pitchFamily="34" charset="0"/>
                      </a:endParaRPr>
                    </a:p>
                  </a:txBody>
                  <a:tcPr marL="91443" marR="91443" marT="45716" marB="45716"/>
                </a:tc>
                <a:tc>
                  <a:txBody>
                    <a:bodyPr/>
                    <a:lstStyle/>
                    <a:p>
                      <a:r>
                        <a:rPr lang="pl-PL" sz="600" kern="1200" dirty="0" smtClean="0">
                          <a:effectLst/>
                          <a:latin typeface="Arial" panose="020B0604020202020204" pitchFamily="34" charset="0"/>
                          <a:cs typeface="Arial" panose="020B0604020202020204" pitchFamily="34" charset="0"/>
                        </a:rPr>
                        <a:t>ustawa z dnia 17 maja 1989 r. Prawo geodezyjne i kartograficzne (</a:t>
                      </a:r>
                      <a:r>
                        <a:rPr lang="pl-PL" sz="600" kern="1200" dirty="0" err="1" smtClean="0">
                          <a:effectLst/>
                          <a:latin typeface="Arial" panose="020B0604020202020204" pitchFamily="34" charset="0"/>
                          <a:cs typeface="Arial" panose="020B0604020202020204" pitchFamily="34" charset="0"/>
                        </a:rPr>
                        <a:t>t.j</a:t>
                      </a:r>
                      <a:r>
                        <a:rPr lang="pl-PL" sz="600" kern="1200" dirty="0" smtClean="0">
                          <a:effectLst/>
                          <a:latin typeface="Arial" panose="020B0604020202020204" pitchFamily="34" charset="0"/>
                          <a:cs typeface="Arial" panose="020B0604020202020204" pitchFamily="34" charset="0"/>
                        </a:rPr>
                        <a:t>. Dz. U. z 2010 r. Nr 193, poz. 1287, z </a:t>
                      </a:r>
                      <a:r>
                        <a:rPr lang="pl-PL" sz="600" kern="1200" dirty="0" err="1" smtClean="0">
                          <a:effectLst/>
                          <a:latin typeface="Arial" panose="020B0604020202020204" pitchFamily="34" charset="0"/>
                          <a:cs typeface="Arial" panose="020B0604020202020204" pitchFamily="34" charset="0"/>
                        </a:rPr>
                        <a:t>późn</a:t>
                      </a:r>
                      <a:r>
                        <a:rPr lang="pl-PL" sz="600" kern="1200" dirty="0" smtClean="0">
                          <a:effectLst/>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09"/>
                  </a:ext>
                </a:extLst>
              </a:tr>
              <a:tr h="276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OOŚ</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3 października 2008 r. o udostępnianiu informacji o środowisku i jego ochronie, udziale społeczeństwa w ochronie środowiska oraz o ocenach oddziaływania na środowisko (</a:t>
                      </a:r>
                      <a:r>
                        <a:rPr lang="pl-PL" sz="600" dirty="0" err="1" smtClean="0">
                          <a:latin typeface="Arial" panose="020B0604020202020204" pitchFamily="34" charset="0"/>
                          <a:cs typeface="Arial" panose="020B0604020202020204" pitchFamily="34" charset="0"/>
                        </a:rPr>
                        <a:t>t.j.Dz</a:t>
                      </a:r>
                      <a:r>
                        <a:rPr lang="pl-PL" sz="600" dirty="0" smtClean="0">
                          <a:latin typeface="Arial" panose="020B0604020202020204" pitchFamily="34" charset="0"/>
                          <a:cs typeface="Arial" panose="020B0604020202020204" pitchFamily="34" charset="0"/>
                        </a:rPr>
                        <a:t>. U. z 2013 r. poz. 1235,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0"/>
                  </a:ext>
                </a:extLst>
              </a:tr>
              <a:tr h="184461">
                <a:tc>
                  <a:txBody>
                    <a:bodyPr/>
                    <a:lstStyle/>
                    <a:p>
                      <a:r>
                        <a:rPr lang="pl-PL" sz="600" b="1" dirty="0" smtClean="0">
                          <a:latin typeface="Arial" panose="020B0604020202020204" pitchFamily="34" charset="0"/>
                          <a:cs typeface="Arial" panose="020B0604020202020204" pitchFamily="34" charset="0"/>
                        </a:rPr>
                        <a:t>POŚ</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27 kwietnia 2001 r. - Prawo ochrony środowiska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1232,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1"/>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odpadach</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14 grudnia 2012 r. o odpadach (Dz. U. z 2013 r. poz. 21,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2"/>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odpadach wydobywczych</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10 lipca 2008 r. o odpadach wydobywczych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1136,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3"/>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szkodowa</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pPr lvl="0"/>
                      <a:r>
                        <a:rPr lang="pl-PL" sz="600" dirty="0" smtClean="0">
                          <a:latin typeface="Arial" panose="020B0604020202020204" pitchFamily="34" charset="0"/>
                          <a:cs typeface="Arial" panose="020B0604020202020204" pitchFamily="34" charset="0"/>
                        </a:rPr>
                        <a:t>ustawa z dnia 13 kwietnia 2007 r. o zapobieganiu szkodom w środowisku i ich naprawie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210,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smtClean="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4"/>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Prawo wodne</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ustawa z dnia 18 lipca 2001 r. - Prawo wodne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2012 r. poz. 145,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smtClean="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5"/>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zbiorowym zaopatrzeniu w wodę</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7 czerwca 2001 r. o zbiorowym zaopatrzeniu w wodę i zbiorowym odprowadzaniu ścieków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2015 r. poz. 139)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6"/>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ochronie przyrody</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16 kwietnia 2004 r. o ochronie przyrody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627,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7"/>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rybactwie śródlądowym</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18 kwietnia 1985 r. o rybactwie śródlądowym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2009 r. Nr 189, poz. 1471,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8"/>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gospodarce nieruchomościami</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21 sierpnia 1997 r. o gospodarce nieruchomościami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518,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19"/>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opłacie skarbowej</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16 listopada 2006 r. o opłacie skarbowej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1628)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0"/>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ochronie gruntów</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3 lutego 1995 r. o ochronie gruntów rolnych i leśnych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1205,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1"/>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lasach</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28 września 1991 r. o lasach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1153)</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2"/>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drogach</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21 marca 1985 r. o drogach publicznych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2015 r. poz. 460)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3"/>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PSP</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24 sierpnia 1991 r. o Państwowej Straży Pożarnej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1340,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4"/>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PIS</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14 marca 1985 r. o Państwowej Inspekcji Sanitarnej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2011 r. Nr 212, poz. 1263,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5"/>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kern="1200" dirty="0" err="1" smtClean="0">
                          <a:latin typeface="Arial" panose="020B0604020202020204" pitchFamily="34" charset="0"/>
                          <a:cs typeface="Arial" panose="020B0604020202020204" pitchFamily="34" charset="0"/>
                        </a:rPr>
                        <a:t>Prawo</a:t>
                      </a:r>
                      <a:r>
                        <a:rPr lang="en-US" sz="600" b="1" kern="1200" dirty="0" smtClean="0">
                          <a:latin typeface="Arial" panose="020B0604020202020204" pitchFamily="34" charset="0"/>
                          <a:cs typeface="Arial" panose="020B0604020202020204" pitchFamily="34" charset="0"/>
                        </a:rPr>
                        <a:t> </a:t>
                      </a:r>
                      <a:r>
                        <a:rPr lang="en-US" sz="600" b="1" kern="1200" dirty="0" err="1" smtClean="0">
                          <a:latin typeface="Arial" panose="020B0604020202020204" pitchFamily="34" charset="0"/>
                          <a:cs typeface="Arial" panose="020B0604020202020204" pitchFamily="34" charset="0"/>
                        </a:rPr>
                        <a:t>Energetyczne</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10 kwietnia 1997 r. Prawo energetyczne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2012 r. poz. 1059,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6"/>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Ustawa o obszarach morskich lub UOM</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21 marca 1991 r. o obszarach morskich Rzeczypospolitej Polskiej i administracji morskiej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934,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7"/>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UOZOZ</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23 lipca 2003 r. o ochronie zabytków i opiece nad zabytkami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1446)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8"/>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Kodeks cywilny</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23 kwietnia 1964 r. - Kodeks cywilny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93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extLst>
                  <a:ext uri="{0D108BD9-81ED-4DB2-BD59-A6C34878D82A}">
                    <a16:rowId xmlns:a16="http://schemas.microsoft.com/office/drawing/2014/main" val="10029"/>
                  </a:ext>
                </a:extLst>
              </a:tr>
              <a:tr h="276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Ustawa o materiałach wybuchowych do użytku cywilnego</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ustawa z dnia 21 czerwca 2002 r. o materiałach wybuchowych przeznaczonych do użytku cywilnego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2012 r. poz. 1329,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p>
                  </a:txBody>
                  <a:tcPr marL="91443" marR="91443" marT="45716" marB="45716"/>
                </a:tc>
                <a:extLst>
                  <a:ext uri="{0D108BD9-81ED-4DB2-BD59-A6C34878D82A}">
                    <a16:rowId xmlns:a16="http://schemas.microsoft.com/office/drawing/2014/main" val="10030"/>
                  </a:ext>
                </a:extLst>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5779"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3250" y="6308725"/>
            <a:ext cx="436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2833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80645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aktów prawnych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Rozporządzenia – Część 1</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32655"/>
          <a:ext cx="9144000" cy="5832652"/>
        </p:xfrm>
        <a:graphic>
          <a:graphicData uri="http://schemas.openxmlformats.org/drawingml/2006/table">
            <a:tbl>
              <a:tblPr firstRow="1" bandRow="1">
                <a:tableStyleId>{073A0DAA-6AF3-43AB-8588-CEC1D06C72B9}</a:tableStyleId>
              </a:tblPr>
              <a:tblGrid>
                <a:gridCol w="2667156">
                  <a:extLst>
                    <a:ext uri="{9D8B030D-6E8A-4147-A177-3AD203B41FA5}">
                      <a16:colId xmlns:a16="http://schemas.microsoft.com/office/drawing/2014/main" val="20000"/>
                    </a:ext>
                  </a:extLst>
                </a:gridCol>
                <a:gridCol w="6476844">
                  <a:extLst>
                    <a:ext uri="{9D8B030D-6E8A-4147-A177-3AD203B41FA5}">
                      <a16:colId xmlns:a16="http://schemas.microsoft.com/office/drawing/2014/main" val="20001"/>
                    </a:ext>
                  </a:extLst>
                </a:gridCol>
              </a:tblGrid>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solidFill>
                            <a:schemeClr val="dk1"/>
                          </a:solidFill>
                          <a:latin typeface="Arial" panose="020B0604020202020204" pitchFamily="34" charset="0"/>
                          <a:ea typeface="+mn-ea"/>
                          <a:cs typeface="Arial" panose="020B0604020202020204" pitchFamily="34" charset="0"/>
                        </a:rPr>
                        <a:t>Ustawa o postępowaniu egzekucyjnym</a:t>
                      </a:r>
                      <a:endParaRPr lang="en-US" sz="600" b="1" kern="1200" dirty="0" smtClean="0">
                        <a:solidFill>
                          <a:schemeClr val="dk1"/>
                        </a:solidFill>
                        <a:latin typeface="Arial" panose="020B0604020202020204" pitchFamily="34" charset="0"/>
                        <a:ea typeface="+mn-ea"/>
                        <a:cs typeface="Arial" panose="020B0604020202020204" pitchFamily="34" charset="0"/>
                      </a:endParaRP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0" kern="1200" dirty="0" smtClean="0">
                          <a:solidFill>
                            <a:schemeClr val="dk1"/>
                          </a:solidFill>
                          <a:latin typeface="Arial" panose="020B0604020202020204" pitchFamily="34" charset="0"/>
                          <a:ea typeface="+mn-ea"/>
                          <a:cs typeface="Arial" panose="020B0604020202020204" pitchFamily="34" charset="0"/>
                        </a:rPr>
                        <a:t>ustawa o postępowaniu egzekucyjnym w administracji z dnia 17 czerwca 1966 r. (</a:t>
                      </a:r>
                      <a:r>
                        <a:rPr lang="pl-PL" sz="600" b="0" kern="1200" dirty="0" err="1" smtClean="0">
                          <a:solidFill>
                            <a:schemeClr val="dk1"/>
                          </a:solidFill>
                          <a:latin typeface="Arial" panose="020B0604020202020204" pitchFamily="34" charset="0"/>
                          <a:ea typeface="+mn-ea"/>
                          <a:cs typeface="Arial" panose="020B0604020202020204" pitchFamily="34" charset="0"/>
                        </a:rPr>
                        <a:t>t.j</a:t>
                      </a:r>
                      <a:r>
                        <a:rPr lang="pl-PL" sz="600" b="0" kern="1200" dirty="0" smtClean="0">
                          <a:solidFill>
                            <a:schemeClr val="dk1"/>
                          </a:solidFill>
                          <a:latin typeface="Arial" panose="020B0604020202020204" pitchFamily="34" charset="0"/>
                          <a:ea typeface="+mn-ea"/>
                          <a:cs typeface="Arial" panose="020B0604020202020204" pitchFamily="34" charset="0"/>
                        </a:rPr>
                        <a:t>. Dz. U. z 2014 r., poz. 1619)</a:t>
                      </a:r>
                      <a:endParaRPr lang="pl-PL" sz="600" b="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extLst>
                  <a:ext uri="{0D108BD9-81ED-4DB2-BD59-A6C34878D82A}">
                    <a16:rowId xmlns:a16="http://schemas.microsoft.com/office/drawing/2014/main" val="10000"/>
                  </a:ext>
                </a:extLst>
              </a:tr>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solidFill>
                            <a:schemeClr val="dk1"/>
                          </a:solidFill>
                          <a:latin typeface="Arial" panose="020B0604020202020204" pitchFamily="34" charset="0"/>
                          <a:ea typeface="+mn-ea"/>
                          <a:cs typeface="Arial" panose="020B0604020202020204" pitchFamily="34" charset="0"/>
                        </a:rPr>
                        <a:t>Ustawa </a:t>
                      </a:r>
                      <a:r>
                        <a:rPr lang="pl-PL" sz="600" b="1" kern="1200" dirty="0" err="1" smtClean="0">
                          <a:solidFill>
                            <a:schemeClr val="dk1"/>
                          </a:solidFill>
                          <a:latin typeface="Arial" panose="020B0604020202020204" pitchFamily="34" charset="0"/>
                          <a:ea typeface="+mn-ea"/>
                          <a:cs typeface="Arial" panose="020B0604020202020204" pitchFamily="34" charset="0"/>
                        </a:rPr>
                        <a:t>CIT</a:t>
                      </a:r>
                      <a:endParaRPr lang="en-US" sz="600" b="1" kern="1200" dirty="0" smtClean="0">
                        <a:solidFill>
                          <a:schemeClr val="dk1"/>
                        </a:solidFill>
                        <a:latin typeface="Arial" panose="020B0604020202020204" pitchFamily="34" charset="0"/>
                        <a:ea typeface="+mn-ea"/>
                        <a:cs typeface="Arial" panose="020B0604020202020204" pitchFamily="34" charset="0"/>
                      </a:endParaRP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kern="1200" dirty="0" smtClean="0">
                          <a:solidFill>
                            <a:schemeClr val="dk1"/>
                          </a:solidFill>
                          <a:latin typeface="Arial" panose="020B0604020202020204" pitchFamily="34" charset="0"/>
                          <a:ea typeface="+mn-ea"/>
                          <a:cs typeface="Arial" panose="020B0604020202020204" pitchFamily="34" charset="0"/>
                        </a:rPr>
                        <a:t>ustawa z dnia 15 lutego 1992 r. o podatku dochodowym od osób prawnych (</a:t>
                      </a:r>
                      <a:r>
                        <a:rPr lang="pl-PL" sz="600" kern="1200" dirty="0" err="1" smtClean="0">
                          <a:solidFill>
                            <a:schemeClr val="dk1"/>
                          </a:solidFill>
                          <a:latin typeface="Arial" panose="020B0604020202020204" pitchFamily="34" charset="0"/>
                          <a:ea typeface="+mn-ea"/>
                          <a:cs typeface="Arial" panose="020B0604020202020204" pitchFamily="34" charset="0"/>
                        </a:rPr>
                        <a:t>t.j</a:t>
                      </a:r>
                      <a:r>
                        <a:rPr lang="pl-PL" sz="600" kern="1200" dirty="0" smtClean="0">
                          <a:solidFill>
                            <a:schemeClr val="dk1"/>
                          </a:solidFill>
                          <a:latin typeface="Arial" panose="020B0604020202020204" pitchFamily="34" charset="0"/>
                          <a:ea typeface="+mn-ea"/>
                          <a:cs typeface="Arial" panose="020B0604020202020204" pitchFamily="34" charset="0"/>
                        </a:rPr>
                        <a:t>. Dz. U. z 2014 r., poz. 851)</a:t>
                      </a:r>
                      <a:endParaRPr lang="pl-PL" sz="6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extLst>
                  <a:ext uri="{0D108BD9-81ED-4DB2-BD59-A6C34878D82A}">
                    <a16:rowId xmlns:a16="http://schemas.microsoft.com/office/drawing/2014/main" val="10001"/>
                  </a:ext>
                </a:extLst>
              </a:tr>
              <a:tr h="285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solidFill>
                            <a:schemeClr val="dk1"/>
                          </a:solidFill>
                          <a:latin typeface="Arial" panose="020B0604020202020204" pitchFamily="34" charset="0"/>
                          <a:ea typeface="+mn-ea"/>
                          <a:cs typeface="Arial" panose="020B0604020202020204" pitchFamily="34" charset="0"/>
                        </a:rPr>
                        <a:t>Ustawa PIT</a:t>
                      </a:r>
                      <a:endParaRPr lang="en-US" sz="600" b="1" kern="1200" dirty="0" smtClean="0">
                        <a:solidFill>
                          <a:schemeClr val="dk1"/>
                        </a:solidFill>
                        <a:latin typeface="Arial" panose="020B0604020202020204" pitchFamily="34" charset="0"/>
                        <a:ea typeface="+mn-ea"/>
                        <a:cs typeface="Arial" panose="020B0604020202020204" pitchFamily="34" charset="0"/>
                      </a:endParaRP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kern="1200" dirty="0" smtClean="0">
                          <a:solidFill>
                            <a:schemeClr val="dk1"/>
                          </a:solidFill>
                          <a:latin typeface="Arial" panose="020B0604020202020204" pitchFamily="34" charset="0"/>
                          <a:ea typeface="+mn-ea"/>
                          <a:cs typeface="Arial" panose="020B0604020202020204" pitchFamily="34" charset="0"/>
                        </a:rPr>
                        <a:t>ustawa z dnia 26 lipca 1991 r. o podatku dochodowym od osób fizycznych (</a:t>
                      </a:r>
                      <a:r>
                        <a:rPr lang="pl-PL" sz="600" kern="1200" dirty="0" err="1" smtClean="0">
                          <a:solidFill>
                            <a:schemeClr val="dk1"/>
                          </a:solidFill>
                          <a:latin typeface="Arial" panose="020B0604020202020204" pitchFamily="34" charset="0"/>
                          <a:ea typeface="+mn-ea"/>
                          <a:cs typeface="Arial" panose="020B0604020202020204" pitchFamily="34" charset="0"/>
                        </a:rPr>
                        <a:t>t.j</a:t>
                      </a:r>
                      <a:r>
                        <a:rPr lang="pl-PL" sz="600" kern="1200" dirty="0" smtClean="0">
                          <a:solidFill>
                            <a:schemeClr val="dk1"/>
                          </a:solidFill>
                          <a:latin typeface="Arial" panose="020B0604020202020204" pitchFamily="34" charset="0"/>
                          <a:ea typeface="+mn-ea"/>
                          <a:cs typeface="Arial" panose="020B0604020202020204" pitchFamily="34" charset="0"/>
                        </a:rPr>
                        <a:t>. Dz. U. z 2012 r., poz. 361)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extLst>
                  <a:ext uri="{0D108BD9-81ED-4DB2-BD59-A6C34878D82A}">
                    <a16:rowId xmlns:a16="http://schemas.microsoft.com/office/drawing/2014/main" val="10002"/>
                  </a:ext>
                </a:extLst>
              </a:tr>
              <a:tr h="245916">
                <a:tc>
                  <a:txBody>
                    <a:bodyPr/>
                    <a:lstStyle/>
                    <a:p>
                      <a:r>
                        <a:rPr lang="pl-PL" sz="600" b="1" dirty="0" smtClean="0">
                          <a:solidFill>
                            <a:sysClr val="windowText" lastClr="000000"/>
                          </a:solidFill>
                          <a:latin typeface="Arial" panose="020B0604020202020204" pitchFamily="34" charset="0"/>
                          <a:cs typeface="Arial" panose="020B0604020202020204" pitchFamily="34" charset="0"/>
                        </a:rPr>
                        <a:t>Rozporządzenie w sprawie katalogu odpadów</a:t>
                      </a:r>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0" dirty="0" smtClean="0">
                          <a:solidFill>
                            <a:sysClr val="windowText" lastClr="000000"/>
                          </a:solidFill>
                          <a:latin typeface="Arial" panose="020B0604020202020204" pitchFamily="34" charset="0"/>
                          <a:cs typeface="Arial" panose="020B0604020202020204" pitchFamily="34" charset="0"/>
                        </a:rPr>
                        <a:t>rozporządzenie Ministra Środowiska z dnia 9</a:t>
                      </a:r>
                      <a:r>
                        <a:rPr lang="pl-PL" sz="600" b="0" baseline="0" dirty="0" smtClean="0">
                          <a:solidFill>
                            <a:sysClr val="windowText" lastClr="000000"/>
                          </a:solidFill>
                          <a:latin typeface="Arial" panose="020B0604020202020204" pitchFamily="34" charset="0"/>
                          <a:cs typeface="Arial" panose="020B0604020202020204" pitchFamily="34" charset="0"/>
                        </a:rPr>
                        <a:t> grudnia 2014</a:t>
                      </a:r>
                      <a:r>
                        <a:rPr lang="pl-PL" sz="600" b="0" dirty="0" smtClean="0">
                          <a:solidFill>
                            <a:sysClr val="windowText" lastClr="000000"/>
                          </a:solidFill>
                          <a:latin typeface="Arial" panose="020B0604020202020204" pitchFamily="34" charset="0"/>
                          <a:cs typeface="Arial" panose="020B0604020202020204" pitchFamily="34" charset="0"/>
                        </a:rPr>
                        <a:t> r. w sprawie katalogu odpadów (Dz. U.</a:t>
                      </a:r>
                      <a:r>
                        <a:rPr lang="pl-PL" sz="600" b="0" baseline="0" dirty="0" smtClean="0">
                          <a:solidFill>
                            <a:sysClr val="windowText" lastClr="000000"/>
                          </a:solidFill>
                          <a:latin typeface="Arial" panose="020B0604020202020204" pitchFamily="34" charset="0"/>
                          <a:cs typeface="Arial" panose="020B0604020202020204" pitchFamily="34" charset="0"/>
                        </a:rPr>
                        <a:t> z 2014 r. </a:t>
                      </a:r>
                      <a:r>
                        <a:rPr lang="pl-PL" sz="600" b="0" dirty="0" smtClean="0">
                          <a:solidFill>
                            <a:sysClr val="windowText" lastClr="000000"/>
                          </a:solidFill>
                          <a:latin typeface="Arial" panose="020B0604020202020204" pitchFamily="34" charset="0"/>
                          <a:cs typeface="Arial" panose="020B0604020202020204" pitchFamily="34" charset="0"/>
                        </a:rPr>
                        <a:t>poz. 1923) </a:t>
                      </a: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extLst>
                  <a:ext uri="{0D108BD9-81ED-4DB2-BD59-A6C34878D82A}">
                    <a16:rowId xmlns:a16="http://schemas.microsoft.com/office/drawing/2014/main" val="10003"/>
                  </a:ext>
                </a:extLst>
              </a:tr>
              <a:tr h="216328">
                <a:tc>
                  <a:txBody>
                    <a:bodyPr/>
                    <a:lstStyle/>
                    <a:p>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OOŚ</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Rady Ministrów z dnia 9 listopada 2010 r. w sprawie przedsięwzięć mogących znacząco oddziaływać na środowisko (Dz. U. Nr 213 poz. 1397,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04"/>
                  </a:ext>
                </a:extLst>
              </a:tr>
              <a:tr h="300186">
                <a:tc>
                  <a:txBody>
                    <a:bodyPr/>
                    <a:lstStyle/>
                    <a:p>
                      <a:r>
                        <a:rPr lang="pl-PL" sz="600" b="1" dirty="0" smtClean="0">
                          <a:latin typeface="Arial" panose="020B0604020202020204" pitchFamily="34" charset="0"/>
                          <a:cs typeface="Arial" panose="020B0604020202020204" pitchFamily="34" charset="0"/>
                        </a:rPr>
                        <a:t>Rozporządzenie w sprawie dopuszczalnych poziomów hałasu w środowisku</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14 czerwca 2007 r. w sprawie dopuszczalnych poziomów hałasu w środowisku (Dz. U. z 2014 r. poz. 112)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05"/>
                  </a:ext>
                </a:extLst>
              </a:tr>
              <a:tr h="290540">
                <a:tc>
                  <a:txBody>
                    <a:bodyPr/>
                    <a:lstStyle/>
                    <a:p>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w </a:t>
                      </a:r>
                      <a:r>
                        <a:rPr lang="en-US" sz="600" b="1" dirty="0" err="1" smtClean="0">
                          <a:latin typeface="Arial" panose="020B0604020202020204" pitchFamily="34" charset="0"/>
                          <a:cs typeface="Arial" panose="020B0604020202020204" pitchFamily="34" charset="0"/>
                        </a:rPr>
                        <a:t>sprawie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ścieków</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18 listopada 2014 r. w sprawie warunków, jakie należy spełniać przy wprowadzaniu ścieków do wód lub do ziemi, oraz w sprawie substancji szczególnie szkodliwych dla środowiska wodnego (Dz. U. z 2014 r., poz. 1800)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06"/>
                  </a:ext>
                </a:extLst>
              </a:tr>
              <a:tr h="375648">
                <a:tc>
                  <a:txBody>
                    <a:bodyPr/>
                    <a:lstStyle/>
                    <a:p>
                      <a:r>
                        <a:rPr lang="pl-PL" sz="600" b="1" dirty="0" smtClean="0">
                          <a:latin typeface="Arial" panose="020B0604020202020204" pitchFamily="34" charset="0"/>
                          <a:cs typeface="Arial" panose="020B0604020202020204" pitchFamily="34" charset="0"/>
                        </a:rPr>
                        <a:t>Rozporządzenia w sprawie sposobu realizacji obowiązków dostawców ścieków przemysłowych</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Budownictwa z dnia 14 lipca 2006 r. w sprawie sposobu realizacji obowiązków dostawców ścieków przemysłowych oraz warunków wprowadzania ścieków do urządzeń kanalizacyjnych (Dz. U. Nr 136, poz. 964)</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07"/>
                  </a:ext>
                </a:extLst>
              </a:tr>
              <a:tr h="381173">
                <a:tc>
                  <a:txBody>
                    <a:bodyPr/>
                    <a:lstStyle/>
                    <a:p>
                      <a:r>
                        <a:rPr lang="pl-PL" sz="600" b="1" dirty="0" smtClean="0">
                          <a:latin typeface="Arial" panose="020B0604020202020204" pitchFamily="34" charset="0"/>
                          <a:cs typeface="Arial" panose="020B0604020202020204" pitchFamily="34" charset="0"/>
                        </a:rPr>
                        <a:t>Rozporządzenie w sprawie substancji szczególnie szkodliwych</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10 listopada 2005 r. w sprawie substancji szczególnie szkodliwych dla środowiska wodnego, których wprowadzanie w ściekach przemysłowych do urządzeń kanalizacyjnych wymaga uzyskania pozwolenia wodnoprawnego (Dz. U. Nr 233, poz. 1988, </a:t>
                      </a:r>
                    </a:p>
                    <a:p>
                      <a:r>
                        <a:rPr lang="pl-PL" sz="600" dirty="0" smtClean="0">
                          <a:latin typeface="Arial" panose="020B0604020202020204" pitchFamily="34" charset="0"/>
                          <a:cs typeface="Arial" panose="020B0604020202020204" pitchFamily="34" charset="0"/>
                        </a:rPr>
                        <a:t>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08"/>
                  </a:ext>
                </a:extLst>
              </a:tr>
              <a:tr h="375648">
                <a:tc>
                  <a:txBody>
                    <a:bodyPr/>
                    <a:lstStyle/>
                    <a:p>
                      <a:r>
                        <a:rPr lang="pl-PL" sz="600" b="1" dirty="0" smtClean="0">
                          <a:latin typeface="Arial" panose="020B0604020202020204" pitchFamily="34" charset="0"/>
                          <a:cs typeface="Arial" panose="020B0604020202020204" pitchFamily="34" charset="0"/>
                        </a:rPr>
                        <a:t>Rozporządzenie w sprawie realizacji obowiązków dostawców ścieków przemysłowych</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14 lipca 2006 r. w sprawie sposobu realizacji obowiązków dostawców ścieków przemysłowych oraz warunków wprowadzania ścieków do urządzeń kanalizacyjnych (Dz. U Nr 436, poz. 964)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09"/>
                  </a:ext>
                </a:extLst>
              </a:tr>
              <a:tr h="285875">
                <a:tc>
                  <a:txBody>
                    <a:bodyPr/>
                    <a:lstStyle/>
                    <a:p>
                      <a:r>
                        <a:rPr lang="pl-PL" sz="600" b="1" dirty="0" smtClean="0">
                          <a:latin typeface="Arial" panose="020B0604020202020204" pitchFamily="34" charset="0"/>
                          <a:cs typeface="Arial" panose="020B0604020202020204" pitchFamily="34" charset="0"/>
                        </a:rPr>
                        <a:t>Rozporządzenie w sprawie instalacji, które nie wymagają pozwolenia</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2 lipca 2010 r. w sprawie przypadków, w których wprowadzanie gazów lub pyłów do powietrza z instalacji nie wymaga pozwolenia (Dz. U. Nr 130, poz. 881)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10"/>
                  </a:ext>
                </a:extLst>
              </a:tr>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effectLst/>
                          <a:latin typeface="Arial" panose="020B0604020202020204" pitchFamily="34" charset="0"/>
                          <a:cs typeface="Arial" panose="020B0604020202020204" pitchFamily="34" charset="0"/>
                        </a:rPr>
                        <a:t>Rozporządzenie w sprawie instalacji, które wymagają zgłoszenia</a:t>
                      </a:r>
                      <a:endParaRPr lang="en-US" sz="600" b="1" kern="1200" dirty="0" smtClean="0">
                        <a:solidFill>
                          <a:schemeClr val="dk1"/>
                        </a:solidFill>
                        <a:effectLst/>
                        <a:latin typeface="Arial" panose="020B0604020202020204" pitchFamily="34" charset="0"/>
                        <a:ea typeface="Calibri"/>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2 lipca 2010 r. w sprawie rodzajów instalacji, których eksploatacja wymaga zgłoszenia (Dz. U. Nr 130, poz. 880)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11"/>
                  </a:ext>
                </a:extLst>
              </a:tr>
              <a:tr h="25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ochrony gatunkowej zwierząt</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6 października 2014 r. w sprawie ochrony gatunkowej zwierząt (Dz. U. z 2014 r. poz. 1348)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12"/>
                  </a:ext>
                </a:extLst>
              </a:tr>
              <a:tr h="245916">
                <a:tc>
                  <a:txBody>
                    <a:bodyPr/>
                    <a:lstStyle/>
                    <a:p>
                      <a:r>
                        <a:rPr lang="pl-PL" sz="600" b="1" dirty="0" smtClean="0">
                          <a:latin typeface="Arial" panose="020B0604020202020204" pitchFamily="34" charset="0"/>
                          <a:cs typeface="Arial" panose="020B0604020202020204" pitchFamily="34" charset="0"/>
                        </a:rPr>
                        <a:t>Rozporządzenie w sprawie ochrony gatunkowej roślin</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9 października 2014 r. w sprawie ochrony gatunkowej roślin (Dz. U. z 2014 r. poz. 1409)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13"/>
                  </a:ext>
                </a:extLst>
              </a:tr>
              <a:tr h="288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Rozporządzenia w sprawie gatunków dziko występujących grzybów</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9 października 2014 r. w sprawie gatunków dziko występujących grzybów (Dz. U. z 2014 r. poz. 1408)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14"/>
                  </a:ext>
                </a:extLst>
              </a:tr>
              <a:tr h="476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sposobu ustalania wymagań dotyczących nowej zabudowy i zagospodarowania terenu w przypadku braku miejscowego planu zagospodarowania przestrzennego</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Infrastruktury z dnia 26 sierpnia 2003 r. w sprawie sposobu ustalania wymagań dotyczących nowej zabudowy </a:t>
                      </a:r>
                    </a:p>
                    <a:p>
                      <a:r>
                        <a:rPr lang="pl-PL" sz="600" dirty="0" smtClean="0">
                          <a:latin typeface="Arial" panose="020B0604020202020204" pitchFamily="34" charset="0"/>
                          <a:cs typeface="Arial" panose="020B0604020202020204" pitchFamily="34" charset="0"/>
                        </a:rPr>
                        <a:t>i zagospodarowania terenu w przypadku braku miejscowego planu zagospodarowania przestrzennego (Dz. U. Nr 164, poz. 1588)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15"/>
                  </a:ext>
                </a:extLst>
              </a:tr>
              <a:tr h="285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odwiertowe</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pPr lvl="0"/>
                      <a:r>
                        <a:rPr lang="pl-PL" sz="600" dirty="0" smtClean="0">
                          <a:latin typeface="Arial" panose="020B0604020202020204" pitchFamily="34" charset="0"/>
                          <a:cs typeface="Arial" panose="020B0604020202020204" pitchFamily="34" charset="0"/>
                        </a:rPr>
                        <a:t>rozporządzenie Ministra Gospodarki z dnia 25 kwietnia 2014 r. w sprawie szczegółowych wymagań dotyczących prowadzenia ruchu zakładów górniczych wydobywających kopaliny otworami wiertniczymi (Dz. U. z 2014 r. poz. 812) </a:t>
                      </a:r>
                      <a:endParaRPr lang="en-US" sz="600" dirty="0" smtClean="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16"/>
                  </a:ext>
                </a:extLst>
              </a:tr>
              <a:tr h="288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PnB</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rozporządzenie Ministra Infrastruktury z dnia 23 czerwca 2003 r. w sprawie: wniosku o pozwolenie na budowę, oświadczenia o posiadanym prawie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do dysponowania nieruchomością na cele budowlane i decyzji o pozwoleniu na budowę (Dz. U. Nr 120, poz. 1127,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smtClean="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17"/>
                  </a:ext>
                </a:extLst>
              </a:tr>
              <a:tr h="375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budynkowe</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Infrastruktury z dnia 12 kwietnia 2002 r. w sprawie warunków technicznych, jakim powinny odpowiadać budynki </a:t>
                      </a:r>
                    </a:p>
                    <a:p>
                      <a:r>
                        <a:rPr lang="pl-PL" sz="600" dirty="0" smtClean="0">
                          <a:latin typeface="Arial" panose="020B0604020202020204" pitchFamily="34" charset="0"/>
                          <a:cs typeface="Arial" panose="020B0604020202020204" pitchFamily="34" charset="0"/>
                        </a:rPr>
                        <a:t>i ich usytuowanie (Dz. U. Nr 75, poz. 690,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3" marB="45713"/>
                </a:tc>
                <a:extLst>
                  <a:ext uri="{0D108BD9-81ED-4DB2-BD59-A6C34878D82A}">
                    <a16:rowId xmlns:a16="http://schemas.microsoft.com/office/drawing/2014/main" val="10018"/>
                  </a:ext>
                </a:extLst>
              </a:tr>
            </a:tbl>
          </a:graphicData>
        </a:graphic>
      </p:graphicFrame>
      <p:cxnSp>
        <p:nvCxnSpPr>
          <p:cNvPr id="7" name="Łącznik prostoliniowy 6"/>
          <p:cNvCxnSpPr/>
          <p:nvPr/>
        </p:nvCxnSpPr>
        <p:spPr>
          <a:xfrm>
            <a:off x="0" y="6165850"/>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6803"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aktów prawnych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Rozporządzenia – Część 2</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nvGraphicFramePr>
        <p:xfrm>
          <a:off x="0" y="336551"/>
          <a:ext cx="9144000" cy="5972766"/>
        </p:xfrm>
        <a:graphic>
          <a:graphicData uri="http://schemas.openxmlformats.org/drawingml/2006/table">
            <a:tbl>
              <a:tblPr firstRow="1" bandRow="1">
                <a:tableStyleId>{073A0DAA-6AF3-43AB-8588-CEC1D06C72B9}</a:tableStyleId>
              </a:tblPr>
              <a:tblGrid>
                <a:gridCol w="2514748">
                  <a:extLst>
                    <a:ext uri="{9D8B030D-6E8A-4147-A177-3AD203B41FA5}">
                      <a16:colId xmlns:a16="http://schemas.microsoft.com/office/drawing/2014/main" val="20000"/>
                    </a:ext>
                  </a:extLst>
                </a:gridCol>
                <a:gridCol w="6629252">
                  <a:extLst>
                    <a:ext uri="{9D8B030D-6E8A-4147-A177-3AD203B41FA5}">
                      <a16:colId xmlns:a16="http://schemas.microsoft.com/office/drawing/2014/main" val="20001"/>
                    </a:ext>
                  </a:extLst>
                </a:gridCol>
              </a:tblGrid>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solidFill>
                            <a:sysClr val="windowText" lastClr="000000"/>
                          </a:solidFill>
                          <a:latin typeface="Arial" panose="020B0604020202020204" pitchFamily="34" charset="0"/>
                          <a:cs typeface="Arial" panose="020B0604020202020204" pitchFamily="34" charset="0"/>
                        </a:rPr>
                        <a:t>Rozporządzenie w sprawie projektów robót geologicznych</a:t>
                      </a:r>
                      <a:endParaRPr lang="en-US" sz="600" b="1" dirty="0" smtClean="0">
                        <a:solidFill>
                          <a:sysClr val="windowText" lastClr="000000"/>
                        </a:solidFill>
                        <a:latin typeface="Arial" panose="020B0604020202020204" pitchFamily="34" charset="0"/>
                        <a:cs typeface="Arial" panose="020B0604020202020204" pitchFamily="34" charset="0"/>
                      </a:endParaRPr>
                    </a:p>
                  </a:txBody>
                  <a:tcPr marL="91443" marR="91443" marT="45723" marB="45723" anchor="ctr">
                    <a:solidFill>
                      <a:schemeClr val="bg1">
                        <a:lumMod val="85000"/>
                      </a:schemeClr>
                    </a:solidFill>
                  </a:tcPr>
                </a:tc>
                <a:tc>
                  <a:txBody>
                    <a:bodyPr/>
                    <a:lstStyle/>
                    <a:p>
                      <a:r>
                        <a:rPr lang="pl-PL" sz="600" b="0" dirty="0" smtClean="0">
                          <a:solidFill>
                            <a:sysClr val="windowText" lastClr="000000"/>
                          </a:solidFill>
                          <a:latin typeface="Arial" panose="020B0604020202020204" pitchFamily="34" charset="0"/>
                          <a:cs typeface="Arial" panose="020B0604020202020204" pitchFamily="34" charset="0"/>
                        </a:rPr>
                        <a:t>rozporządzenie Ministra Środowiska z dnia 20 grudnia 2011 r. w sprawie szczegółów wymagań dotyczących projektów robót geologicznych, w tym robót, których wykonywanie wymaga uzyskania koncesji (Dz. U. Nr 288, poz. 1696) </a:t>
                      </a:r>
                      <a:endParaRPr lang="en-US" sz="600" b="0" dirty="0">
                        <a:solidFill>
                          <a:sysClr val="windowText" lastClr="000000"/>
                        </a:solidFill>
                        <a:latin typeface="Arial" panose="020B0604020202020204" pitchFamily="34" charset="0"/>
                        <a:cs typeface="Arial" panose="020B0604020202020204" pitchFamily="34" charset="0"/>
                      </a:endParaRPr>
                    </a:p>
                  </a:txBody>
                  <a:tcPr marL="91443" marR="91443" marT="45723" marB="45723" anchor="ctr">
                    <a:solidFill>
                      <a:schemeClr val="bg1">
                        <a:lumMod val="85000"/>
                      </a:schemeClr>
                    </a:solidFill>
                  </a:tcPr>
                </a:tc>
                <a:extLst>
                  <a:ext uri="{0D108BD9-81ED-4DB2-BD59-A6C34878D82A}">
                    <a16:rowId xmlns:a16="http://schemas.microsoft.com/office/drawing/2014/main" val="10000"/>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pl-PL" sz="600" b="1" dirty="0" smtClean="0">
                          <a:latin typeface="Arial" panose="020B0604020202020204" pitchFamily="34" charset="0"/>
                          <a:cs typeface="Arial" panose="020B0604020202020204" pitchFamily="34" charset="0"/>
                        </a:rPr>
                        <a:t>t</a:t>
                      </a:r>
                      <a:r>
                        <a:rPr lang="en-US" sz="600" b="1" dirty="0" err="1" smtClean="0">
                          <a:latin typeface="Arial" panose="020B0604020202020204" pitchFamily="34" charset="0"/>
                          <a:cs typeface="Arial" panose="020B0604020202020204" pitchFamily="34" charset="0"/>
                        </a:rPr>
                        <a:t>aryfowe</a:t>
                      </a:r>
                      <a:endParaRPr lang="en-US" sz="600" b="1" dirty="0" smtClean="0">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Gospodarki z dnia 18 sierpnia 2011 r. w sprawie szczegółowych zasad kształtowania i kalkulacji taryf oraz rozliczeń w obrocie energią elektryczną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1200) </a:t>
                      </a:r>
                      <a:endParaRPr lang="en-US" sz="600" dirty="0">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01"/>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pl-PL" sz="600" b="1" dirty="0" smtClean="0">
                          <a:latin typeface="Arial" panose="020B0604020202020204" pitchFamily="34" charset="0"/>
                          <a:cs typeface="Arial" panose="020B0604020202020204" pitchFamily="34" charset="0"/>
                        </a:rPr>
                        <a:t>p</a:t>
                      </a:r>
                      <a:r>
                        <a:rPr lang="en-US" sz="600" b="1" dirty="0" err="1" smtClean="0">
                          <a:latin typeface="Arial" panose="020B0604020202020204" pitchFamily="34" charset="0"/>
                          <a:cs typeface="Arial" panose="020B0604020202020204" pitchFamily="34" charset="0"/>
                        </a:rPr>
                        <a:t>rzyłączeniowe</a:t>
                      </a:r>
                      <a:endParaRPr lang="en-US" sz="600" b="1" dirty="0" smtClean="0">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Gospodarki z dnia 4 maja 2007 r. w sprawie szczegółowych warunków funkcjonowania systemu elektroenergetycznego (Dz. U. Nr 93 poz. 623,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02"/>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warunków technicznych, jakim powinny odpowiadać drogi publiczne</a:t>
                      </a: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Transportu i Gospodarki Morskiej z dnia 2 marca 1999 r. w sprawie warunków technicznych, jakim powinny odpowiadać drogi publiczne i ich usytuowanie (Dz. U. Nr 43, poz. 430,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03"/>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szczegółowych warunków zarządzania ruchem</a:t>
                      </a:r>
                      <a:endParaRPr lang="en-US" sz="600" b="1" dirty="0" smtClean="0">
                        <a:solidFill>
                          <a:schemeClr val="tx1"/>
                        </a:solidFill>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Infrastruktury z dnia 23 września 2003 r. w sprawie szczegółowych warunków zarządzania ruchem na drogach oraz wykonywania nadzoru nad tym zarządzaniem (Dz. U. Nr 177, poz. 1729) </a:t>
                      </a:r>
                      <a:endParaRPr lang="en-US" sz="600" b="0" dirty="0">
                        <a:solidFill>
                          <a:schemeClr val="tx1"/>
                        </a:solidFill>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04"/>
                  </a:ext>
                </a:extLst>
              </a:tr>
              <a:tr h="290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podziału nieruchomości</a:t>
                      </a:r>
                      <a:endParaRPr lang="en-US" sz="600" b="1" dirty="0" smtClean="0">
                        <a:solidFill>
                          <a:schemeClr val="tx1"/>
                        </a:solidFill>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Rady Ministrów z dnia 7 grudnia 2004 r. w sprawie sposobu i trybu dokonywania podziałów nieruchomości (Dz. U. Nr 268, poz. 2663)</a:t>
                      </a:r>
                      <a:endParaRPr lang="en-US" sz="600" b="0" dirty="0">
                        <a:solidFill>
                          <a:schemeClr val="tx1"/>
                        </a:solidFill>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05"/>
                  </a:ext>
                </a:extLst>
              </a:tr>
              <a:tr h="596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konserwatorskie</a:t>
                      </a:r>
                      <a:endParaRPr lang="en-US" sz="600" b="1" dirty="0" smtClean="0">
                        <a:solidFill>
                          <a:schemeClr val="tx1"/>
                        </a:solidFill>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Kultury i Dziedzictwa Narodowego z dnia 27 lipca 2011 r. w sprawie prowadzenia prac konserwatorskich, prac restauratorskich, robót budowlanych, badań konserwatorskich, badań architektonicznych i innych działań przy zabytku wpisanym do rejestru zabytków oraz badań archeologicznych (Dz. U. Nr 165, poz. 987,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b="0" dirty="0">
                        <a:solidFill>
                          <a:schemeClr val="tx1"/>
                        </a:solidFill>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06"/>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a:t>
                      </a:r>
                      <a:r>
                        <a:rPr lang="pl-PL" sz="600" b="1" dirty="0" err="1" smtClean="0">
                          <a:latin typeface="Arial" panose="020B0604020202020204" pitchFamily="34" charset="0"/>
                          <a:cs typeface="Arial" panose="020B0604020202020204" pitchFamily="34" charset="0"/>
                        </a:rPr>
                        <a:t>ws</a:t>
                      </a:r>
                      <a:r>
                        <a:rPr lang="pl-PL" sz="600" b="1" dirty="0" smtClean="0">
                          <a:latin typeface="Arial" panose="020B0604020202020204" pitchFamily="34" charset="0"/>
                          <a:cs typeface="Arial" panose="020B0604020202020204" pitchFamily="34" charset="0"/>
                        </a:rPr>
                        <a:t>. dotacji na badania archeologiczne</a:t>
                      </a:r>
                      <a:endParaRPr lang="en-US" sz="600" b="1" dirty="0" smtClean="0">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Kultury i Dziedzictwa Narodowego z dnia 10 stycznia 2014 r. w sprawie dotacji na badania archeologiczne (Dz. U. poz. 110) </a:t>
                      </a:r>
                      <a:endParaRPr lang="en-US" sz="600" dirty="0">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07"/>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a:t>
                      </a:r>
                      <a:r>
                        <a:rPr lang="pl-PL" sz="600" b="1" dirty="0" err="1" smtClean="0">
                          <a:latin typeface="Arial" panose="020B0604020202020204" pitchFamily="34" charset="0"/>
                          <a:cs typeface="Arial" panose="020B0604020202020204" pitchFamily="34" charset="0"/>
                        </a:rPr>
                        <a:t>ws</a:t>
                      </a:r>
                      <a:r>
                        <a:rPr lang="pl-PL" sz="600" b="1" dirty="0" smtClean="0">
                          <a:latin typeface="Arial" panose="020B0604020202020204" pitchFamily="34" charset="0"/>
                          <a:cs typeface="Arial" panose="020B0604020202020204" pitchFamily="34" charset="0"/>
                        </a:rPr>
                        <a:t>. dotacji na roboty budowlane</a:t>
                      </a:r>
                      <a:endParaRPr lang="en-US" sz="600" b="1" dirty="0" smtClean="0">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Kultury z dnia 6 czerwca 2005 r. w sprawie udzielania dotacji celowej na prace konserwatorskie, restauratorskie i roboty budowlane przy zabytku wpisanym do rejestru zabytków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399)</a:t>
                      </a:r>
                      <a:endParaRPr lang="en-US" sz="600" dirty="0">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08"/>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planów ruchu zakładów górniczych</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Środowiska z dnia 16 lutego 2012 r. w sprawie planów ruchu zakładów górniczych (Dz. U. z 2012 r. poz. 372)</a:t>
                      </a:r>
                      <a:endParaRPr lang="en-US" sz="600" dirty="0">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09"/>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dokumentacji geologicznej</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Środowiska z dnia 22 grudnia 2011 r. w sprawie dokumentacji geologicznej złoża kopaliny (Dz. U. Nr 291, poz. 1712) </a:t>
                      </a:r>
                      <a:endParaRPr lang="en-US" sz="600" dirty="0">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10"/>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gromadzenia informacji geologicznej</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Środowiska z dnia 15 grudnia 2011 r. w sprawie gromadzenia i udostępniania informacji geologicznej (Dz. U. Nr 282, poz. 1657) </a:t>
                      </a:r>
                      <a:endParaRPr lang="en-US" sz="600" dirty="0">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11"/>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dopuszczenia wyrobów</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Rady Ministrów z dnia 30 kwietnia 2004 r. w sprawie dopuszczenia wyrobów do stosowania w zakładach górniczych (Dz. U. Nr 99, poz. 1003, z</a:t>
                      </a:r>
                      <a:r>
                        <a:rPr lang="pl-PL" sz="600" baseline="0" dirty="0" smtClean="0">
                          <a:latin typeface="Arial" panose="020B0604020202020204" pitchFamily="34" charset="0"/>
                          <a:cs typeface="Arial" panose="020B0604020202020204" pitchFamily="34" charset="0"/>
                        </a:rPr>
                        <a:t> </a:t>
                      </a:r>
                      <a:r>
                        <a:rPr lang="pl-PL" sz="600" baseline="0" dirty="0" err="1" smtClean="0">
                          <a:latin typeface="Arial" panose="020B0604020202020204" pitchFamily="34" charset="0"/>
                          <a:cs typeface="Arial" panose="020B0604020202020204" pitchFamily="34" charset="0"/>
                        </a:rPr>
                        <a:t>późn</a:t>
                      </a:r>
                      <a:r>
                        <a:rPr lang="pl-PL" sz="600" baseline="0" dirty="0" smtClean="0">
                          <a:latin typeface="Arial" panose="020B0604020202020204" pitchFamily="34" charset="0"/>
                          <a:cs typeface="Arial" panose="020B0604020202020204" pitchFamily="34" charset="0"/>
                        </a:rPr>
                        <a:t>. zm.</a:t>
                      </a:r>
                      <a:r>
                        <a:rPr lang="pl-PL" sz="600" dirty="0" smtClean="0">
                          <a:latin typeface="Arial" panose="020B0604020202020204" pitchFamily="34" charset="0"/>
                          <a:cs typeface="Arial" panose="020B0604020202020204" pitchFamily="34" charset="0"/>
                        </a:rPr>
                        <a:t>) </a:t>
                      </a:r>
                      <a:endParaRPr lang="en-US" sz="600" dirty="0">
                        <a:latin typeface="Arial" panose="020B0604020202020204" pitchFamily="34" charset="0"/>
                        <a:cs typeface="Arial" panose="020B0604020202020204" pitchFamily="34" charset="0"/>
                      </a:endParaRPr>
                    </a:p>
                  </a:txBody>
                  <a:tcPr marL="91443" marR="91443" marT="45723" marB="45723" anchor="ctr"/>
                </a:tc>
                <a:extLst>
                  <a:ext uri="{0D108BD9-81ED-4DB2-BD59-A6C34878D82A}">
                    <a16:rowId xmlns:a16="http://schemas.microsoft.com/office/drawing/2014/main" val="10012"/>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przechowywania środków strzałowych</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rozporządzenie Ministra Gospodarki, Pracy i Polityki Społecznej z dnia 1 kwietnia 2003 r. w sprawie przechowywania i używania środków strzałowych </a:t>
                      </a:r>
                    </a:p>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i sprzętu strzałowego w zakładach górniczych (Dz. U. Nr 72, poz. 655)</a:t>
                      </a:r>
                    </a:p>
                  </a:txBody>
                  <a:tcPr marL="91443" marR="91443" marT="45723" marB="45723" anchor="ctr"/>
                </a:tc>
                <a:extLst>
                  <a:ext uri="{0D108BD9-81ED-4DB2-BD59-A6C34878D82A}">
                    <a16:rowId xmlns:a16="http://schemas.microsoft.com/office/drawing/2014/main" val="10013"/>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instytucji wydających opinie dotyczące prac z użyciem materiałów wybuchowych</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rozporządzenie Ministra Gospodarki z dnia 25 listopada 2002 r. w sprawie instytucji wydających opinie o możliwości spełnienia warunków technicznych </a:t>
                      </a:r>
                    </a:p>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i organizacyjnych podczas prac z użyciem materiałów wybuchowych przeznaczonych do użytku cywilnego (Dz. U. Nr 203, poz. 1716) </a:t>
                      </a:r>
                    </a:p>
                  </a:txBody>
                  <a:tcPr marL="91443" marR="91443" marT="45723" marB="45723" anchor="ct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7827"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aktów prawnych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Umowy międzynarodowe, Traktaty, Dyrektywy i inne akty prawa Unii Europejskiej</a:t>
            </a:r>
          </a:p>
          <a:p>
            <a:pPr fontAlgn="auto">
              <a:spcBef>
                <a:spcPts val="0"/>
              </a:spcBef>
              <a:spcAft>
                <a:spcPts val="0"/>
              </a:spcAft>
              <a:defRPr/>
            </a:pPr>
            <a:endParaRPr lang="pl-PL" sz="600" b="1" dirty="0">
              <a:solidFill>
                <a:schemeClr val="bg1">
                  <a:lumMod val="50000"/>
                </a:schemeClr>
              </a:solidFill>
              <a:latin typeface="Arial" panose="020B0604020202020204" pitchFamily="34" charset="0"/>
              <a:cs typeface="Arial" panose="020B0604020202020204" pitchFamily="34" charset="0"/>
            </a:endParaRP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33374"/>
          <a:ext cx="9144000" cy="5975945"/>
        </p:xfrm>
        <a:graphic>
          <a:graphicData uri="http://schemas.openxmlformats.org/drawingml/2006/table">
            <a:tbl>
              <a:tblPr firstRow="1" bandRow="1">
                <a:tableStyleId>{073A0DAA-6AF3-43AB-8588-CEC1D06C72B9}</a:tableStyleId>
              </a:tblPr>
              <a:tblGrid>
                <a:gridCol w="1676500">
                  <a:extLst>
                    <a:ext uri="{9D8B030D-6E8A-4147-A177-3AD203B41FA5}">
                      <a16:colId xmlns:a16="http://schemas.microsoft.com/office/drawing/2014/main" val="20000"/>
                    </a:ext>
                  </a:extLst>
                </a:gridCol>
                <a:gridCol w="7467500">
                  <a:extLst>
                    <a:ext uri="{9D8B030D-6E8A-4147-A177-3AD203B41FA5}">
                      <a16:colId xmlns:a16="http://schemas.microsoft.com/office/drawing/2014/main" val="20001"/>
                    </a:ext>
                  </a:extLst>
                </a:gridCol>
              </a:tblGrid>
              <a:tr h="488949">
                <a:tc>
                  <a:txBody>
                    <a:bodyPr/>
                    <a:lstStyle/>
                    <a:p>
                      <a:r>
                        <a:rPr lang="en-US" sz="600" b="1" dirty="0" err="1" smtClean="0">
                          <a:solidFill>
                            <a:sysClr val="windowText" lastClr="000000"/>
                          </a:solidFill>
                          <a:latin typeface="Arial" panose="020B0604020202020204" pitchFamily="34" charset="0"/>
                          <a:cs typeface="Arial" panose="020B0604020202020204" pitchFamily="34" charset="0"/>
                        </a:rPr>
                        <a:t>Konwencja</a:t>
                      </a:r>
                      <a:r>
                        <a:rPr lang="en-US" sz="600" b="1" dirty="0" smtClean="0">
                          <a:solidFill>
                            <a:sysClr val="windowText" lastClr="000000"/>
                          </a:solidFill>
                          <a:latin typeface="Arial" panose="020B0604020202020204" pitchFamily="34" charset="0"/>
                          <a:cs typeface="Arial" panose="020B0604020202020204" pitchFamily="34" charset="0"/>
                        </a:rPr>
                        <a:t> z Aarhus</a:t>
                      </a:r>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4" marB="45714"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0" dirty="0" smtClean="0">
                          <a:solidFill>
                            <a:sysClr val="windowText" lastClr="000000"/>
                          </a:solidFill>
                          <a:latin typeface="Arial" panose="020B0604020202020204" pitchFamily="34" charset="0"/>
                          <a:cs typeface="Arial" panose="020B0604020202020204" pitchFamily="34" charset="0"/>
                        </a:rPr>
                        <a:t>Konwencja sporządzona w </a:t>
                      </a:r>
                      <a:r>
                        <a:rPr lang="pl-PL" sz="600" b="0" dirty="0" err="1" smtClean="0">
                          <a:solidFill>
                            <a:sysClr val="windowText" lastClr="000000"/>
                          </a:solidFill>
                          <a:latin typeface="Arial" panose="020B0604020202020204" pitchFamily="34" charset="0"/>
                          <a:cs typeface="Arial" panose="020B0604020202020204" pitchFamily="34" charset="0"/>
                        </a:rPr>
                        <a:t>Aarhus</a:t>
                      </a:r>
                      <a:r>
                        <a:rPr lang="pl-PL" sz="600" b="0" dirty="0" smtClean="0">
                          <a:solidFill>
                            <a:sysClr val="windowText" lastClr="000000"/>
                          </a:solidFill>
                          <a:latin typeface="Arial" panose="020B0604020202020204" pitchFamily="34" charset="0"/>
                          <a:cs typeface="Arial" panose="020B0604020202020204" pitchFamily="34" charset="0"/>
                        </a:rPr>
                        <a:t> dnia 25 czerwca 1998 r. o dostępie do informacji, udziale społeczeństwa w podejmowaniu decyzji oraz dostępie do sprawiedliwości w sprawach dotyczących środowiska (Dz. U. z 2003 r. Nr 78, poz. 706) </a:t>
                      </a: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4" marB="45714" anchor="ctr">
                    <a:solidFill>
                      <a:schemeClr val="bg1">
                        <a:lumMod val="85000"/>
                      </a:schemeClr>
                    </a:solidFill>
                  </a:tcPr>
                </a:tc>
                <a:extLst>
                  <a:ext uri="{0D108BD9-81ED-4DB2-BD59-A6C34878D82A}">
                    <a16:rowId xmlns:a16="http://schemas.microsoft.com/office/drawing/2014/main" val="10000"/>
                  </a:ext>
                </a:extLst>
              </a:tr>
              <a:tr h="488949">
                <a:tc>
                  <a:txBody>
                    <a:bodyPr/>
                    <a:lstStyle/>
                    <a:p>
                      <a:r>
                        <a:rPr lang="pl-PL" sz="600" b="1" dirty="0" smtClean="0">
                          <a:latin typeface="Arial" panose="020B0604020202020204" pitchFamily="34" charset="0"/>
                          <a:cs typeface="Arial" panose="020B0604020202020204" pitchFamily="34" charset="0"/>
                        </a:rPr>
                        <a:t>Dyrektywa  w sprawie odpadów wiertniczych</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dyrektywa 2006/21/WE Parlamentu Europejskiego i Rady z dnia 15 marca 2006 r. w sprawie gospodarowania odpadami pochodzącymi z przemysłu wydobywczego oraz zmieniająca dyrektywę 2004/35/WE (Dz.Urz.UE.L.2006.102.15,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4" marB="45714" anchor="ctr"/>
                </a:tc>
                <a:extLst>
                  <a:ext uri="{0D108BD9-81ED-4DB2-BD59-A6C34878D82A}">
                    <a16:rowId xmlns:a16="http://schemas.microsoft.com/office/drawing/2014/main" val="10001"/>
                  </a:ext>
                </a:extLst>
              </a:tr>
              <a:tr h="488949">
                <a:tc>
                  <a:txBody>
                    <a:bodyPr/>
                    <a:lstStyle/>
                    <a:p>
                      <a:r>
                        <a:rPr lang="en-US" sz="600" b="1" dirty="0" err="1" smtClean="0">
                          <a:latin typeface="Arial" panose="020B0604020202020204" pitchFamily="34" charset="0"/>
                          <a:cs typeface="Arial" panose="020B0604020202020204" pitchFamily="34" charset="0"/>
                        </a:rPr>
                        <a:t>Dyrektywa</a:t>
                      </a:r>
                      <a:r>
                        <a:rPr lang="en-US" sz="600" b="1" dirty="0" smtClean="0">
                          <a:latin typeface="Arial" panose="020B0604020202020204" pitchFamily="34" charset="0"/>
                          <a:cs typeface="Arial" panose="020B0604020202020204" pitchFamily="34" charset="0"/>
                        </a:rPr>
                        <a:t> OOŚ</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dyrektywa Parlamentu Europejskiego Rady 2011/92/UE z dnia 13 grudnia 2011 r. w sprawie oceny skutków wywieranych przez niektóre przedsięwzięcia publiczne i prywatne na środowisko (Tekst mający znaczenie dla EOG) (Dz.U.UE.L.2012.26.1,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4" marB="45714" anchor="ctr"/>
                </a:tc>
                <a:extLst>
                  <a:ext uri="{0D108BD9-81ED-4DB2-BD59-A6C34878D82A}">
                    <a16:rowId xmlns:a16="http://schemas.microsoft.com/office/drawing/2014/main" val="10002"/>
                  </a:ext>
                </a:extLst>
              </a:tr>
              <a:tr h="488949">
                <a:tc>
                  <a:txBody>
                    <a:bodyPr/>
                    <a:lstStyle/>
                    <a:p>
                      <a:r>
                        <a:rPr lang="en-US" sz="600" b="1" dirty="0" err="1" smtClean="0">
                          <a:latin typeface="Arial" panose="020B0604020202020204" pitchFamily="34" charset="0"/>
                          <a:cs typeface="Arial" panose="020B0604020202020204" pitchFamily="34" charset="0"/>
                        </a:rPr>
                        <a:t>Dyrektywa</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odpadowa</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dyrektywa Parlamentu Europejskiego i Rady 2008/98/WE z dnia 19 listopada 2008 r. w sprawie odpadów oraz uchylająca niektóre dyrektywy (Tekst mający znaczenie dla EOG) (Dz.U.UE.L.2008.312.3)</a:t>
                      </a:r>
                      <a:endParaRPr lang="en-US" sz="600" dirty="0">
                        <a:latin typeface="Arial" panose="020B0604020202020204" pitchFamily="34" charset="0"/>
                        <a:cs typeface="Arial" panose="020B0604020202020204" pitchFamily="34" charset="0"/>
                      </a:endParaRPr>
                    </a:p>
                  </a:txBody>
                  <a:tcPr marL="91443" marR="91443" marT="45714" marB="45714" anchor="ctr"/>
                </a:tc>
                <a:extLst>
                  <a:ext uri="{0D108BD9-81ED-4DB2-BD59-A6C34878D82A}">
                    <a16:rowId xmlns:a16="http://schemas.microsoft.com/office/drawing/2014/main" val="10003"/>
                  </a:ext>
                </a:extLst>
              </a:tr>
              <a:tr h="488949">
                <a:tc>
                  <a:txBody>
                    <a:bodyPr/>
                    <a:lstStyle/>
                    <a:p>
                      <a:r>
                        <a:rPr lang="pl-PL" sz="600" b="1" dirty="0" smtClean="0">
                          <a:latin typeface="Arial" panose="020B0604020202020204" pitchFamily="34" charset="0"/>
                          <a:cs typeface="Arial" panose="020B0604020202020204" pitchFamily="34" charset="0"/>
                        </a:rPr>
                        <a:t>Dyrektywa węglowodorowa</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pPr lvl="0"/>
                      <a:r>
                        <a:rPr lang="pl-PL" sz="600" dirty="0" smtClean="0">
                          <a:latin typeface="Arial" panose="020B0604020202020204" pitchFamily="34" charset="0"/>
                          <a:cs typeface="Arial" panose="020B0604020202020204" pitchFamily="34" charset="0"/>
                        </a:rPr>
                        <a:t>dyrektywa 94/22/WE Parlamentu Europejskiego i Rady z dnia 30 maja 1994 r. w sprawie warunków udzielania i korzystania z zezwoleń na poszukiwanie, badanie i produkcję węglowodorów (Dz.U.UE.L.1994.164.3) </a:t>
                      </a:r>
                      <a:endParaRPr lang="en-US" sz="600" dirty="0">
                        <a:latin typeface="Arial" panose="020B0604020202020204" pitchFamily="34" charset="0"/>
                        <a:cs typeface="Arial" panose="020B0604020202020204" pitchFamily="34" charset="0"/>
                      </a:endParaRPr>
                    </a:p>
                  </a:txBody>
                  <a:tcPr marL="91443" marR="91443" marT="45714" marB="45714" anchor="ctr"/>
                </a:tc>
                <a:extLst>
                  <a:ext uri="{0D108BD9-81ED-4DB2-BD59-A6C34878D82A}">
                    <a16:rowId xmlns:a16="http://schemas.microsoft.com/office/drawing/2014/main" val="10004"/>
                  </a:ext>
                </a:extLst>
              </a:tr>
              <a:tr h="488949">
                <a:tc>
                  <a:txBody>
                    <a:bodyPr/>
                    <a:lstStyle/>
                    <a:p>
                      <a:r>
                        <a:rPr lang="pl-PL" sz="600" b="1" dirty="0" smtClean="0">
                          <a:latin typeface="Arial" panose="020B0604020202020204" pitchFamily="34" charset="0"/>
                          <a:cs typeface="Arial" panose="020B0604020202020204" pitchFamily="34" charset="0"/>
                        </a:rPr>
                        <a:t>Traktat Lizboński</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Traktat z Lizbony zmieniający Traktat o Unii Europejskiej i Traktat ustanawiający Wspólnotę Europejską, sporządzony w Lizbonie dnia 13 grudnia 2007 r. (Dz.U.2009.203.1569)</a:t>
                      </a:r>
                      <a:endParaRPr lang="en-US" sz="600" dirty="0">
                        <a:latin typeface="Arial" panose="020B0604020202020204" pitchFamily="34" charset="0"/>
                        <a:cs typeface="Arial" panose="020B0604020202020204" pitchFamily="34" charset="0"/>
                      </a:endParaRPr>
                    </a:p>
                  </a:txBody>
                  <a:tcPr marL="91443" marR="91443" marT="45714" marB="45714" anchor="ctr"/>
                </a:tc>
                <a:extLst>
                  <a:ext uri="{0D108BD9-81ED-4DB2-BD59-A6C34878D82A}">
                    <a16:rowId xmlns:a16="http://schemas.microsoft.com/office/drawing/2014/main" val="10005"/>
                  </a:ext>
                </a:extLst>
              </a:tr>
              <a:tr h="838191">
                <a:tc>
                  <a:txBody>
                    <a:bodyPr/>
                    <a:lstStyle/>
                    <a:p>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REACH</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rozporządzenie (WE) 1907/2006 Parlamentu Europejskiego i Rady z dnia 18 grudnia 2006 r. w sprawie rejestracji, oceny, udzielania zezwoleń i stosowanych ograniczeń</a:t>
                      </a:r>
                      <a:r>
                        <a:rPr lang="pl-PL" sz="600" baseline="0" dirty="0" smtClean="0">
                          <a:latin typeface="Arial" panose="020B0604020202020204" pitchFamily="34" charset="0"/>
                          <a:cs typeface="Arial" panose="020B0604020202020204" pitchFamily="34" charset="0"/>
                        </a:rPr>
                        <a:t> </a:t>
                      </a:r>
                    </a:p>
                    <a:p>
                      <a:r>
                        <a:rPr lang="pl-PL" sz="600" dirty="0" smtClean="0">
                          <a:latin typeface="Arial" panose="020B0604020202020204" pitchFamily="34" charset="0"/>
                          <a:cs typeface="Arial" panose="020B0604020202020204" pitchFamily="34" charset="0"/>
                        </a:rPr>
                        <a:t>w zakresie chemikaliów (REACH) i utworzenia Europejskiej agencji Chemikaliów, zmieniające dyrektywę 1999/45/WE oraz uchylające rozporządzenie Rady (EWG) 793/93 </a:t>
                      </a:r>
                    </a:p>
                    <a:p>
                      <a:r>
                        <a:rPr lang="pl-PL" sz="600" dirty="0" smtClean="0">
                          <a:latin typeface="Arial" panose="020B0604020202020204" pitchFamily="34" charset="0"/>
                          <a:cs typeface="Arial" panose="020B0604020202020204" pitchFamily="34" charset="0"/>
                        </a:rPr>
                        <a:t>i rozporządzenie Komisji (WE) 1488/94, jak również dyrektywę Rady 76/769/EWG i dyrektywy Komisji 91/155/EWG, 93/67/EWG, 93/105/WE i 2000/21/WE (Tekst mający znaczenie dla EOG) (Dz.U.UE.L.2006.396.1,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4" marB="45714" anchor="ctr"/>
                </a:tc>
                <a:extLst>
                  <a:ext uri="{0D108BD9-81ED-4DB2-BD59-A6C34878D82A}">
                    <a16:rowId xmlns:a16="http://schemas.microsoft.com/office/drawing/2014/main" val="10006"/>
                  </a:ext>
                </a:extLst>
              </a:tr>
              <a:tr h="663571">
                <a:tc>
                  <a:txBody>
                    <a:bodyPr/>
                    <a:lstStyle/>
                    <a:p>
                      <a:r>
                        <a:rPr lang="pl-PL" sz="600" b="1" dirty="0" smtClean="0">
                          <a:latin typeface="Arial" panose="020B0604020202020204" pitchFamily="34" charset="0"/>
                          <a:cs typeface="Arial" panose="020B0604020202020204" pitchFamily="34" charset="0"/>
                        </a:rPr>
                        <a:t>Rozporządzenie w sprawie klasyfikacji mieszanin</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rozporządzenie Parlamentu Europejskiego i Rady (WE) 1272/2008 z dnia 16 grudnia 2008 r. w sprawie klasyfikacji, oznakowania i pakowania substancji mieszanin, zmieniające i uchylające dyrektywy 67/548/EWG i 1999/45/WE oraz zmieniające rozporządzenie (WE) 1907/2006 (Tekst mający znaczenie dla EOG) (Dz.U.UE.L.2008.353.1,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4" marB="45714" anchor="ctr"/>
                </a:tc>
                <a:extLst>
                  <a:ext uri="{0D108BD9-81ED-4DB2-BD59-A6C34878D82A}">
                    <a16:rowId xmlns:a16="http://schemas.microsoft.com/office/drawing/2014/main" val="10007"/>
                  </a:ext>
                </a:extLst>
              </a:tr>
              <a:tr h="488949">
                <a:tc>
                  <a:txBody>
                    <a:bodyPr/>
                    <a:lstStyle/>
                    <a:p>
                      <a:r>
                        <a:rPr lang="pl-PL" sz="600" b="1" dirty="0" smtClean="0">
                          <a:latin typeface="Arial" panose="020B0604020202020204" pitchFamily="34" charset="0"/>
                          <a:cs typeface="Arial" panose="020B0604020202020204" pitchFamily="34" charset="0"/>
                        </a:rPr>
                        <a:t>Rozporządzenie w sprawie dokumentacji mierniczo-geologicznej</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kern="1200" dirty="0" smtClean="0">
                          <a:solidFill>
                            <a:schemeClr val="dk1"/>
                          </a:solidFill>
                          <a:latin typeface="Arial" panose="020B0604020202020204" pitchFamily="34" charset="0"/>
                          <a:ea typeface="+mn-ea"/>
                          <a:cs typeface="Arial" panose="020B0604020202020204" pitchFamily="34" charset="0"/>
                        </a:rPr>
                        <a:t>rozporządzenie Ministra Środowiska z dnia 22 grudnia 2011 r. w sprawie dokumentacji mierniczo-geologicznej (Dz. U. z 2011 r. Nr 291, poz. 1713)</a:t>
                      </a:r>
                      <a:endParaRPr lang="en-US" sz="600" dirty="0">
                        <a:latin typeface="Arial" panose="020B0604020202020204" pitchFamily="34" charset="0"/>
                        <a:cs typeface="Arial" panose="020B0604020202020204" pitchFamily="34" charset="0"/>
                      </a:endParaRPr>
                    </a:p>
                  </a:txBody>
                  <a:tcPr marL="91443" marR="91443" marT="45714" marB="45714" anchor="ctr"/>
                </a:tc>
                <a:extLst>
                  <a:ext uri="{0D108BD9-81ED-4DB2-BD59-A6C34878D82A}">
                    <a16:rowId xmlns:a16="http://schemas.microsoft.com/office/drawing/2014/main" val="10008"/>
                  </a:ext>
                </a:extLst>
              </a:tr>
              <a:tr h="562591">
                <a:tc>
                  <a:txBody>
                    <a:bodyPr/>
                    <a:lstStyle/>
                    <a:p>
                      <a:r>
                        <a:rPr lang="pl-PL" sz="600" b="1" kern="1200" dirty="0" smtClean="0">
                          <a:solidFill>
                            <a:schemeClr val="dk1"/>
                          </a:solidFill>
                          <a:latin typeface="Arial" panose="020B0604020202020204" pitchFamily="34" charset="0"/>
                          <a:ea typeface="+mn-ea"/>
                          <a:cs typeface="Arial" panose="020B0604020202020204" pitchFamily="34" charset="0"/>
                        </a:rPr>
                        <a:t>Rozporządzenie w sprawie rodzajów działań naprawczych oraz warunków i sposobu ich prowadzenia</a:t>
                      </a:r>
                      <a:endParaRPr lang="en-US" sz="600" b="1" kern="1200" dirty="0">
                        <a:solidFill>
                          <a:schemeClr val="dk1"/>
                        </a:solidFill>
                        <a:latin typeface="Arial" panose="020B0604020202020204" pitchFamily="34" charset="0"/>
                        <a:ea typeface="+mn-ea"/>
                        <a:cs typeface="Arial" panose="020B0604020202020204" pitchFamily="34" charset="0"/>
                      </a:endParaRPr>
                    </a:p>
                  </a:txBody>
                  <a:tcPr marL="91443" marR="91443" marT="45714" marB="45714" anchor="ctr"/>
                </a:tc>
                <a:tc>
                  <a:txBody>
                    <a:bodyPr/>
                    <a:lstStyle/>
                    <a:p>
                      <a:r>
                        <a:rPr lang="pl-PL" sz="600" kern="1200" dirty="0" smtClean="0">
                          <a:solidFill>
                            <a:schemeClr val="dk1"/>
                          </a:solidFill>
                          <a:latin typeface="Arial" panose="020B0604020202020204" pitchFamily="34" charset="0"/>
                          <a:ea typeface="+mn-ea"/>
                          <a:cs typeface="Arial" panose="020B0604020202020204" pitchFamily="34" charset="0"/>
                        </a:rPr>
                        <a:t>rozporządzenie Ministra Środowiska z dnia 4 czerwca 2008 r. w sprawie rodzajów działań naprawczych oraz warunków i sposobu ich prowadzenia (Dz. U. 2008 Nr 103, poz. 664)</a:t>
                      </a:r>
                      <a:endParaRPr lang="en-US" sz="600" kern="1200" dirty="0">
                        <a:solidFill>
                          <a:schemeClr val="dk1"/>
                        </a:solidFill>
                        <a:latin typeface="Arial" panose="020B0604020202020204" pitchFamily="34" charset="0"/>
                        <a:ea typeface="+mn-ea"/>
                        <a:cs typeface="Arial" panose="020B0604020202020204" pitchFamily="34" charset="0"/>
                      </a:endParaRPr>
                    </a:p>
                  </a:txBody>
                  <a:tcPr marL="91443" marR="91443" marT="45714" marB="45714" anchor="ctr"/>
                </a:tc>
                <a:extLst>
                  <a:ext uri="{0D108BD9-81ED-4DB2-BD59-A6C34878D82A}">
                    <a16:rowId xmlns:a16="http://schemas.microsoft.com/office/drawing/2014/main" val="10009"/>
                  </a:ext>
                </a:extLst>
              </a:tr>
              <a:tr h="488949">
                <a:tc>
                  <a:txBody>
                    <a:bodyPr/>
                    <a:lstStyle/>
                    <a:p>
                      <a:r>
                        <a:rPr lang="pl-PL" sz="600" b="1" dirty="0" smtClean="0">
                          <a:latin typeface="Arial" panose="020B0604020202020204" pitchFamily="34" charset="0"/>
                          <a:cs typeface="Arial" panose="020B0604020202020204" pitchFamily="34" charset="0"/>
                        </a:rPr>
                        <a:t>Zalecenie KE w sprawie intensywnego szczelinowania</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Zalecenie Komisji dnia 22 stycznia 2014 r. w sprawie podstawowych zasad rozpoznawania i wydobywania węglowodorów (takich jak gaz łupkowy) z zastosowaniem intensywnego szczelinowania hydraulicznego (2014/70/UE) (Dz.U.UE.L.2014.39.72,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4" marB="45714" anchor="ct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8851"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skrótów</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14" name="Tabela 13"/>
          <p:cNvGraphicFramePr>
            <a:graphicFrameLocks noGrp="1"/>
          </p:cNvGraphicFramePr>
          <p:nvPr/>
        </p:nvGraphicFramePr>
        <p:xfrm>
          <a:off x="0" y="333381"/>
          <a:ext cx="4500563" cy="5975938"/>
        </p:xfrm>
        <a:graphic>
          <a:graphicData uri="http://schemas.openxmlformats.org/drawingml/2006/table">
            <a:tbl>
              <a:tblPr firstRow="1" bandRow="1">
                <a:tableStyleId>{073A0DAA-6AF3-43AB-8588-CEC1D06C72B9}</a:tableStyleId>
              </a:tblPr>
              <a:tblGrid>
                <a:gridCol w="1184359">
                  <a:extLst>
                    <a:ext uri="{9D8B030D-6E8A-4147-A177-3AD203B41FA5}">
                      <a16:colId xmlns:a16="http://schemas.microsoft.com/office/drawing/2014/main" val="20000"/>
                    </a:ext>
                  </a:extLst>
                </a:gridCol>
                <a:gridCol w="3316204">
                  <a:extLst>
                    <a:ext uri="{9D8B030D-6E8A-4147-A177-3AD203B41FA5}">
                      <a16:colId xmlns:a16="http://schemas.microsoft.com/office/drawing/2014/main" val="20001"/>
                    </a:ext>
                  </a:extLst>
                </a:gridCol>
              </a:tblGrid>
              <a:tr h="410121">
                <a:tc>
                  <a:txBody>
                    <a:bodyPr/>
                    <a:lstStyle/>
                    <a:p>
                      <a:pPr algn="just">
                        <a:lnSpc>
                          <a:spcPct val="100000"/>
                        </a:lnSpc>
                        <a:tabLst>
                          <a:tab pos="3657600" algn="l"/>
                          <a:tab pos="5372100" algn="l"/>
                        </a:tabLst>
                      </a:pPr>
                      <a:r>
                        <a:rPr lang="pl-PL" sz="700" b="1" dirty="0">
                          <a:solidFill>
                            <a:sysClr val="windowText" lastClr="000000"/>
                          </a:solidFill>
                          <a:effectLst/>
                          <a:latin typeface="Arial" panose="020B0604020202020204" pitchFamily="34" charset="0"/>
                          <a:cs typeface="Arial" panose="020B0604020202020204" pitchFamily="34" charset="0"/>
                        </a:rPr>
                        <a:t>BIP</a:t>
                      </a:r>
                      <a:endParaRPr lang="en-US" sz="700" b="1" dirty="0">
                        <a:solidFill>
                          <a:sysClr val="windowText" lastClr="000000"/>
                        </a:solidFill>
                        <a:effectLst/>
                        <a:latin typeface="Arial" panose="020B0604020202020204" pitchFamily="34" charset="0"/>
                        <a:cs typeface="Arial" panose="020B0604020202020204" pitchFamily="34" charset="0"/>
                      </a:endParaRPr>
                    </a:p>
                  </a:txBody>
                  <a:tcPr marL="48799" marR="48799" marT="0" marB="0" anchor="ctr">
                    <a:solidFill>
                      <a:schemeClr val="bg1">
                        <a:lumMod val="85000"/>
                      </a:schemeClr>
                    </a:solidFill>
                  </a:tcPr>
                </a:tc>
                <a:tc>
                  <a:txBody>
                    <a:bodyPr/>
                    <a:lstStyle/>
                    <a:p>
                      <a:pPr algn="just">
                        <a:lnSpc>
                          <a:spcPct val="100000"/>
                        </a:lnSpc>
                        <a:tabLst>
                          <a:tab pos="3657600" algn="l"/>
                          <a:tab pos="5372100" algn="l"/>
                        </a:tabLst>
                      </a:pPr>
                      <a:r>
                        <a:rPr lang="pl-PL" sz="700" b="0" dirty="0">
                          <a:solidFill>
                            <a:sysClr val="windowText" lastClr="000000"/>
                          </a:solidFill>
                          <a:effectLst/>
                          <a:latin typeface="Arial" panose="020B0604020202020204" pitchFamily="34" charset="0"/>
                          <a:cs typeface="Arial" panose="020B0604020202020204" pitchFamily="34" charset="0"/>
                        </a:rPr>
                        <a:t>Biuletyn Informacji Publicznej publikowany na stronie urzędu obsługującego organ</a:t>
                      </a:r>
                      <a:endParaRPr lang="en-US" sz="700" b="0" dirty="0">
                        <a:solidFill>
                          <a:sysClr val="windowText" lastClr="000000"/>
                        </a:solidFill>
                        <a:effectLst/>
                        <a:latin typeface="Arial" panose="020B0604020202020204" pitchFamily="34" charset="0"/>
                        <a:cs typeface="Arial" panose="020B0604020202020204" pitchFamily="34" charset="0"/>
                      </a:endParaRPr>
                    </a:p>
                  </a:txBody>
                  <a:tcPr marL="48799" marR="48799" marT="0" marB="0" anchor="ctr">
                    <a:solidFill>
                      <a:schemeClr val="bg1">
                        <a:lumMod val="85000"/>
                      </a:schemeClr>
                    </a:solidFill>
                  </a:tcPr>
                </a:tc>
                <a:extLst>
                  <a:ext uri="{0D108BD9-81ED-4DB2-BD59-A6C34878D82A}">
                    <a16:rowId xmlns:a16="http://schemas.microsoft.com/office/drawing/2014/main" val="10000"/>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DLICP</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Decyzja o lokalizacji inwestycji celu publicznego</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01"/>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DŚU</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Decyzja o środowiskowych uwarunkowaniach</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02"/>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Dyrektor RZGW</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Dyrektor Regionalnego Zarządu Gospodarki Wodnej</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03"/>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GDOŚ</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Generalny Dyrektor Ochrony Środowiska</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04"/>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KRS</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Krajowy Rejestr Sądowy</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05"/>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KW</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Księga wieczysta</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06"/>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MIR</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Minister Infrastruktury i Rozwoju</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07"/>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MK</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Minister Kultury i Dziedzictwa Narodowego</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08"/>
                  </a:ext>
                </a:extLst>
              </a:tr>
              <a:tr h="327404">
                <a:tc>
                  <a:txBody>
                    <a:bodyPr/>
                    <a:lstStyle/>
                    <a:p>
                      <a:pPr algn="just">
                        <a:lnSpc>
                          <a:spcPct val="100000"/>
                        </a:lnSpc>
                        <a:tabLst>
                          <a:tab pos="3657600" algn="l"/>
                          <a:tab pos="5372100" algn="l"/>
                        </a:tabLst>
                      </a:pPr>
                      <a:r>
                        <a:rPr lang="pl-PL" sz="700" b="1" dirty="0" err="1">
                          <a:effectLst/>
                          <a:latin typeface="Arial" panose="020B0604020202020204" pitchFamily="34" charset="0"/>
                          <a:cs typeface="Arial" panose="020B0604020202020204" pitchFamily="34" charset="0"/>
                        </a:rPr>
                        <a:t>MPWiK</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Miejskie przedsiębiorstwo wodociągów i kanalizacji</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09"/>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MPZP</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Miejscowy plan zagospodarowania przestrzennego</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10"/>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MŚ</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Minister Środowiska</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11"/>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OUG</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Okręgowy Urząd Górniczy</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12"/>
                  </a:ext>
                </a:extLst>
              </a:tr>
              <a:tr h="327404">
                <a:tc>
                  <a:txBody>
                    <a:bodyPr/>
                    <a:lstStyle/>
                    <a:p>
                      <a:pPr algn="just">
                        <a:lnSpc>
                          <a:spcPct val="100000"/>
                        </a:lnSpc>
                        <a:tabLst>
                          <a:tab pos="3657600" algn="l"/>
                          <a:tab pos="5372100" algn="l"/>
                        </a:tabLst>
                      </a:pPr>
                      <a:r>
                        <a:rPr lang="pl-PL" sz="700" b="1" kern="1600" dirty="0" err="1">
                          <a:effectLst/>
                          <a:latin typeface="Arial" panose="020B0604020202020204" pitchFamily="34" charset="0"/>
                          <a:cs typeface="Arial" panose="020B0604020202020204" pitchFamily="34" charset="0"/>
                        </a:rPr>
                        <a:t>PGiG</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kern="1600" dirty="0">
                          <a:effectLst/>
                          <a:latin typeface="Arial" panose="020B0604020202020204" pitchFamily="34" charset="0"/>
                          <a:cs typeface="Arial" panose="020B0604020202020204" pitchFamily="34" charset="0"/>
                        </a:rPr>
                        <a:t>Prawo Geologiczne i Górnicze wg stanu na dzień </a:t>
                      </a:r>
                      <a:r>
                        <a:rPr lang="pl-PL" sz="700" kern="1600" dirty="0" smtClean="0">
                          <a:effectLst/>
                          <a:latin typeface="Arial" panose="020B0604020202020204" pitchFamily="34" charset="0"/>
                          <a:cs typeface="Arial" panose="020B0604020202020204" pitchFamily="34" charset="0"/>
                        </a:rPr>
                        <a:t>29</a:t>
                      </a:r>
                      <a:r>
                        <a:rPr lang="pl-PL" sz="700" kern="1600" baseline="0" dirty="0" smtClean="0">
                          <a:effectLst/>
                          <a:latin typeface="Arial" panose="020B0604020202020204" pitchFamily="34" charset="0"/>
                          <a:cs typeface="Arial" panose="020B0604020202020204" pitchFamily="34" charset="0"/>
                        </a:rPr>
                        <a:t> marca 2015 r.</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13"/>
                  </a:ext>
                </a:extLst>
              </a:tr>
              <a:tr h="654757">
                <a:tc>
                  <a:txBody>
                    <a:bodyPr/>
                    <a:lstStyle/>
                    <a:p>
                      <a:pPr algn="just">
                        <a:lnSpc>
                          <a:spcPct val="100000"/>
                        </a:lnSpc>
                        <a:tabLst>
                          <a:tab pos="3657600" algn="l"/>
                          <a:tab pos="5372100" algn="l"/>
                        </a:tabLst>
                      </a:pPr>
                      <a:r>
                        <a:rPr lang="pl-PL" sz="700" b="1" kern="1600" dirty="0" err="1">
                          <a:effectLst/>
                          <a:latin typeface="Arial" panose="020B0604020202020204" pitchFamily="34" charset="0"/>
                          <a:cs typeface="Arial" panose="020B0604020202020204" pitchFamily="34" charset="0"/>
                        </a:rPr>
                        <a:t>PGiG</a:t>
                      </a:r>
                      <a:r>
                        <a:rPr lang="pl-PL" sz="700" b="1" kern="1600" dirty="0">
                          <a:effectLst/>
                          <a:latin typeface="Arial" panose="020B0604020202020204" pitchFamily="34" charset="0"/>
                          <a:cs typeface="Arial" panose="020B0604020202020204" pitchFamily="34" charset="0"/>
                        </a:rPr>
                        <a:t> </a:t>
                      </a:r>
                      <a:r>
                        <a:rPr lang="pl-PL" sz="700" b="1" kern="1600" dirty="0" smtClean="0">
                          <a:effectLst/>
                          <a:latin typeface="Arial" panose="020B0604020202020204" pitchFamily="34" charset="0"/>
                          <a:cs typeface="Arial" panose="020B0604020202020204" pitchFamily="34" charset="0"/>
                        </a:rPr>
                        <a:t>2014</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kern="1600" dirty="0">
                          <a:effectLst/>
                          <a:latin typeface="Arial" panose="020B0604020202020204" pitchFamily="34" charset="0"/>
                          <a:cs typeface="Arial" panose="020B0604020202020204" pitchFamily="34" charset="0"/>
                        </a:rPr>
                        <a:t>Prawo Geologiczne i Górnicze wg stanu na dzień </a:t>
                      </a:r>
                      <a:r>
                        <a:rPr lang="pl-PL" sz="700" kern="1600" dirty="0" smtClean="0">
                          <a:effectLst/>
                          <a:latin typeface="Arial" panose="020B0604020202020204" pitchFamily="34" charset="0"/>
                          <a:cs typeface="Arial" panose="020B0604020202020204" pitchFamily="34" charset="0"/>
                        </a:rPr>
                        <a:t>31 grudnia 2014</a:t>
                      </a:r>
                      <a:r>
                        <a:rPr lang="pl-PL" sz="700" kern="1600" dirty="0">
                          <a:effectLst/>
                          <a:latin typeface="Arial" panose="020B0604020202020204" pitchFamily="34" charset="0"/>
                          <a:cs typeface="Arial" panose="020B0604020202020204" pitchFamily="34" charset="0"/>
                        </a:rPr>
                        <a:t> r.</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14"/>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PGOW</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Program gospodarki odpadami wydobywczymi</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15"/>
                  </a:ext>
                </a:extLst>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PIS</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Państwowa Inspekcja Sanitarna</a:t>
                      </a:r>
                      <a:endParaRPr lang="en-US" sz="700" dirty="0">
                        <a:effectLst/>
                        <a:latin typeface="Arial" panose="020B0604020202020204" pitchFamily="34" charset="0"/>
                        <a:cs typeface="Arial" panose="020B0604020202020204" pitchFamily="34" charset="0"/>
                      </a:endParaRPr>
                    </a:p>
                  </a:txBody>
                  <a:tcPr marL="48799" marR="48799" marT="0" marB="0" anchor="ctr"/>
                </a:tc>
                <a:extLst>
                  <a:ext uri="{0D108BD9-81ED-4DB2-BD59-A6C34878D82A}">
                    <a16:rowId xmlns:a16="http://schemas.microsoft.com/office/drawing/2014/main" val="10016"/>
                  </a:ext>
                </a:extLst>
              </a:tr>
            </a:tbl>
          </a:graphicData>
        </a:graphic>
      </p:graphicFrame>
      <p:graphicFrame>
        <p:nvGraphicFramePr>
          <p:cNvPr id="15" name="Tabela 14"/>
          <p:cNvGraphicFramePr>
            <a:graphicFrameLocks noGrp="1"/>
          </p:cNvGraphicFramePr>
          <p:nvPr/>
        </p:nvGraphicFramePr>
        <p:xfrm>
          <a:off x="4648200" y="323850"/>
          <a:ext cx="4495800" cy="5985465"/>
        </p:xfrm>
        <a:graphic>
          <a:graphicData uri="http://schemas.openxmlformats.org/drawingml/2006/table">
            <a:tbl>
              <a:tblPr firstRow="1" bandRow="1">
                <a:tableStyleId>{073A0DAA-6AF3-43AB-8588-CEC1D06C72B9}</a:tableStyleId>
              </a:tblPr>
              <a:tblGrid>
                <a:gridCol w="1183105">
                  <a:extLst>
                    <a:ext uri="{9D8B030D-6E8A-4147-A177-3AD203B41FA5}">
                      <a16:colId xmlns:a16="http://schemas.microsoft.com/office/drawing/2014/main" val="20000"/>
                    </a:ext>
                  </a:extLst>
                </a:gridCol>
                <a:gridCol w="3312695">
                  <a:extLst>
                    <a:ext uri="{9D8B030D-6E8A-4147-A177-3AD203B41FA5}">
                      <a16:colId xmlns:a16="http://schemas.microsoft.com/office/drawing/2014/main" val="20001"/>
                    </a:ext>
                  </a:extLst>
                </a:gridCol>
              </a:tblGrid>
              <a:tr h="387648">
                <a:tc>
                  <a:txBody>
                    <a:bodyPr/>
                    <a:lstStyle/>
                    <a:p>
                      <a:pPr algn="just">
                        <a:lnSpc>
                          <a:spcPct val="100000"/>
                        </a:lnSpc>
                        <a:tabLst>
                          <a:tab pos="3657600" algn="l"/>
                          <a:tab pos="5372100" algn="l"/>
                        </a:tabLst>
                      </a:pPr>
                      <a:r>
                        <a:rPr lang="pl-PL" sz="700" b="1" dirty="0" err="1">
                          <a:solidFill>
                            <a:sysClr val="windowText" lastClr="000000"/>
                          </a:solidFill>
                          <a:effectLst/>
                          <a:latin typeface="Arial" panose="020B0604020202020204" pitchFamily="34" charset="0"/>
                          <a:cs typeface="Arial" panose="020B0604020202020204" pitchFamily="34" charset="0"/>
                        </a:rPr>
                        <a:t>PnB</a:t>
                      </a:r>
                      <a:endParaRPr lang="en-US" sz="700" b="1" dirty="0">
                        <a:solidFill>
                          <a:sysClr val="windowText" lastClr="000000"/>
                        </a:solidFill>
                        <a:effectLst/>
                        <a:latin typeface="Arial" panose="020B0604020202020204" pitchFamily="34" charset="0"/>
                        <a:cs typeface="Arial" panose="020B0604020202020204" pitchFamily="34" charset="0"/>
                      </a:endParaRPr>
                    </a:p>
                  </a:txBody>
                  <a:tcPr marL="48780" marR="48780" marT="0" marB="0" anchor="ctr">
                    <a:solidFill>
                      <a:schemeClr val="bg1">
                        <a:lumMod val="85000"/>
                      </a:schemeClr>
                    </a:solidFill>
                  </a:tcPr>
                </a:tc>
                <a:tc>
                  <a:txBody>
                    <a:bodyPr/>
                    <a:lstStyle/>
                    <a:p>
                      <a:pPr algn="just">
                        <a:lnSpc>
                          <a:spcPct val="100000"/>
                        </a:lnSpc>
                        <a:tabLst>
                          <a:tab pos="3657600" algn="l"/>
                          <a:tab pos="5372100" algn="l"/>
                        </a:tabLst>
                      </a:pPr>
                      <a:r>
                        <a:rPr lang="pl-PL" sz="700" b="0" dirty="0">
                          <a:solidFill>
                            <a:sysClr val="windowText" lastClr="000000"/>
                          </a:solidFill>
                          <a:effectLst/>
                          <a:latin typeface="Arial" panose="020B0604020202020204" pitchFamily="34" charset="0"/>
                          <a:cs typeface="Arial" panose="020B0604020202020204" pitchFamily="34" charset="0"/>
                        </a:rPr>
                        <a:t>Decyzja o zatwierdzeniu projektu budowlanego i pozwoleniu na budowę</a:t>
                      </a:r>
                      <a:endParaRPr lang="en-US" sz="700" b="0" dirty="0">
                        <a:solidFill>
                          <a:sysClr val="windowText" lastClr="000000"/>
                        </a:solidFill>
                        <a:effectLst/>
                        <a:latin typeface="Arial" panose="020B0604020202020204" pitchFamily="34" charset="0"/>
                        <a:cs typeface="Arial" panose="020B0604020202020204" pitchFamily="34" charset="0"/>
                      </a:endParaRPr>
                    </a:p>
                  </a:txBody>
                  <a:tcPr marL="48780" marR="48780" marT="0" marB="0" anchor="ctr">
                    <a:solidFill>
                      <a:schemeClr val="bg1">
                        <a:lumMod val="85000"/>
                      </a:schemeClr>
                    </a:solidFill>
                  </a:tcPr>
                </a:tc>
                <a:extLst>
                  <a:ext uri="{0D108BD9-81ED-4DB2-BD59-A6C34878D82A}">
                    <a16:rowId xmlns:a16="http://schemas.microsoft.com/office/drawing/2014/main" val="10000"/>
                  </a:ext>
                </a:extLst>
              </a:tr>
              <a:tr h="387648">
                <a:tc>
                  <a:txBody>
                    <a:bodyPr/>
                    <a:lstStyle/>
                    <a:p>
                      <a:pPr algn="just">
                        <a:lnSpc>
                          <a:spcPct val="100000"/>
                        </a:lnSpc>
                        <a:tabLst>
                          <a:tab pos="3657600" algn="l"/>
                          <a:tab pos="5372100" algn="l"/>
                        </a:tabLst>
                      </a:pPr>
                      <a:r>
                        <a:rPr lang="pl-PL" sz="700" b="1" dirty="0" err="1">
                          <a:effectLst/>
                          <a:latin typeface="Arial" panose="020B0604020202020204" pitchFamily="34" charset="0"/>
                          <a:cs typeface="Arial" panose="020B0604020202020204" pitchFamily="34" charset="0"/>
                        </a:rPr>
                        <a:t>PnU</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Decyzja o pozwoleniu na użytkowanie</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01"/>
                  </a:ext>
                </a:extLst>
              </a:tr>
              <a:tr h="800222">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PPR</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Pozwolenie na prowadzenie robót budowlanych przy zabytkach, </a:t>
                      </a:r>
                      <a:endParaRPr lang="pl-PL" sz="700" dirty="0" smtClean="0">
                        <a:effectLst/>
                        <a:latin typeface="Arial" panose="020B0604020202020204" pitchFamily="34" charset="0"/>
                        <a:cs typeface="Arial" panose="020B0604020202020204" pitchFamily="34" charset="0"/>
                      </a:endParaRPr>
                    </a:p>
                    <a:p>
                      <a:pPr algn="just">
                        <a:lnSpc>
                          <a:spcPct val="100000"/>
                        </a:lnSpc>
                        <a:tabLst>
                          <a:tab pos="3657600" algn="l"/>
                          <a:tab pos="5372100" algn="l"/>
                        </a:tabLst>
                      </a:pPr>
                      <a:r>
                        <a:rPr lang="pl-PL" sz="700" dirty="0" smtClean="0">
                          <a:effectLst/>
                          <a:latin typeface="Arial" panose="020B0604020202020204" pitchFamily="34" charset="0"/>
                          <a:cs typeface="Arial" panose="020B0604020202020204" pitchFamily="34" charset="0"/>
                        </a:rPr>
                        <a:t>w </a:t>
                      </a:r>
                      <a:r>
                        <a:rPr lang="pl-PL" sz="700" dirty="0">
                          <a:effectLst/>
                          <a:latin typeface="Arial" panose="020B0604020202020204" pitchFamily="34" charset="0"/>
                          <a:cs typeface="Arial" panose="020B0604020202020204" pitchFamily="34" charset="0"/>
                        </a:rPr>
                        <a:t>otoczeniu zabytków, badań archeologicznych lub innych prac, o których mowa w UOZOZ i Rozporządzeniu konserwatorskim</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02"/>
                  </a:ext>
                </a:extLst>
              </a:tr>
              <a:tr h="533467">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Przedsiębiorca</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Podmiot, o którym mowa w art. 6 ust. 1 pkt 9 </a:t>
                      </a:r>
                      <a:r>
                        <a:rPr lang="pl-PL" sz="700" dirty="0" err="1">
                          <a:effectLst/>
                          <a:latin typeface="Arial" panose="020B0604020202020204" pitchFamily="34" charset="0"/>
                          <a:cs typeface="Arial" panose="020B0604020202020204" pitchFamily="34" charset="0"/>
                        </a:rPr>
                        <a:t>PGiG</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03"/>
                  </a:ext>
                </a:extLst>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PSP</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Państwowa Straż Pożarna</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04"/>
                  </a:ext>
                </a:extLst>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RDOŚ</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Regionalny Dyrektor Ochrony Środowiska</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05"/>
                  </a:ext>
                </a:extLst>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RM</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Rada Ministrów</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06"/>
                  </a:ext>
                </a:extLst>
              </a:tr>
              <a:tr h="387648">
                <a:tc>
                  <a:txBody>
                    <a:bodyPr/>
                    <a:lstStyle/>
                    <a:p>
                      <a:pPr algn="just">
                        <a:lnSpc>
                          <a:spcPct val="100000"/>
                        </a:lnSpc>
                        <a:tabLst>
                          <a:tab pos="3657600" algn="l"/>
                          <a:tab pos="5372100" algn="l"/>
                        </a:tabLst>
                      </a:pPr>
                      <a:r>
                        <a:rPr lang="pl-PL" sz="700" b="1" kern="1600" dirty="0">
                          <a:effectLst/>
                          <a:latin typeface="Arial" panose="020B0604020202020204" pitchFamily="34" charset="0"/>
                          <a:cs typeface="Arial" panose="020B0604020202020204" pitchFamily="34" charset="0"/>
                        </a:rPr>
                        <a:t>UE</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kern="1600" dirty="0">
                          <a:effectLst/>
                          <a:latin typeface="Arial" panose="020B0604020202020204" pitchFamily="34" charset="0"/>
                          <a:cs typeface="Arial" panose="020B0604020202020204" pitchFamily="34" charset="0"/>
                        </a:rPr>
                        <a:t>Unia Europejska</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07"/>
                  </a:ext>
                </a:extLst>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UOM</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Ustawa o obszarach morskich</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08"/>
                  </a:ext>
                </a:extLst>
              </a:tr>
              <a:tr h="387648">
                <a:tc>
                  <a:txBody>
                    <a:bodyPr/>
                    <a:lstStyle/>
                    <a:p>
                      <a:pPr algn="just">
                        <a:lnSpc>
                          <a:spcPct val="100000"/>
                        </a:lnSpc>
                        <a:tabLst>
                          <a:tab pos="3657600" algn="l"/>
                          <a:tab pos="5372100" algn="l"/>
                        </a:tabLst>
                      </a:pPr>
                      <a:r>
                        <a:rPr lang="pl-PL" sz="700" b="1" dirty="0" err="1">
                          <a:effectLst/>
                          <a:latin typeface="Arial" panose="020B0604020202020204" pitchFamily="34" charset="0"/>
                          <a:cs typeface="Arial" panose="020B0604020202020204" pitchFamily="34" charset="0"/>
                        </a:rPr>
                        <a:t>UoW</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Umowa o współpracy, o której mowa w art. 49zi – art. 49zw </a:t>
                      </a:r>
                      <a:r>
                        <a:rPr lang="pl-PL" sz="700" dirty="0" err="1">
                          <a:effectLst/>
                          <a:latin typeface="Arial" panose="020B0604020202020204" pitchFamily="34" charset="0"/>
                          <a:cs typeface="Arial" panose="020B0604020202020204" pitchFamily="34" charset="0"/>
                        </a:rPr>
                        <a:t>PGiG</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09"/>
                  </a:ext>
                </a:extLst>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URE</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Urząd Regulacji Energetyki</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10"/>
                  </a:ext>
                </a:extLst>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WKZ</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Wojewódzki konserwator zabytków</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11"/>
                  </a:ext>
                </a:extLst>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WUG</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Wyższy Urząd Górniczy</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12"/>
                  </a:ext>
                </a:extLst>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WZ</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Decyzja o warunkach zabudowy i zagospodarowania terenu</a:t>
                      </a:r>
                      <a:endParaRPr lang="en-US" sz="700" dirty="0">
                        <a:effectLst/>
                        <a:latin typeface="Arial" panose="020B0604020202020204" pitchFamily="34" charset="0"/>
                        <a:cs typeface="Arial" panose="020B0604020202020204" pitchFamily="34" charset="0"/>
                      </a:endParaRPr>
                    </a:p>
                  </a:txBody>
                  <a:tcPr marL="48780" marR="48780" marT="0" marB="0" anchor="ctr"/>
                </a:tc>
                <a:extLst>
                  <a:ext uri="{0D108BD9-81ED-4DB2-BD59-A6C34878D82A}">
                    <a16:rowId xmlns:a16="http://schemas.microsoft.com/office/drawing/2014/main" val="10013"/>
                  </a:ext>
                </a:extLst>
              </a:tr>
            </a:tbl>
          </a:graphicData>
        </a:graphic>
      </p:graphicFrame>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9875"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Definicje wybranych terminów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A - P </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33372"/>
          <a:ext cx="9144000" cy="5975947"/>
        </p:xfrm>
        <a:graphic>
          <a:graphicData uri="http://schemas.openxmlformats.org/drawingml/2006/table">
            <a:tbl>
              <a:tblPr firstRow="1" bandRow="1">
                <a:tableStyleId>{073A0DAA-6AF3-43AB-8588-CEC1D06C72B9}</a:tableStyleId>
              </a:tblPr>
              <a:tblGrid>
                <a:gridCol w="1752704">
                  <a:extLst>
                    <a:ext uri="{9D8B030D-6E8A-4147-A177-3AD203B41FA5}">
                      <a16:colId xmlns:a16="http://schemas.microsoft.com/office/drawing/2014/main" val="20000"/>
                    </a:ext>
                  </a:extLst>
                </a:gridCol>
                <a:gridCol w="7391296">
                  <a:extLst>
                    <a:ext uri="{9D8B030D-6E8A-4147-A177-3AD203B41FA5}">
                      <a16:colId xmlns:a16="http://schemas.microsoft.com/office/drawing/2014/main" val="20001"/>
                    </a:ext>
                  </a:extLst>
                </a:gridCol>
              </a:tblGrid>
              <a:tr h="233699">
                <a:tc>
                  <a:txBody>
                    <a:bodyPr/>
                    <a:lstStyle/>
                    <a:p>
                      <a:r>
                        <a:rPr lang="en-US" sz="800" b="1" dirty="0" err="1" smtClean="0">
                          <a:solidFill>
                            <a:sysClr val="windowText" lastClr="000000"/>
                          </a:solidFill>
                          <a:latin typeface="Arial" panose="020B0604020202020204" pitchFamily="34" charset="0"/>
                          <a:cs typeface="Arial" panose="020B0604020202020204" pitchFamily="34" charset="0"/>
                        </a:rPr>
                        <a:t>Budowa</a:t>
                      </a:r>
                      <a:endParaRPr lang="en-US" sz="800" b="1" dirty="0" smtClean="0">
                        <a:solidFill>
                          <a:sysClr val="windowText" lastClr="000000"/>
                        </a:solidFill>
                        <a:latin typeface="Arial" panose="020B0604020202020204" pitchFamily="34" charset="0"/>
                        <a:cs typeface="Arial" panose="020B0604020202020204" pitchFamily="34" charset="0"/>
                      </a:endParaRPr>
                    </a:p>
                  </a:txBody>
                  <a:tcPr marL="91443" marR="91443" marT="45711" marB="45711" anchor="ct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b="0" dirty="0" smtClean="0">
                          <a:solidFill>
                            <a:sysClr val="windowText" lastClr="000000"/>
                          </a:solidFill>
                          <a:latin typeface="Arial" panose="020B0604020202020204" pitchFamily="34" charset="0"/>
                          <a:cs typeface="Arial" panose="020B0604020202020204" pitchFamily="34" charset="0"/>
                        </a:rPr>
                        <a:t>Wykonywanie obiektu budowlanego w określonym miejscu, a także odbudowę, rozbudowę, nadbudowę obiektu budowlanego</a:t>
                      </a:r>
                    </a:p>
                  </a:txBody>
                  <a:tcPr marL="91443" marR="91443" marT="45711" marB="45711" anchor="ctr">
                    <a:solidFill>
                      <a:schemeClr val="bg1">
                        <a:lumMod val="85000"/>
                      </a:schemeClr>
                    </a:solidFill>
                  </a:tcPr>
                </a:tc>
                <a:extLst>
                  <a:ext uri="{0D108BD9-81ED-4DB2-BD59-A6C34878D82A}">
                    <a16:rowId xmlns:a16="http://schemas.microsoft.com/office/drawing/2014/main" val="10000"/>
                  </a:ext>
                </a:extLst>
              </a:tr>
              <a:tr h="367232">
                <a:tc>
                  <a:txBody>
                    <a:bodyPr/>
                    <a:lstStyle/>
                    <a:p>
                      <a:r>
                        <a:rPr lang="en-US" sz="800" b="1" dirty="0" err="1" smtClean="0">
                          <a:latin typeface="Arial" panose="020B0604020202020204" pitchFamily="34" charset="0"/>
                          <a:cs typeface="Arial" panose="020B0604020202020204" pitchFamily="34" charset="0"/>
                        </a:rPr>
                        <a:t>Budynek</a:t>
                      </a:r>
                      <a:endParaRPr lang="en-US" sz="800" b="1" dirty="0" smtClean="0">
                        <a:latin typeface="Arial" panose="020B0604020202020204" pitchFamily="34" charset="0"/>
                        <a:cs typeface="Arial" panose="020B0604020202020204" pitchFamily="34" charset="0"/>
                      </a:endParaRP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Taki obiekt budowlany, który jest trwale związany z gruntem, wydzielony z przestrzeni za pomocą przegród budowlanych oraz posiada fundamenty </a:t>
                      </a:r>
                    </a:p>
                    <a:p>
                      <a:pPr algn="just"/>
                      <a:r>
                        <a:rPr lang="pl-PL" sz="800" dirty="0" smtClean="0">
                          <a:latin typeface="Arial" panose="020B0604020202020204" pitchFamily="34" charset="0"/>
                          <a:cs typeface="Arial" panose="020B0604020202020204" pitchFamily="34" charset="0"/>
                        </a:rPr>
                        <a:t>i dach, zgodnie z art. 3 pkt 2 Pr. Bud.</a:t>
                      </a:r>
                    </a:p>
                  </a:txBody>
                  <a:tcPr marL="91443" marR="91443" marT="45711" marB="45711" anchor="ctr"/>
                </a:tc>
                <a:extLst>
                  <a:ext uri="{0D108BD9-81ED-4DB2-BD59-A6C34878D82A}">
                    <a16:rowId xmlns:a16="http://schemas.microsoft.com/office/drawing/2014/main" val="10001"/>
                  </a:ext>
                </a:extLst>
              </a:tr>
              <a:tr h="233699">
                <a:tc>
                  <a:txBody>
                    <a:bodyPr/>
                    <a:lstStyle/>
                    <a:p>
                      <a:r>
                        <a:rPr lang="en-US" sz="800" b="1" dirty="0" err="1" smtClean="0">
                          <a:latin typeface="Arial" panose="020B0604020202020204" pitchFamily="34" charset="0"/>
                          <a:cs typeface="Arial" panose="020B0604020202020204" pitchFamily="34" charset="0"/>
                        </a:rPr>
                        <a:t>Dalszy</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użytkownik</a:t>
                      </a:r>
                      <a:r>
                        <a:rPr lang="en-US" sz="800" b="1" dirty="0" smtClean="0">
                          <a:latin typeface="Arial" panose="020B0604020202020204" pitchFamily="34" charset="0"/>
                          <a:cs typeface="Arial" panose="020B0604020202020204" pitchFamily="34" charset="0"/>
                        </a:rPr>
                        <a:t> </a:t>
                      </a: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Dalszy użytkownik w rozumieniu art. 3 pkt 13 Rozporządzenia REACH</a:t>
                      </a:r>
                    </a:p>
                  </a:txBody>
                  <a:tcPr marL="91443" marR="91443" marT="45711" marB="45711" anchor="ctr"/>
                </a:tc>
                <a:extLst>
                  <a:ext uri="{0D108BD9-81ED-4DB2-BD59-A6C34878D82A}">
                    <a16:rowId xmlns:a16="http://schemas.microsoft.com/office/drawing/2014/main" val="10002"/>
                  </a:ext>
                </a:extLst>
              </a:tr>
              <a:tr h="233699">
                <a:tc>
                  <a:txBody>
                    <a:bodyPr/>
                    <a:lstStyle/>
                    <a:p>
                      <a:r>
                        <a:rPr lang="en-US" sz="800" b="1" dirty="0" smtClean="0">
                          <a:latin typeface="Arial" panose="020B0604020202020204" pitchFamily="34" charset="0"/>
                          <a:cs typeface="Arial" panose="020B0604020202020204" pitchFamily="34" charset="0"/>
                        </a:rPr>
                        <a:t>Dane </a:t>
                      </a:r>
                      <a:r>
                        <a:rPr lang="en-US" sz="800" b="1" dirty="0" err="1" smtClean="0">
                          <a:latin typeface="Arial" panose="020B0604020202020204" pitchFamily="34" charset="0"/>
                          <a:cs typeface="Arial" panose="020B0604020202020204" pitchFamily="34" charset="0"/>
                        </a:rPr>
                        <a:t>geologiczne</a:t>
                      </a:r>
                      <a:endParaRPr lang="en-US" sz="800" b="1" dirty="0" smtClean="0">
                        <a:latin typeface="Arial" panose="020B0604020202020204" pitchFamily="34" charset="0"/>
                        <a:cs typeface="Arial" panose="020B0604020202020204" pitchFamily="34" charset="0"/>
                      </a:endParaRP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Dane geologiczne w rozumieniu art. 6 ust. 1 pkt 1 </a:t>
                      </a:r>
                      <a:r>
                        <a:rPr lang="pl-PL" sz="800" dirty="0" err="1" smtClean="0">
                          <a:latin typeface="Arial" panose="020B0604020202020204" pitchFamily="34" charset="0"/>
                          <a:cs typeface="Arial" panose="020B0604020202020204" pitchFamily="34" charset="0"/>
                        </a:rPr>
                        <a:t>PGiG</a:t>
                      </a:r>
                      <a:endParaRPr lang="pl-PL" sz="800" dirty="0" smtClean="0">
                        <a:latin typeface="Arial" panose="020B0604020202020204" pitchFamily="34" charset="0"/>
                        <a:cs typeface="Arial" panose="020B0604020202020204" pitchFamily="34" charset="0"/>
                      </a:endParaRPr>
                    </a:p>
                  </a:txBody>
                  <a:tcPr marL="91443" marR="91443" marT="45711" marB="45711" anchor="ctr"/>
                </a:tc>
                <a:extLst>
                  <a:ext uri="{0D108BD9-81ED-4DB2-BD59-A6C34878D82A}">
                    <a16:rowId xmlns:a16="http://schemas.microsoft.com/office/drawing/2014/main" val="10003"/>
                  </a:ext>
                </a:extLst>
              </a:tr>
              <a:tr h="233699">
                <a:tc>
                  <a:txBody>
                    <a:bodyPr/>
                    <a:lstStyle/>
                    <a:p>
                      <a:r>
                        <a:rPr lang="en-US" sz="800" b="1" dirty="0" smtClean="0">
                          <a:latin typeface="Arial" panose="020B0604020202020204" pitchFamily="34" charset="0"/>
                          <a:cs typeface="Arial" panose="020B0604020202020204" pitchFamily="34" charset="0"/>
                        </a:rPr>
                        <a:t>Importer</a:t>
                      </a:r>
                    </a:p>
                  </a:txBody>
                  <a:tcPr marL="91443" marR="91443" marT="45711" marB="45711" anchor="ctr"/>
                </a:tc>
                <a:tc>
                  <a:txBody>
                    <a:bodyPr/>
                    <a:lstStyle/>
                    <a:p>
                      <a:pPr lvl="0" algn="just"/>
                      <a:r>
                        <a:rPr lang="pl-PL" sz="800" dirty="0" smtClean="0">
                          <a:latin typeface="Arial" panose="020B0604020202020204" pitchFamily="34" charset="0"/>
                          <a:cs typeface="Arial" panose="020B0604020202020204" pitchFamily="34" charset="0"/>
                        </a:rPr>
                        <a:t>Importer w rozumieniu art. 3 pkt 10 Rozporządzenia REACH</a:t>
                      </a:r>
                    </a:p>
                  </a:txBody>
                  <a:tcPr marL="91443" marR="91443" marT="45711" marB="45711" anchor="ctr"/>
                </a:tc>
                <a:extLst>
                  <a:ext uri="{0D108BD9-81ED-4DB2-BD59-A6C34878D82A}">
                    <a16:rowId xmlns:a16="http://schemas.microsoft.com/office/drawing/2014/main" val="10004"/>
                  </a:ext>
                </a:extLst>
              </a:tr>
              <a:tr h="233699">
                <a:tc>
                  <a:txBody>
                    <a:bodyPr/>
                    <a:lstStyle/>
                    <a:p>
                      <a:r>
                        <a:rPr lang="en-US" sz="800" b="1" dirty="0" err="1" smtClean="0">
                          <a:latin typeface="Arial" panose="020B0604020202020204" pitchFamily="34" charset="0"/>
                          <a:cs typeface="Arial" panose="020B0604020202020204" pitchFamily="34" charset="0"/>
                        </a:rPr>
                        <a:t>Informacje</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geologiczne</a:t>
                      </a:r>
                      <a:r>
                        <a:rPr lang="en-US" sz="800" b="1" dirty="0" smtClean="0">
                          <a:latin typeface="Arial" panose="020B0604020202020204" pitchFamily="34" charset="0"/>
                          <a:cs typeface="Arial" panose="020B0604020202020204" pitchFamily="34" charset="0"/>
                        </a:rPr>
                        <a:t> </a:t>
                      </a:r>
                    </a:p>
                  </a:txBody>
                  <a:tcPr marL="91443" marR="91443" marT="45711" marB="45711"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sz="800" dirty="0" smtClean="0">
                          <a:latin typeface="Arial" panose="020B0604020202020204" pitchFamily="34" charset="0"/>
                          <a:cs typeface="Arial" panose="020B0604020202020204" pitchFamily="34" charset="0"/>
                        </a:rPr>
                        <a:t>Informacje geologiczne w rozumieniu art. 6 ust. 1 pkt 2 </a:t>
                      </a:r>
                      <a:r>
                        <a:rPr lang="pl-PL" sz="800" dirty="0" err="1" smtClean="0">
                          <a:latin typeface="Arial" panose="020B0604020202020204" pitchFamily="34" charset="0"/>
                          <a:cs typeface="Arial" panose="020B0604020202020204" pitchFamily="34" charset="0"/>
                        </a:rPr>
                        <a:t>PGiG</a:t>
                      </a:r>
                      <a:endParaRPr lang="pl-PL" sz="800" dirty="0" smtClean="0">
                        <a:latin typeface="Arial" panose="020B0604020202020204" pitchFamily="34" charset="0"/>
                        <a:cs typeface="Arial" panose="020B0604020202020204" pitchFamily="34" charset="0"/>
                      </a:endParaRPr>
                    </a:p>
                  </a:txBody>
                  <a:tcPr marL="91443" marR="91443" marT="45711" marB="45711" anchor="ctr"/>
                </a:tc>
                <a:extLst>
                  <a:ext uri="{0D108BD9-81ED-4DB2-BD59-A6C34878D82A}">
                    <a16:rowId xmlns:a16="http://schemas.microsoft.com/office/drawing/2014/main" val="10005"/>
                  </a:ext>
                </a:extLst>
              </a:tr>
              <a:tr h="233699">
                <a:tc>
                  <a:txBody>
                    <a:bodyPr/>
                    <a:lstStyle/>
                    <a:p>
                      <a:r>
                        <a:rPr lang="en-US" sz="800" b="1" dirty="0" smtClean="0">
                          <a:latin typeface="Arial" panose="020B0604020202020204" pitchFamily="34" charset="0"/>
                          <a:cs typeface="Arial" panose="020B0604020202020204" pitchFamily="34" charset="0"/>
                        </a:rPr>
                        <a:t>Karta </a:t>
                      </a:r>
                      <a:r>
                        <a:rPr lang="en-US" sz="800" b="1" dirty="0" err="1" smtClean="0">
                          <a:latin typeface="Arial" panose="020B0604020202020204" pitchFamily="34" charset="0"/>
                          <a:cs typeface="Arial" panose="020B0604020202020204" pitchFamily="34" charset="0"/>
                        </a:rPr>
                        <a:t>charakterystyki</a:t>
                      </a:r>
                      <a:endParaRPr lang="en-US" sz="800" b="1" dirty="0" smtClean="0">
                        <a:latin typeface="Arial" panose="020B0604020202020204" pitchFamily="34" charset="0"/>
                        <a:cs typeface="Arial" panose="020B0604020202020204" pitchFamily="34" charset="0"/>
                      </a:endParaRP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Karta charakterystyki w rozumieniu art. 31 Rozporządzenia REACH</a:t>
                      </a:r>
                    </a:p>
                  </a:txBody>
                  <a:tcPr marL="91443" marR="91443" marT="45711" marB="45711" anchor="ctr"/>
                </a:tc>
                <a:extLst>
                  <a:ext uri="{0D108BD9-81ED-4DB2-BD59-A6C34878D82A}">
                    <a16:rowId xmlns:a16="http://schemas.microsoft.com/office/drawing/2014/main" val="10006"/>
                  </a:ext>
                </a:extLst>
              </a:tr>
              <a:tr h="233699">
                <a:tc>
                  <a:txBody>
                    <a:bodyPr/>
                    <a:lstStyle/>
                    <a:p>
                      <a:r>
                        <a:rPr lang="en-US" sz="800" b="1" dirty="0" smtClean="0">
                          <a:latin typeface="Arial" panose="020B0604020202020204" pitchFamily="34" charset="0"/>
                          <a:cs typeface="Arial" panose="020B0604020202020204" pitchFamily="34" charset="0"/>
                        </a:rPr>
                        <a:t>KIP</a:t>
                      </a: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Karta informacyjna przedsięwzięcia w rozumieniu art. 3 ust. 1 pkt 5 Ustawy OOŚ</a:t>
                      </a:r>
                    </a:p>
                  </a:txBody>
                  <a:tcPr marL="91443" marR="91443" marT="45711" marB="45711" anchor="ctr"/>
                </a:tc>
                <a:extLst>
                  <a:ext uri="{0D108BD9-81ED-4DB2-BD59-A6C34878D82A}">
                    <a16:rowId xmlns:a16="http://schemas.microsoft.com/office/drawing/2014/main" val="10007"/>
                  </a:ext>
                </a:extLst>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effectLst/>
                          <a:latin typeface="Arial" panose="020B0604020202020204" pitchFamily="34" charset="0"/>
                          <a:cs typeface="Arial" panose="020B0604020202020204" pitchFamily="34" charset="0"/>
                        </a:rPr>
                        <a:t>Mieszanina</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Mieszanina w rozumieniu art. 3 pkt 2 Rozporządzenia REACH</a:t>
                      </a:r>
                      <a:endParaRPr lang="en-US" sz="800" dirty="0" smtClean="0">
                        <a:effectLst/>
                        <a:latin typeface="Arial" panose="020B0604020202020204" pitchFamily="34" charset="0"/>
                        <a:cs typeface="Arial" panose="020B0604020202020204" pitchFamily="34" charset="0"/>
                      </a:endParaRPr>
                    </a:p>
                  </a:txBody>
                  <a:tcPr marL="91443" marR="91443" marT="45711" marB="45711" anchor="ctr"/>
                </a:tc>
                <a:extLst>
                  <a:ext uri="{0D108BD9-81ED-4DB2-BD59-A6C34878D82A}">
                    <a16:rowId xmlns:a16="http://schemas.microsoft.com/office/drawing/2014/main" val="10008"/>
                  </a:ext>
                </a:extLst>
              </a:tr>
              <a:tr h="36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Obiekt</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budowlany</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Budynek wraz z instalacjami i urządzeniami technicznymi, budowla stanowiąca całość techniczno-użytkową wraz z instalacjami i urządzeniami,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lub obiekt małej architektury, zgodnie z art. 3 pkt 1 Pr. Bud.</a:t>
                      </a:r>
                    </a:p>
                  </a:txBody>
                  <a:tcPr marL="91443" marR="91443" marT="45711" marB="45711" anchor="ctr"/>
                </a:tc>
                <a:extLst>
                  <a:ext uri="{0D108BD9-81ED-4DB2-BD59-A6C34878D82A}">
                    <a16:rowId xmlns:a16="http://schemas.microsoft.com/office/drawing/2014/main" val="10009"/>
                  </a:ext>
                </a:extLst>
              </a:tr>
              <a:tr h="36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Obiekt</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budowlany</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zakładu</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górniczego</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Obiekt budowlany zakładu górniczego w rozumieniu art. 6 ust. 1 pkt 4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extLst>
                  <a:ext uri="{0D108BD9-81ED-4DB2-BD59-A6C34878D82A}">
                    <a16:rowId xmlns:a16="http://schemas.microsoft.com/office/drawing/2014/main" val="10010"/>
                  </a:ext>
                </a:extLst>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effectLst/>
                          <a:latin typeface="Arial" panose="020B0604020202020204" pitchFamily="34" charset="0"/>
                          <a:cs typeface="Arial" panose="020B0604020202020204" pitchFamily="34" charset="0"/>
                        </a:rPr>
                        <a:t>Operator</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Podmiot, o którym mowa w art. 49j ust. 3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extLst>
                  <a:ext uri="{0D108BD9-81ED-4DB2-BD59-A6C34878D82A}">
                    <a16:rowId xmlns:a16="http://schemas.microsoft.com/office/drawing/2014/main" val="10011"/>
                  </a:ext>
                </a:extLst>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Organizacja</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ekologiczna</a:t>
                      </a:r>
                      <a:r>
                        <a:rPr lang="en-US" sz="800" b="1" dirty="0" smtClean="0">
                          <a:effectLst/>
                          <a:latin typeface="Arial" panose="020B0604020202020204" pitchFamily="34" charset="0"/>
                          <a:cs typeface="Arial" panose="020B0604020202020204" pitchFamily="34" charset="0"/>
                        </a:rPr>
                        <a:t>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Organizacja ekologiczna w rozumieniu art. 3 ust. 1 pkt 10 Ustawy OOŚ</a:t>
                      </a:r>
                    </a:p>
                  </a:txBody>
                  <a:tcPr marL="91443" marR="91443" marT="45711" marB="45711" anchor="ctr"/>
                </a:tc>
                <a:extLst>
                  <a:ext uri="{0D108BD9-81ED-4DB2-BD59-A6C34878D82A}">
                    <a16:rowId xmlns:a16="http://schemas.microsoft.com/office/drawing/2014/main" val="10012"/>
                  </a:ext>
                </a:extLst>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effectLst/>
                          <a:latin typeface="Arial" panose="020B0604020202020204" pitchFamily="34" charset="0"/>
                          <a:cs typeface="Arial" panose="020B0604020202020204" pitchFamily="34" charset="0"/>
                        </a:rPr>
                        <a:t>PGOW</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Program gospodarki odpadami wydobywczymi w rozumieniu art. 9 Ustawy o odpadach wydobywczych</a:t>
                      </a:r>
                    </a:p>
                  </a:txBody>
                  <a:tcPr marL="91443" marR="91443" marT="45711" marB="45711" anchor="ctr"/>
                </a:tc>
                <a:extLst>
                  <a:ext uri="{0D108BD9-81ED-4DB2-BD59-A6C34878D82A}">
                    <a16:rowId xmlns:a16="http://schemas.microsoft.com/office/drawing/2014/main" val="10013"/>
                  </a:ext>
                </a:extLst>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Poszukiwanie</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Poszukiwanie w rozumieniu art. 6 ust. 1 pkt 7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extLst>
                  <a:ext uri="{0D108BD9-81ED-4DB2-BD59-A6C34878D82A}">
                    <a16:rowId xmlns:a16="http://schemas.microsoft.com/office/drawing/2014/main" val="10014"/>
                  </a:ext>
                </a:extLst>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Praca</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geologiczna</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Praca geologiczna w rozumieniu art. 6 ust. 1 pkt 8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extLst>
                  <a:ext uri="{0D108BD9-81ED-4DB2-BD59-A6C34878D82A}">
                    <a16:rowId xmlns:a16="http://schemas.microsoft.com/office/drawing/2014/main" val="10015"/>
                  </a:ext>
                </a:extLst>
              </a:tr>
              <a:tr h="500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effectLst/>
                          <a:latin typeface="Arial" panose="020B0604020202020204" pitchFamily="34" charset="0"/>
                          <a:cs typeface="Arial" panose="020B0604020202020204" pitchFamily="34" charset="0"/>
                        </a:rPr>
                        <a:t>Prawo do dysponowania nieruchomością na cele budowlane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Tytuł prawny wynikający z prawa własności, użytkowania wieczystego, zarządu, ograniczonego prawa rzeczowego albo stosunku zobowiązaniowego, przewidującego uprawnienia do wykonywania robót budowlanych, zgodnie z art. 3 pkt 11 Pr. Bud.</a:t>
                      </a:r>
                    </a:p>
                  </a:txBody>
                  <a:tcPr marL="91443" marR="91443" marT="45711" marB="45711" anchor="ctr"/>
                </a:tc>
                <a:extLst>
                  <a:ext uri="{0D108BD9-81ED-4DB2-BD59-A6C34878D82A}">
                    <a16:rowId xmlns:a16="http://schemas.microsoft.com/office/drawing/2014/main" val="10016"/>
                  </a:ext>
                </a:extLst>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Procedura</a:t>
                      </a:r>
                      <a:r>
                        <a:rPr lang="en-US" sz="800" b="1" dirty="0" smtClean="0">
                          <a:effectLst/>
                          <a:latin typeface="Arial" panose="020B0604020202020204" pitchFamily="34" charset="0"/>
                          <a:cs typeface="Arial" panose="020B0604020202020204" pitchFamily="34" charset="0"/>
                        </a:rPr>
                        <a:t> OOŚ</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Postępowanie w sprawie oceny oddziaływania na środowisko planowanego przedsięwzięcia w rozumieniu art. 3 ust. 1 pkt 8 Ustawy OOŚ</a:t>
                      </a:r>
                    </a:p>
                  </a:txBody>
                  <a:tcPr marL="91443" marR="91443" marT="45711" marB="45711" anchor="ctr"/>
                </a:tc>
                <a:extLst>
                  <a:ext uri="{0D108BD9-81ED-4DB2-BD59-A6C34878D82A}">
                    <a16:rowId xmlns:a16="http://schemas.microsoft.com/office/drawing/2014/main" val="10017"/>
                  </a:ext>
                </a:extLst>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Producent</a:t>
                      </a:r>
                      <a:r>
                        <a:rPr lang="en-US" sz="800" b="1" dirty="0" smtClean="0">
                          <a:effectLst/>
                          <a:latin typeface="Arial" panose="020B0604020202020204" pitchFamily="34" charset="0"/>
                          <a:cs typeface="Arial" panose="020B0604020202020204" pitchFamily="34" charset="0"/>
                        </a:rPr>
                        <a:t>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Producent w rozumieniu art. 3 pkt 9 Rozporządzenia REACH</a:t>
                      </a:r>
                    </a:p>
                  </a:txBody>
                  <a:tcPr marL="91443" marR="91443" marT="45711" marB="45711" anchor="ctr"/>
                </a:tc>
                <a:extLst>
                  <a:ext uri="{0D108BD9-81ED-4DB2-BD59-A6C34878D82A}">
                    <a16:rowId xmlns:a16="http://schemas.microsoft.com/office/drawing/2014/main" val="10018"/>
                  </a:ext>
                </a:extLst>
              </a:tr>
              <a:tr h="63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Przebudowa</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Wykonywanie robót budowlanych, w wyniku których następuje zmiana parametrów użytkowych lub technicznych istniejącego obiektu budowlanego,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 wyjątkiem charakterystycznych parametrów, jak: kubatura, powierzchnia zabudowy, wysokość, długość, szerokość bądź liczba kondygnacji;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w przypadku dróg są dopuszczalne zmiany charakterystycznych parametrów w zakresie niewymagającym zmiany granic pasa drogowego, zgodnie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 art. 3 pkt 7a Pr. Bud.</a:t>
                      </a:r>
                    </a:p>
                  </a:txBody>
                  <a:tcPr marL="91443" marR="91443" marT="45711" marB="45711" anchor="ctr"/>
                </a:tc>
                <a:extLst>
                  <a:ext uri="{0D108BD9-81ED-4DB2-BD59-A6C34878D82A}">
                    <a16:rowId xmlns:a16="http://schemas.microsoft.com/office/drawing/2014/main" val="10019"/>
                  </a:ext>
                </a:extLst>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Przedsiębiorca</a:t>
                      </a:r>
                      <a:r>
                        <a:rPr lang="en-US" sz="800" b="1" dirty="0" smtClean="0">
                          <a:effectLst/>
                          <a:latin typeface="Arial" panose="020B0604020202020204" pitchFamily="34" charset="0"/>
                          <a:cs typeface="Arial" panose="020B0604020202020204" pitchFamily="34" charset="0"/>
                        </a:rPr>
                        <a:t>/</a:t>
                      </a:r>
                      <a:r>
                        <a:rPr lang="en-US" sz="800" b="1" dirty="0" err="1" smtClean="0">
                          <a:effectLst/>
                          <a:latin typeface="Arial" panose="020B0604020202020204" pitchFamily="34" charset="0"/>
                          <a:cs typeface="Arial" panose="020B0604020202020204" pitchFamily="34" charset="0"/>
                        </a:rPr>
                        <a:t>inwestor</a:t>
                      </a:r>
                      <a:r>
                        <a:rPr lang="en-US" sz="800" b="1" dirty="0" smtClean="0">
                          <a:effectLst/>
                          <a:latin typeface="Arial" panose="020B0604020202020204" pitchFamily="34" charset="0"/>
                          <a:cs typeface="Arial" panose="020B0604020202020204" pitchFamily="34" charset="0"/>
                        </a:rPr>
                        <a:t>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Przedsiębiorca w rozumieniu art. 4 ust. 1 Ustawy SDG lub odpowiednio w rozumieniu art. 6 ust. 1 pkt 9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extLst>
                  <a:ext uri="{0D108BD9-81ED-4DB2-BD59-A6C34878D82A}">
                    <a16:rowId xmlns:a16="http://schemas.microsoft.com/office/drawing/2014/main" val="10020"/>
                  </a:ext>
                </a:extLst>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80899"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33376"/>
          <a:ext cx="9144000" cy="4607790"/>
        </p:xfrm>
        <a:graphic>
          <a:graphicData uri="http://schemas.openxmlformats.org/drawingml/2006/table">
            <a:tbl>
              <a:tblPr firstRow="1" bandRow="1">
                <a:tableStyleId>{073A0DAA-6AF3-43AB-8588-CEC1D06C72B9}</a:tableStyleId>
              </a:tblPr>
              <a:tblGrid>
                <a:gridCol w="1752704">
                  <a:extLst>
                    <a:ext uri="{9D8B030D-6E8A-4147-A177-3AD203B41FA5}">
                      <a16:colId xmlns:a16="http://schemas.microsoft.com/office/drawing/2014/main" val="20000"/>
                    </a:ext>
                  </a:extLst>
                </a:gridCol>
                <a:gridCol w="7391296">
                  <a:extLst>
                    <a:ext uri="{9D8B030D-6E8A-4147-A177-3AD203B41FA5}">
                      <a16:colId xmlns:a16="http://schemas.microsoft.com/office/drawing/2014/main" val="20001"/>
                    </a:ext>
                  </a:extLst>
                </a:gridCol>
              </a:tblGrid>
              <a:tr h="402636">
                <a:tc>
                  <a:txBody>
                    <a:bodyPr/>
                    <a:lstStyle/>
                    <a:p>
                      <a:r>
                        <a:rPr lang="en-US" sz="800" b="1" dirty="0" err="1" smtClean="0">
                          <a:solidFill>
                            <a:sysClr val="windowText" lastClr="000000"/>
                          </a:solidFill>
                          <a:latin typeface="Arial" panose="020B0604020202020204" pitchFamily="34" charset="0"/>
                          <a:cs typeface="Arial" panose="020B0604020202020204" pitchFamily="34" charset="0"/>
                        </a:rPr>
                        <a:t>Raport</a:t>
                      </a:r>
                      <a:r>
                        <a:rPr lang="en-US" sz="800" b="1" dirty="0" smtClean="0">
                          <a:solidFill>
                            <a:sysClr val="windowText" lastClr="000000"/>
                          </a:solidFill>
                          <a:latin typeface="Arial" panose="020B0604020202020204" pitchFamily="34" charset="0"/>
                          <a:cs typeface="Arial" panose="020B0604020202020204" pitchFamily="34" charset="0"/>
                        </a:rPr>
                        <a:t> OOŚ</a:t>
                      </a:r>
                    </a:p>
                  </a:txBody>
                  <a:tcPr marL="91443" marR="91443" marT="45719" marB="45719"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0" dirty="0" smtClean="0">
                          <a:solidFill>
                            <a:sysClr val="windowText" lastClr="000000"/>
                          </a:solidFill>
                          <a:latin typeface="Arial" panose="020B0604020202020204" pitchFamily="34" charset="0"/>
                          <a:cs typeface="Arial" panose="020B0604020202020204" pitchFamily="34" charset="0"/>
                        </a:rPr>
                        <a:t>Raport o oddziaływaniu przedsięwzięcia na środowisko w rozumieniu art. 66 Ustawy OOŚ</a:t>
                      </a:r>
                    </a:p>
                  </a:txBody>
                  <a:tcPr marL="91443" marR="91443" marT="45719" marB="45719" anchor="ctr">
                    <a:solidFill>
                      <a:schemeClr val="bg1">
                        <a:lumMod val="85000"/>
                      </a:schemeClr>
                    </a:solidFill>
                  </a:tcPr>
                </a:tc>
                <a:extLst>
                  <a:ext uri="{0D108BD9-81ED-4DB2-BD59-A6C34878D82A}">
                    <a16:rowId xmlns:a16="http://schemas.microsoft.com/office/drawing/2014/main" val="10000"/>
                  </a:ext>
                </a:extLst>
              </a:tr>
              <a:tr h="402636">
                <a:tc>
                  <a:txBody>
                    <a:bodyPr/>
                    <a:lstStyle/>
                    <a:p>
                      <a:r>
                        <a:rPr lang="en-US" sz="800" b="1" dirty="0" err="1" smtClean="0">
                          <a:latin typeface="Arial" panose="020B0604020202020204" pitchFamily="34" charset="0"/>
                          <a:cs typeface="Arial" panose="020B0604020202020204" pitchFamily="34" charset="0"/>
                        </a:rPr>
                        <a:t>Roboty</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budowlane</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r>
                        <a:rPr lang="pl-PL" sz="800" dirty="0" smtClean="0">
                          <a:latin typeface="Arial" panose="020B0604020202020204" pitchFamily="34" charset="0"/>
                          <a:cs typeface="Arial" panose="020B0604020202020204" pitchFamily="34" charset="0"/>
                        </a:rPr>
                        <a:t>Budowa, a także prace polegające na przebudowie, montażu, remoncie lub rozbiórce obiektu budowlanego, zgodnie z art. 3 pkt 7 Pr. Bud.</a:t>
                      </a:r>
                    </a:p>
                  </a:txBody>
                  <a:tcPr marL="91443" marR="91443" marT="45719" marB="45719" anchor="ctr"/>
                </a:tc>
                <a:extLst>
                  <a:ext uri="{0D108BD9-81ED-4DB2-BD59-A6C34878D82A}">
                    <a16:rowId xmlns:a16="http://schemas.microsoft.com/office/drawing/2014/main" val="10001"/>
                  </a:ext>
                </a:extLst>
              </a:tr>
              <a:tr h="402636">
                <a:tc>
                  <a:txBody>
                    <a:bodyPr/>
                    <a:lstStyle/>
                    <a:p>
                      <a:r>
                        <a:rPr lang="en-US" sz="800" b="1" dirty="0" err="1" smtClean="0">
                          <a:latin typeface="Arial" panose="020B0604020202020204" pitchFamily="34" charset="0"/>
                          <a:cs typeface="Arial" panose="020B0604020202020204" pitchFamily="34" charset="0"/>
                        </a:rPr>
                        <a:t>Rozpoznawanie</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r>
                        <a:rPr lang="pl-PL" sz="800" dirty="0" smtClean="0">
                          <a:latin typeface="Arial" panose="020B0604020202020204" pitchFamily="34" charset="0"/>
                          <a:cs typeface="Arial" panose="020B0604020202020204" pitchFamily="34" charset="0"/>
                        </a:rPr>
                        <a:t>Rozpoznawanie w rozumieniu art. 6 ust. 1 pkt 13 </a:t>
                      </a:r>
                      <a:r>
                        <a:rPr lang="pl-PL" sz="800" dirty="0" err="1" smtClean="0">
                          <a:latin typeface="Arial" panose="020B0604020202020204" pitchFamily="34" charset="0"/>
                          <a:cs typeface="Arial" panose="020B0604020202020204" pitchFamily="34" charset="0"/>
                        </a:rPr>
                        <a:t>PGiG</a:t>
                      </a:r>
                      <a:endParaRPr lang="pl-PL" sz="800" dirty="0" smtClean="0">
                        <a:latin typeface="Arial" panose="020B0604020202020204" pitchFamily="34" charset="0"/>
                        <a:cs typeface="Arial" panose="020B0604020202020204" pitchFamily="34" charset="0"/>
                      </a:endParaRPr>
                    </a:p>
                  </a:txBody>
                  <a:tcPr marL="91443" marR="91443" marT="45719" marB="45719" anchor="ctr"/>
                </a:tc>
                <a:extLst>
                  <a:ext uri="{0D108BD9-81ED-4DB2-BD59-A6C34878D82A}">
                    <a16:rowId xmlns:a16="http://schemas.microsoft.com/office/drawing/2014/main" val="10002"/>
                  </a:ext>
                </a:extLst>
              </a:tr>
              <a:tr h="402636">
                <a:tc>
                  <a:txBody>
                    <a:bodyPr/>
                    <a:lstStyle/>
                    <a:p>
                      <a:r>
                        <a:rPr lang="en-US" sz="800" b="1" dirty="0" err="1" smtClean="0">
                          <a:latin typeface="Arial" panose="020B0604020202020204" pitchFamily="34" charset="0"/>
                          <a:cs typeface="Arial" panose="020B0604020202020204" pitchFamily="34" charset="0"/>
                        </a:rPr>
                        <a:t>Stanowisko</a:t>
                      </a:r>
                      <a:r>
                        <a:rPr lang="en-US" sz="800" b="1" dirty="0" smtClean="0">
                          <a:latin typeface="Arial" panose="020B0604020202020204" pitchFamily="34" charset="0"/>
                          <a:cs typeface="Arial" panose="020B0604020202020204" pitchFamily="34" charset="0"/>
                        </a:rPr>
                        <a:t> </a:t>
                      </a:r>
                    </a:p>
                  </a:txBody>
                  <a:tcPr marL="91443" marR="91443" marT="45719" marB="45719" anchor="ctr"/>
                </a:tc>
                <a:tc>
                  <a:txBody>
                    <a:bodyPr/>
                    <a:lstStyle/>
                    <a:p>
                      <a:r>
                        <a:rPr lang="pl-PL" sz="800" dirty="0" smtClean="0">
                          <a:latin typeface="Arial" panose="020B0604020202020204" pitchFamily="34" charset="0"/>
                          <a:cs typeface="Arial" panose="020B0604020202020204" pitchFamily="34" charset="0"/>
                        </a:rPr>
                        <a:t>Stanowisko Departamentu Gospodarki Odpadami Ministerstwa Środowiska na temat możliwości postępowania z płynem zwrotnym powstałym podczas procesu szczelinowania w kontekście gospodarki odpadami, z dnia 24 lipca 2014 r. </a:t>
                      </a:r>
                    </a:p>
                  </a:txBody>
                  <a:tcPr marL="91443" marR="91443" marT="45719" marB="45719" anchor="ctr"/>
                </a:tc>
                <a:extLst>
                  <a:ext uri="{0D108BD9-81ED-4DB2-BD59-A6C34878D82A}">
                    <a16:rowId xmlns:a16="http://schemas.microsoft.com/office/drawing/2014/main" val="10003"/>
                  </a:ext>
                </a:extLst>
              </a:tr>
              <a:tr h="402636">
                <a:tc>
                  <a:txBody>
                    <a:bodyPr/>
                    <a:lstStyle/>
                    <a:p>
                      <a:r>
                        <a:rPr lang="en-US" sz="800" b="1" dirty="0" err="1" smtClean="0">
                          <a:latin typeface="Arial" panose="020B0604020202020204" pitchFamily="34" charset="0"/>
                          <a:cs typeface="Arial" panose="020B0604020202020204" pitchFamily="34" charset="0"/>
                        </a:rPr>
                        <a:t>Substancja</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pPr lvl="0"/>
                      <a:r>
                        <a:rPr lang="pl-PL" sz="800" dirty="0" smtClean="0">
                          <a:latin typeface="Arial" panose="020B0604020202020204" pitchFamily="34" charset="0"/>
                          <a:cs typeface="Arial" panose="020B0604020202020204" pitchFamily="34" charset="0"/>
                        </a:rPr>
                        <a:t>Substancja w rozumieniu art. 3 pkt 1 Rozporządzenia REACH</a:t>
                      </a:r>
                    </a:p>
                  </a:txBody>
                  <a:tcPr marL="91443" marR="91443" marT="45719" marB="45719" anchor="ctr"/>
                </a:tc>
                <a:extLst>
                  <a:ext uri="{0D108BD9-81ED-4DB2-BD59-A6C34878D82A}">
                    <a16:rowId xmlns:a16="http://schemas.microsoft.com/office/drawing/2014/main" val="10004"/>
                  </a:ext>
                </a:extLst>
              </a:tr>
              <a:tr h="402636">
                <a:tc>
                  <a:txBody>
                    <a:bodyPr/>
                    <a:lstStyle/>
                    <a:p>
                      <a:r>
                        <a:rPr lang="en-US" sz="800" b="1" dirty="0" err="1" smtClean="0">
                          <a:latin typeface="Arial" panose="020B0604020202020204" pitchFamily="34" charset="0"/>
                          <a:cs typeface="Arial" panose="020B0604020202020204" pitchFamily="34" charset="0"/>
                        </a:rPr>
                        <a:t>Środki</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strzałowe</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 dirty="0" smtClean="0">
                          <a:latin typeface="Arial" panose="020B0604020202020204" pitchFamily="34" charset="0"/>
                          <a:cs typeface="Arial" panose="020B0604020202020204" pitchFamily="34" charset="0"/>
                        </a:rPr>
                        <a:t>Środki strzałowe w rozumieniu art. 6 ust. 1 pkt 14 </a:t>
                      </a:r>
                      <a:r>
                        <a:rPr lang="pl-PL" sz="800" dirty="0" err="1" smtClean="0">
                          <a:latin typeface="Arial" panose="020B0604020202020204" pitchFamily="34" charset="0"/>
                          <a:cs typeface="Arial" panose="020B0604020202020204" pitchFamily="34" charset="0"/>
                        </a:rPr>
                        <a:t>PGiG</a:t>
                      </a:r>
                      <a:endParaRPr lang="pl-PL" sz="800" dirty="0" smtClean="0">
                        <a:latin typeface="Arial" panose="020B0604020202020204" pitchFamily="34" charset="0"/>
                        <a:cs typeface="Arial" panose="020B0604020202020204" pitchFamily="34" charset="0"/>
                      </a:endParaRPr>
                    </a:p>
                  </a:txBody>
                  <a:tcPr marL="91443" marR="91443" marT="45719" marB="45719" anchor="ctr"/>
                </a:tc>
                <a:extLst>
                  <a:ext uri="{0D108BD9-81ED-4DB2-BD59-A6C34878D82A}">
                    <a16:rowId xmlns:a16="http://schemas.microsoft.com/office/drawing/2014/main" val="10005"/>
                  </a:ext>
                </a:extLst>
              </a:tr>
              <a:tr h="581430">
                <a:tc>
                  <a:txBody>
                    <a:bodyPr/>
                    <a:lstStyle/>
                    <a:p>
                      <a:r>
                        <a:rPr lang="en-US" sz="800" b="1" dirty="0" err="1" smtClean="0">
                          <a:latin typeface="Arial" panose="020B0604020202020204" pitchFamily="34" charset="0"/>
                          <a:cs typeface="Arial" panose="020B0604020202020204" pitchFamily="34" charset="0"/>
                        </a:rPr>
                        <a:t>Tymczasowy</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obiekt</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budowlany</a:t>
                      </a:r>
                      <a:r>
                        <a:rPr lang="en-US" sz="800" b="1" dirty="0" smtClean="0">
                          <a:latin typeface="Arial" panose="020B0604020202020204" pitchFamily="34" charset="0"/>
                          <a:cs typeface="Arial" panose="020B0604020202020204" pitchFamily="34" charset="0"/>
                        </a:rPr>
                        <a:t> </a:t>
                      </a:r>
                    </a:p>
                  </a:txBody>
                  <a:tcPr marL="91443" marR="91443" marT="45719" marB="45719" anchor="ctr"/>
                </a:tc>
                <a:tc>
                  <a:txBody>
                    <a:bodyPr/>
                    <a:lstStyle/>
                    <a:p>
                      <a:r>
                        <a:rPr lang="pl-PL" sz="800" dirty="0" smtClean="0">
                          <a:latin typeface="Arial" panose="020B0604020202020204" pitchFamily="34" charset="0"/>
                          <a:cs typeface="Arial" panose="020B0604020202020204" pitchFamily="34" charset="0"/>
                        </a:rPr>
                        <a:t>Obiekt budowlany przeznaczony do czasowego użytkowania w okresie krótszym od jego trwałości technicznej, przewidziany do przeniesienia w inne miejsce lub rozbiórki, a także obiekt budowlany niepołączony trwale z gruntem, jak: strzelnice, kioski uliczne, pawilony sprzedaży ulicznej i wystawowe, </a:t>
                      </a:r>
                      <a:r>
                        <a:rPr lang="pl-PL" sz="800" dirty="0" err="1" smtClean="0">
                          <a:latin typeface="Arial" panose="020B0604020202020204" pitchFamily="34" charset="0"/>
                          <a:cs typeface="Arial" panose="020B0604020202020204" pitchFamily="34" charset="0"/>
                        </a:rPr>
                        <a:t>przekrycia</a:t>
                      </a:r>
                      <a:r>
                        <a:rPr lang="pl-PL" sz="800" dirty="0" smtClean="0">
                          <a:latin typeface="Arial" panose="020B0604020202020204" pitchFamily="34" charset="0"/>
                          <a:cs typeface="Arial" panose="020B0604020202020204" pitchFamily="34" charset="0"/>
                        </a:rPr>
                        <a:t> namiotowe i powłoki pneumatyczne, urządzenia rozrywkowe, barakowozy, obiekty kontenerowe, zgodnie z art. 3 pkt 5 Pr. Bud.</a:t>
                      </a:r>
                    </a:p>
                  </a:txBody>
                  <a:tcPr marL="91443" marR="91443" marT="45719" marB="45719" anchor="ctr"/>
                </a:tc>
                <a:extLst>
                  <a:ext uri="{0D108BD9-81ED-4DB2-BD59-A6C34878D82A}">
                    <a16:rowId xmlns:a16="http://schemas.microsoft.com/office/drawing/2014/main" val="10006"/>
                  </a:ext>
                </a:extLst>
              </a:tr>
              <a:tr h="402636">
                <a:tc>
                  <a:txBody>
                    <a:bodyPr/>
                    <a:lstStyle/>
                    <a:p>
                      <a:r>
                        <a:rPr lang="en-US" sz="800" b="1" dirty="0" err="1" smtClean="0">
                          <a:latin typeface="Arial" panose="020B0604020202020204" pitchFamily="34" charset="0"/>
                          <a:cs typeface="Arial" panose="020B0604020202020204" pitchFamily="34" charset="0"/>
                        </a:rPr>
                        <a:t>Wydobywanie</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kopalin</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ze</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złóż</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Wydobywanie kopalin ze złóż w rozumieniu art. 6 ust. 1 pkt 4a </a:t>
                      </a:r>
                      <a:r>
                        <a:rPr lang="pl-PL" sz="800" dirty="0" err="1" smtClean="0">
                          <a:effectLst/>
                          <a:latin typeface="Arial" panose="020B0604020202020204" pitchFamily="34" charset="0"/>
                          <a:cs typeface="Arial" panose="020B0604020202020204" pitchFamily="34" charset="0"/>
                        </a:rPr>
                        <a:t>PGiG</a:t>
                      </a:r>
                      <a:endParaRPr lang="en-US" sz="800" dirty="0" smtClean="0">
                        <a:effectLst/>
                        <a:latin typeface="Arial" panose="020B0604020202020204" pitchFamily="34" charset="0"/>
                        <a:cs typeface="Arial" panose="020B0604020202020204" pitchFamily="34" charset="0"/>
                      </a:endParaRPr>
                    </a:p>
                  </a:txBody>
                  <a:tcPr marL="91443" marR="91443" marT="45719" marB="45719" anchor="ctr"/>
                </a:tc>
                <a:extLst>
                  <a:ext uri="{0D108BD9-81ED-4DB2-BD59-A6C34878D82A}">
                    <a16:rowId xmlns:a16="http://schemas.microsoft.com/office/drawing/2014/main" val="10007"/>
                  </a:ext>
                </a:extLst>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Zakład</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górniczy</a:t>
                      </a:r>
                      <a:endParaRPr lang="en-US" sz="800" b="1" dirty="0" smtClean="0">
                        <a:effectLst/>
                        <a:latin typeface="Arial" panose="020B0604020202020204" pitchFamily="34" charset="0"/>
                        <a:cs typeface="Arial" panose="020B0604020202020204" pitchFamily="34" charset="0"/>
                      </a:endParaRP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Zakład górniczy w rozumieniu art. 6 ust. 1 pkt 18 </a:t>
                      </a:r>
                      <a:r>
                        <a:rPr lang="pl-PL" sz="800" dirty="0" err="1" smtClean="0">
                          <a:effectLst/>
                          <a:latin typeface="Arial" panose="020B0604020202020204" pitchFamily="34" charset="0"/>
                          <a:cs typeface="Arial" panose="020B0604020202020204" pitchFamily="34" charset="0"/>
                        </a:rPr>
                        <a:t>PGiG</a:t>
                      </a:r>
                      <a:endParaRPr lang="en-US" sz="8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effectLst/>
                        <a:latin typeface="Arial" panose="020B0604020202020204" pitchFamily="34" charset="0"/>
                        <a:cs typeface="Arial" panose="020B0604020202020204" pitchFamily="34" charset="0"/>
                      </a:endParaRPr>
                    </a:p>
                  </a:txBody>
                  <a:tcPr marL="91443" marR="91443" marT="45719" marB="45719" anchor="ctr"/>
                </a:tc>
                <a:extLst>
                  <a:ext uri="{0D108BD9-81ED-4DB2-BD59-A6C34878D82A}">
                    <a16:rowId xmlns:a16="http://schemas.microsoft.com/office/drawing/2014/main" val="10008"/>
                  </a:ext>
                </a:extLst>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Zalecenie</a:t>
                      </a:r>
                      <a:endParaRPr lang="en-US" sz="800" b="1" dirty="0" smtClean="0">
                        <a:effectLst/>
                        <a:latin typeface="Arial" panose="020B0604020202020204" pitchFamily="34" charset="0"/>
                        <a:cs typeface="Arial" panose="020B0604020202020204" pitchFamily="34" charset="0"/>
                      </a:endParaRP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Zalecenie Komisji Unii Europejskiej z dnia 22 stycznia 2014 r. w sprawie podstawowych zasad rozpoznawania i wydobywania węglowodorów (takich jak gaz łupkowy) z zastosowaniem intensywnego szczelinowania hydraulicznego (2014/70/UE)</a:t>
                      </a:r>
                    </a:p>
                  </a:txBody>
                  <a:tcPr marL="91443" marR="91443" marT="45719" marB="45719" anchor="ctr"/>
                </a:tc>
                <a:extLst>
                  <a:ext uri="{0D108BD9-81ED-4DB2-BD59-A6C34878D82A}">
                    <a16:rowId xmlns:a16="http://schemas.microsoft.com/office/drawing/2014/main" val="10009"/>
                  </a:ext>
                </a:extLst>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effectLst/>
                          <a:latin typeface="Arial" panose="020B0604020202020204" pitchFamily="34" charset="0"/>
                          <a:cs typeface="Arial" panose="020B0604020202020204" pitchFamily="34" charset="0"/>
                        </a:rPr>
                        <a:t>Złoże kopaliny</a:t>
                      </a:r>
                      <a:endParaRPr lang="en-US" sz="800" b="1" dirty="0" smtClean="0">
                        <a:effectLst/>
                        <a:latin typeface="Arial" panose="020B0604020202020204" pitchFamily="34" charset="0"/>
                        <a:cs typeface="Arial" panose="020B0604020202020204" pitchFamily="34" charset="0"/>
                      </a:endParaRP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Złoże kopaliny w rozumieniu art. 6 ust. 1 pkt 19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9" marB="45719" anchor="ctr"/>
                </a:tc>
                <a:extLst>
                  <a:ext uri="{0D108BD9-81ED-4DB2-BD59-A6C34878D82A}">
                    <a16:rowId xmlns:a16="http://schemas.microsoft.com/office/drawing/2014/main" val="10010"/>
                  </a:ext>
                </a:extLst>
              </a:tr>
            </a:tbl>
          </a:graphicData>
        </a:graphic>
      </p:graphicFrame>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Definicje wybranych terminów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R - Z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13406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Ogłoszenie informacji o planowanych przestrzeniach i czynności poprzedzające przetarg</a:t>
                      </a:r>
                      <a:br>
                        <a:rPr kumimoji="0" lang="pl-PL" altLang="en-US" sz="600" b="1" i="0" u="none" strike="noStrike" cap="none" normalizeH="0" baseline="0" smtClean="0">
                          <a:ln>
                            <a:noFill/>
                          </a:ln>
                          <a:solidFill>
                            <a:srgbClr val="FFFFFF"/>
                          </a:solidFill>
                          <a:effectLst/>
                          <a:latin typeface="Arial" charset="0"/>
                          <a:cs typeface="Arial" charset="0"/>
                        </a:rPr>
                      </a:b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Postępowanie przetargowe na koncesję na poszukiwanie i rozpoznawanie złoża węglowodorów oraz wydobywanie węglowodorów ze złoża poprzedza ogłoszenie przez MŚ informacji o planowanych przestrzeniach, które będą objęte koncesjami oraz dokonanie określonych uzgodnień w zakresie niezbędnym dla przeprowadzenia przetargu dla danego obszaru</a:t>
                      </a:r>
                      <a:endParaRPr kumimoji="0" lang="pl-PL" altLang="en-US" sz="700" b="1" i="0" u="none" strike="noStrike" cap="none" normalizeH="0" baseline="0" smtClean="0">
                        <a:ln>
                          <a:noFill/>
                        </a:ln>
                        <a:solidFill>
                          <a:srgbClr val="FFFFFF"/>
                        </a:solidFill>
                        <a:effectLst/>
                        <a:latin typeface="Arial" charset="0"/>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983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49f - art. 49g</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701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r>
                        <a:rPr kumimoji="0" lang="pl-PL" altLang="en-US" sz="600" b="0" i="0" u="none" strike="noStrike" cap="none" normalizeH="0" baseline="0" smtClean="0">
                          <a:ln>
                            <a:noFill/>
                          </a:ln>
                          <a:solidFill>
                            <a:srgbClr val="000000"/>
                          </a:solidFill>
                          <a:effectLst/>
                          <a:latin typeface="Arial" charset="0"/>
                          <a:cs typeface="Arial" charset="0"/>
                        </a:rPr>
                        <a:t> jako organ koncesyjny</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Państwowy Instytut Geologiczny - Państwowy Instytut Badawczy</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Odpowiednio: dyrektor właściwego urzędu morskiego, MIR, wójt (burmistrz, prezydent miasta)</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22057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przez MŚ we współpracy z Państwowym Instytutem Geologicznym - Państwowym Instytutem Badawczym oceny perspektywiczności geologicznej w celu ustalenia przestrzeni, dla których planuje się w następnym roku wszczęcie postępowania przetargowego o udzielenie koncesji</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przez MŚ do 30 czerwca informacji o przestrzeniach, w tym ich granicach, dla których MŚ planuje wszczęcie w następnym roku postępowania przetargowego </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uzgodnień przez MŚ w zakresie niezbędnym dla przeprowadzenia przetargu dla danego obszaru, z: (i) dyrektorem właściwego urzędu morskiego, jeśli obszar koncesyjny dotyczy morskich wód wewnętrznych i morza terytorialnego oraz pasa nadbrzeżnego, albo (ii) z MIR, w przypadku gdy obszar koncesyjny dotyczy wyłącznej strefy ekonomicznej</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Uzyskanie przez MŚ opinii wójta (burmistrza, prezydenta miasta) właściwego ze względu na miejsce objęte przyszłą koncesją, jeśli przyszłą koncesją objęta ma zostać powierzchnia poza granicami obszarów morskich RP</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2930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Brak</a:t>
                      </a:r>
                      <a:r>
                        <a:rPr kumimoji="0" lang="pl-PL" altLang="en-US" sz="600" b="0" i="0" u="none" strike="noStrike" cap="none" normalizeH="0" baseline="0" smtClean="0">
                          <a:ln>
                            <a:noFill/>
                          </a:ln>
                          <a:solidFill>
                            <a:srgbClr val="000000"/>
                          </a:solidFill>
                          <a:effectLst/>
                          <a:latin typeface="Arial" charset="0"/>
                          <a:cs typeface="Arial" charset="0"/>
                        </a:rPr>
                        <a:t> terminów ustawowych</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343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w BIP na stronie podmiotowej urzędu obsługującego MŚ</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701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7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Państwowy Instytut Geologiczny - Państwowy Instytut Badawczy</a:t>
                      </a:r>
                      <a:endParaRPr kumimoji="0" lang="pl-PL" altLang="en-US" sz="7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Odpowiednio: dyrektor właściwego urzędu morskiego, MIR, wójt (burmistrz, prezydent miasta)</a:t>
                      </a:r>
                      <a:endParaRPr kumimoji="0" lang="pl-PL" altLang="en-US" sz="700" b="0" i="0" u="none" strike="noStrike" cap="none" normalizeH="0" baseline="0" dirty="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92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25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Czynności wstępne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5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8"/>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9937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chemeClr val="bg1"/>
                          </a:solidFill>
                          <a:effectLst/>
                          <a:latin typeface="Arial" charset="0"/>
                          <a:cs typeface="Arial" charset="0"/>
                        </a:rPr>
                        <a:t>Procedura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chemeClr val="bg1"/>
                          </a:solidFill>
                          <a:effectLst/>
                          <a:latin typeface="Arial" charset="0"/>
                          <a:cs typeface="Arial" charset="0"/>
                        </a:rPr>
                        <a:t>Postępowanie kwalifikacyjne</a:t>
                      </a:r>
                      <a:br>
                        <a:rPr kumimoji="0" lang="pl-PL" altLang="en-US" sz="600" b="1" i="0" u="none" strike="noStrike" cap="none" normalizeH="0" baseline="0" smtClean="0">
                          <a:ln>
                            <a:noFill/>
                          </a:ln>
                          <a:solidFill>
                            <a:schemeClr val="bg1"/>
                          </a:solidFill>
                          <a:effectLst/>
                          <a:latin typeface="Arial" charset="0"/>
                          <a:cs typeface="Arial" charset="0"/>
                        </a:rPr>
                      </a:br>
                      <a:endParaRPr kumimoji="0" lang="pl-PL" altLang="en-US" sz="600" b="1" i="0" u="none" strike="noStrike" cap="none" normalizeH="0" baseline="0" smtClean="0">
                        <a:ln>
                          <a:noFill/>
                        </a:ln>
                        <a:solidFill>
                          <a:schemeClr val="bg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chemeClr val="bg1"/>
                          </a:solidFill>
                          <a:effectLst/>
                          <a:latin typeface="Arial" charset="0"/>
                          <a:cs typeface="Arial" charset="0"/>
                        </a:rPr>
                        <a:t>Możliwość prowadzenia działalności w zakresie poszukiwania i rozpoznawania złóż węglowodorów oraz wydobywania węglowodorów ze złóż uwarunkowane jest przeprowadzeniem postępowania kwalifikacyjnego.</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881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49a - art. 49b</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Rady Ministrów, które zostanie wydane na podstawie art. 49a ust. 18 PGiG</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6025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 - jako organ, który przeprowadza postępowanie kwalifikacyjne</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Generalny Inspektor Informacji Finansowej, Komisja Nadzoru Finansowego, Szef Agencji Bezpieczeństwa Wewnętrznego oraz Szef Agencji Wywiadu - jako organy opiniujące</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17430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a:t>
                      </a:r>
                      <a:r>
                        <a:rPr kumimoji="0" lang="pl-PL" altLang="en-US" sz="600" b="0" i="0" u="none" strike="noStrike" cap="none" normalizeH="0" baseline="0" smtClean="0">
                          <a:ln>
                            <a:noFill/>
                          </a:ln>
                          <a:solidFill>
                            <a:srgbClr val="000000"/>
                          </a:solidFill>
                          <a:effectLst/>
                          <a:latin typeface="Arial" charset="0"/>
                          <a:cs typeface="Times New Roman" pitchFamily="18" charset="0"/>
                        </a:rPr>
                        <a:t>do MŚ</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przez podmiot </a:t>
                      </a:r>
                      <a:r>
                        <a:rPr kumimoji="0" lang="pl-PL" altLang="en-US" sz="600" b="0" i="0" u="none" strike="noStrike" cap="none" normalizeH="0" baseline="0" smtClean="0">
                          <a:ln>
                            <a:noFill/>
                          </a:ln>
                          <a:solidFill>
                            <a:srgbClr val="000000"/>
                          </a:solidFill>
                          <a:effectLst/>
                          <a:latin typeface="Arial" charset="0"/>
                          <a:cs typeface="Times New Roman" pitchFamily="18" charset="0"/>
                        </a:rPr>
                        <a:t>zainteresowany udziałem w postępowaniu przetargowym dotyczącym udzielenia koncesji na poszukiwanie i rozpoznawanie złoża węglowodorów oraz wydobywanie węglowodorów ze złoża lub koncesji na wydobywanie węglowodorów ze złoża wniosku o przeprowadzenie postępowania kwalifikacyjnego </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Przekazanie</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wniosku przez MŚ Generalnemu Inspektorowi Informacji Finansowej, Komisji Nadzoru Finansowego, Szefowi Agencji Bezpieczeństwa Wewnętrznego oraz Szefowi Agencji Wywiadu w celu przedstawienia opinii, czy wnioskodawca znajduje się pod kontrolą korporacyjną państwa trzeciego, podmiotu lub obywatela państwa trzeciego, a w przypadku znajdowania się pod taką kontrola, czy kontrola ta może zagrażać bezpieczeństwu państwa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Przedstawienie MŚ opinii przez organy opiniujące w drodze postanowienia w terminie 30 dni od dnia otrzymania wniosków o przeprowadzenie postępowania kwalifikacyjnego</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Ocena</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przez MŚ posiadania przez wnioskodawcę, który ubiega się o koncesję samodzielnie albo wspólnie z innymi podmiotami - jako operator, doświadczenia w zakresie poszukiwania lub rozpoznawania złóż węglowodorów lub wydobywania węglowodorów ze złóż</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Wydanie</a:t>
                      </a:r>
                      <a:r>
                        <a:rPr kumimoji="0" lang="pl-PL" altLang="en-US" sz="600" b="0" i="0" u="none" strike="noStrike" cap="none" normalizeH="0" baseline="0" smtClean="0">
                          <a:ln>
                            <a:noFill/>
                          </a:ln>
                          <a:solidFill>
                            <a:srgbClr val="000000"/>
                          </a:solidFill>
                          <a:effectLst/>
                          <a:latin typeface="Arial" charset="0"/>
                          <a:cs typeface="Arial" charset="0"/>
                        </a:rPr>
                        <a:t> decyzji przez MŚ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Ewentualne</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postępowanie odwoławcze w przypadku decyzji negatywnej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923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Wydanie opinii przez organy opiniujące - 30 dni</a:t>
                      </a: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Wydanie decyzji przez MŚ -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3458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o przeprowadzenie postępowania kwalifikacyjnego wraz z załącznikami (5 egzemplarzy)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6881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 który zamierza ubiegać się o koncesję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02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279"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kwalifikacyjne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3353</TotalTime>
  <Words>25895</Words>
  <Application>Microsoft Office PowerPoint</Application>
  <PresentationFormat>Pokaz na ekranie (4:3)</PresentationFormat>
  <Paragraphs>2376</Paragraphs>
  <Slides>79</Slides>
  <Notes>79</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79</vt:i4>
      </vt:variant>
    </vt:vector>
  </HeadingPairs>
  <TitlesOfParts>
    <vt:vector size="85" baseType="lpstr">
      <vt:lpstr>SimSun</vt:lpstr>
      <vt:lpstr>Arial</vt:lpstr>
      <vt:lpstr>Calibri</vt:lpstr>
      <vt:lpstr>Symbol</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Aleksander Tomczak</dc:creator>
  <cp:lastModifiedBy>Bogusław Sielawa</cp:lastModifiedBy>
  <cp:revision>246</cp:revision>
  <cp:lastPrinted>2015-07-27T11:32:57Z</cp:lastPrinted>
  <dcterms:created xsi:type="dcterms:W3CDTF">2015-05-06T06:04:24Z</dcterms:created>
  <dcterms:modified xsi:type="dcterms:W3CDTF">2017-02-10T10:23:04Z</dcterms:modified>
</cp:coreProperties>
</file>