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72" r:id="rId12"/>
    <p:sldId id="283" r:id="rId13"/>
    <p:sldId id="273" r:id="rId14"/>
    <p:sldId id="274" r:id="rId15"/>
    <p:sldId id="286" r:id="rId16"/>
    <p:sldId id="275" r:id="rId17"/>
    <p:sldId id="288" r:id="rId18"/>
    <p:sldId id="289" r:id="rId19"/>
    <p:sldId id="284" r:id="rId20"/>
    <p:sldId id="285" r:id="rId21"/>
    <p:sldId id="287" r:id="rId22"/>
    <p:sldId id="276" r:id="rId23"/>
    <p:sldId id="282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D7780-3D42-4392-853F-78326C88F4BE}" type="doc">
      <dgm:prSet loTypeId="urn:microsoft.com/office/officeart/2005/8/layout/pyramid1" loCatId="pyramid" qsTypeId="urn:microsoft.com/office/officeart/2005/8/quickstyle/simple1#1" qsCatId="simple" csTypeId="urn:microsoft.com/office/officeart/2005/8/colors/colorful2" csCatId="colorful" phldr="1"/>
      <dgm:spPr/>
    </dgm:pt>
    <dgm:pt modelId="{048C2C11-6155-4D71-9863-5079C122C00F}">
      <dgm:prSet phldrT="[Text]"/>
      <dgm:spPr/>
      <dgm:t>
        <a:bodyPr/>
        <a:lstStyle/>
        <a:p>
          <a:r>
            <a:rPr lang="pl-PL" dirty="0" smtClean="0"/>
            <a:t>Współdecydowanie</a:t>
          </a:r>
          <a:endParaRPr lang="pl-PL" dirty="0"/>
        </a:p>
      </dgm:t>
    </dgm:pt>
    <dgm:pt modelId="{CDDC034C-A7BE-4FA9-86D3-84A5EE9F2F8C}" type="parTrans" cxnId="{FBE8E332-AAF5-46A9-9C12-58870C5E85EA}">
      <dgm:prSet/>
      <dgm:spPr/>
      <dgm:t>
        <a:bodyPr/>
        <a:lstStyle/>
        <a:p>
          <a:endParaRPr lang="pl-PL"/>
        </a:p>
      </dgm:t>
    </dgm:pt>
    <dgm:pt modelId="{7A674405-023A-42FD-A4F0-49331F2B839F}" type="sibTrans" cxnId="{FBE8E332-AAF5-46A9-9C12-58870C5E85EA}">
      <dgm:prSet/>
      <dgm:spPr/>
      <dgm:t>
        <a:bodyPr/>
        <a:lstStyle/>
        <a:p>
          <a:endParaRPr lang="pl-PL"/>
        </a:p>
      </dgm:t>
    </dgm:pt>
    <dgm:pt modelId="{06F6031F-B69B-47B6-9E46-14EE52A01035}">
      <dgm:prSet phldrT="[Text]"/>
      <dgm:spPr/>
      <dgm:t>
        <a:bodyPr/>
        <a:lstStyle/>
        <a:p>
          <a:r>
            <a:rPr lang="pl-PL" dirty="0" smtClean="0"/>
            <a:t>Konsultacje</a:t>
          </a:r>
          <a:endParaRPr lang="pl-PL" dirty="0"/>
        </a:p>
      </dgm:t>
    </dgm:pt>
    <dgm:pt modelId="{2316FA21-40F4-48C9-ACD8-4EF93B312811}" type="parTrans" cxnId="{94475A5B-F776-4073-8DE4-B6380589C1DB}">
      <dgm:prSet/>
      <dgm:spPr/>
      <dgm:t>
        <a:bodyPr/>
        <a:lstStyle/>
        <a:p>
          <a:endParaRPr lang="pl-PL"/>
        </a:p>
      </dgm:t>
    </dgm:pt>
    <dgm:pt modelId="{D26E2B36-D1DD-43CF-8B73-20596D292730}" type="sibTrans" cxnId="{94475A5B-F776-4073-8DE4-B6380589C1DB}">
      <dgm:prSet/>
      <dgm:spPr/>
      <dgm:t>
        <a:bodyPr/>
        <a:lstStyle/>
        <a:p>
          <a:endParaRPr lang="pl-PL"/>
        </a:p>
      </dgm:t>
    </dgm:pt>
    <dgm:pt modelId="{CF1507DF-B23D-4627-BE7C-A4350CCAD36A}">
      <dgm:prSet phldrT="[Text]"/>
      <dgm:spPr/>
      <dgm:t>
        <a:bodyPr/>
        <a:lstStyle/>
        <a:p>
          <a:r>
            <a:rPr lang="pl-PL" dirty="0" smtClean="0"/>
            <a:t>Zbieranie informacji</a:t>
          </a:r>
          <a:endParaRPr lang="pl-PL" dirty="0"/>
        </a:p>
      </dgm:t>
    </dgm:pt>
    <dgm:pt modelId="{A2AF1409-0EDA-4D3B-842B-A62B9CD7ABA3}" type="parTrans" cxnId="{428621D1-700A-4E71-84F5-41AA68A7F73E}">
      <dgm:prSet/>
      <dgm:spPr/>
      <dgm:t>
        <a:bodyPr/>
        <a:lstStyle/>
        <a:p>
          <a:endParaRPr lang="pl-PL"/>
        </a:p>
      </dgm:t>
    </dgm:pt>
    <dgm:pt modelId="{C84C1F36-D8B9-4A8C-8400-05A45ACE7589}" type="sibTrans" cxnId="{428621D1-700A-4E71-84F5-41AA68A7F73E}">
      <dgm:prSet/>
      <dgm:spPr/>
      <dgm:t>
        <a:bodyPr/>
        <a:lstStyle/>
        <a:p>
          <a:endParaRPr lang="pl-PL"/>
        </a:p>
      </dgm:t>
    </dgm:pt>
    <dgm:pt modelId="{93C299A7-8DC8-4AB3-963B-DC3C1F2D7633}">
      <dgm:prSet/>
      <dgm:spPr/>
      <dgm:t>
        <a:bodyPr/>
        <a:lstStyle/>
        <a:p>
          <a:r>
            <a:rPr lang="pl-PL" dirty="0" smtClean="0"/>
            <a:t>Dostarczanie informacji</a:t>
          </a:r>
          <a:endParaRPr lang="pl-PL" dirty="0"/>
        </a:p>
      </dgm:t>
    </dgm:pt>
    <dgm:pt modelId="{59F87679-79C2-4595-B863-0861E0FC53ED}" type="parTrans" cxnId="{F3338096-F587-4F3C-88A8-F61FFF61846B}">
      <dgm:prSet/>
      <dgm:spPr/>
      <dgm:t>
        <a:bodyPr/>
        <a:lstStyle/>
        <a:p>
          <a:endParaRPr lang="pl-PL"/>
        </a:p>
      </dgm:t>
    </dgm:pt>
    <dgm:pt modelId="{C269A39D-5F15-470F-9A69-A900427EEB0C}" type="sibTrans" cxnId="{F3338096-F587-4F3C-88A8-F61FFF61846B}">
      <dgm:prSet/>
      <dgm:spPr/>
      <dgm:t>
        <a:bodyPr/>
        <a:lstStyle/>
        <a:p>
          <a:endParaRPr lang="pl-PL"/>
        </a:p>
      </dgm:t>
    </dgm:pt>
    <dgm:pt modelId="{04DFDAEA-CB39-4178-B895-978FFFDD2328}" type="pres">
      <dgm:prSet presAssocID="{1DFD7780-3D42-4392-853F-78326C88F4BE}" presName="Name0" presStyleCnt="0">
        <dgm:presLayoutVars>
          <dgm:dir/>
          <dgm:animLvl val="lvl"/>
          <dgm:resizeHandles val="exact"/>
        </dgm:presLayoutVars>
      </dgm:prSet>
      <dgm:spPr/>
    </dgm:pt>
    <dgm:pt modelId="{2D177ECA-8EF8-4779-A352-C6B831796BE0}" type="pres">
      <dgm:prSet presAssocID="{048C2C11-6155-4D71-9863-5079C122C00F}" presName="Name8" presStyleCnt="0"/>
      <dgm:spPr/>
    </dgm:pt>
    <dgm:pt modelId="{43C4C41C-5314-4830-B7D0-660F50E52A40}" type="pres">
      <dgm:prSet presAssocID="{048C2C11-6155-4D71-9863-5079C122C00F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A7DAEF-D0AF-4827-8931-D710E44425C3}" type="pres">
      <dgm:prSet presAssocID="{048C2C11-6155-4D71-9863-5079C122C0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FE7579-E48B-40DE-872C-5853012F73B1}" type="pres">
      <dgm:prSet presAssocID="{06F6031F-B69B-47B6-9E46-14EE52A01035}" presName="Name8" presStyleCnt="0"/>
      <dgm:spPr/>
    </dgm:pt>
    <dgm:pt modelId="{53360863-D7A6-4AE8-8C56-4AB827038EB7}" type="pres">
      <dgm:prSet presAssocID="{06F6031F-B69B-47B6-9E46-14EE52A01035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4769C4-030B-488E-BF5F-0F879CE7B09F}" type="pres">
      <dgm:prSet presAssocID="{06F6031F-B69B-47B6-9E46-14EE52A0103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955C8FB-D820-4581-B425-D5CC9F6180A1}" type="pres">
      <dgm:prSet presAssocID="{CF1507DF-B23D-4627-BE7C-A4350CCAD36A}" presName="Name8" presStyleCnt="0"/>
      <dgm:spPr/>
    </dgm:pt>
    <dgm:pt modelId="{3E7406D2-216E-4B9D-83E4-8A4A79AE354F}" type="pres">
      <dgm:prSet presAssocID="{CF1507DF-B23D-4627-BE7C-A4350CCAD36A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6585BE8-3565-4B85-AE45-6C86C8093176}" type="pres">
      <dgm:prSet presAssocID="{CF1507DF-B23D-4627-BE7C-A4350CCAD36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62839D4-4178-4216-9193-925C5B870491}" type="pres">
      <dgm:prSet presAssocID="{93C299A7-8DC8-4AB3-963B-DC3C1F2D7633}" presName="Name8" presStyleCnt="0"/>
      <dgm:spPr/>
    </dgm:pt>
    <dgm:pt modelId="{988A4D6D-FA51-4A74-BB88-2EE4C759ADBB}" type="pres">
      <dgm:prSet presAssocID="{93C299A7-8DC8-4AB3-963B-DC3C1F2D7633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7CE122-E758-4BBA-828A-BC5068243DB9}" type="pres">
      <dgm:prSet presAssocID="{93C299A7-8DC8-4AB3-963B-DC3C1F2D76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4475A5B-F776-4073-8DE4-B6380589C1DB}" srcId="{1DFD7780-3D42-4392-853F-78326C88F4BE}" destId="{06F6031F-B69B-47B6-9E46-14EE52A01035}" srcOrd="1" destOrd="0" parTransId="{2316FA21-40F4-48C9-ACD8-4EF93B312811}" sibTransId="{D26E2B36-D1DD-43CF-8B73-20596D292730}"/>
    <dgm:cxn modelId="{F3338096-F587-4F3C-88A8-F61FFF61846B}" srcId="{1DFD7780-3D42-4392-853F-78326C88F4BE}" destId="{93C299A7-8DC8-4AB3-963B-DC3C1F2D7633}" srcOrd="3" destOrd="0" parTransId="{59F87679-79C2-4595-B863-0861E0FC53ED}" sibTransId="{C269A39D-5F15-470F-9A69-A900427EEB0C}"/>
    <dgm:cxn modelId="{1CE997CB-2B4C-4C60-A3D0-3772450D8DE1}" type="presOf" srcId="{CF1507DF-B23D-4627-BE7C-A4350CCAD36A}" destId="{3E7406D2-216E-4B9D-83E4-8A4A79AE354F}" srcOrd="0" destOrd="0" presId="urn:microsoft.com/office/officeart/2005/8/layout/pyramid1"/>
    <dgm:cxn modelId="{66B12B1F-B5CA-44B5-9CBB-331516CBBC2F}" type="presOf" srcId="{048C2C11-6155-4D71-9863-5079C122C00F}" destId="{43C4C41C-5314-4830-B7D0-660F50E52A40}" srcOrd="0" destOrd="0" presId="urn:microsoft.com/office/officeart/2005/8/layout/pyramid1"/>
    <dgm:cxn modelId="{15012988-AE98-4C3D-9359-2FE8B80266BA}" type="presOf" srcId="{06F6031F-B69B-47B6-9E46-14EE52A01035}" destId="{7A4769C4-030B-488E-BF5F-0F879CE7B09F}" srcOrd="1" destOrd="0" presId="urn:microsoft.com/office/officeart/2005/8/layout/pyramid1"/>
    <dgm:cxn modelId="{FBE8E332-AAF5-46A9-9C12-58870C5E85EA}" srcId="{1DFD7780-3D42-4392-853F-78326C88F4BE}" destId="{048C2C11-6155-4D71-9863-5079C122C00F}" srcOrd="0" destOrd="0" parTransId="{CDDC034C-A7BE-4FA9-86D3-84A5EE9F2F8C}" sibTransId="{7A674405-023A-42FD-A4F0-49331F2B839F}"/>
    <dgm:cxn modelId="{428621D1-700A-4E71-84F5-41AA68A7F73E}" srcId="{1DFD7780-3D42-4392-853F-78326C88F4BE}" destId="{CF1507DF-B23D-4627-BE7C-A4350CCAD36A}" srcOrd="2" destOrd="0" parTransId="{A2AF1409-0EDA-4D3B-842B-A62B9CD7ABA3}" sibTransId="{C84C1F36-D8B9-4A8C-8400-05A45ACE7589}"/>
    <dgm:cxn modelId="{F32CB732-C892-4AB3-A99B-3715B8C7D1B9}" type="presOf" srcId="{06F6031F-B69B-47B6-9E46-14EE52A01035}" destId="{53360863-D7A6-4AE8-8C56-4AB827038EB7}" srcOrd="0" destOrd="0" presId="urn:microsoft.com/office/officeart/2005/8/layout/pyramid1"/>
    <dgm:cxn modelId="{4C9CE074-1483-4686-AF71-621C7CF27AB6}" type="presOf" srcId="{93C299A7-8DC8-4AB3-963B-DC3C1F2D7633}" destId="{147CE122-E758-4BBA-828A-BC5068243DB9}" srcOrd="1" destOrd="0" presId="urn:microsoft.com/office/officeart/2005/8/layout/pyramid1"/>
    <dgm:cxn modelId="{0FBD1223-6A6A-4A87-BF77-68EBA283E5D1}" type="presOf" srcId="{1DFD7780-3D42-4392-853F-78326C88F4BE}" destId="{04DFDAEA-CB39-4178-B895-978FFFDD2328}" srcOrd="0" destOrd="0" presId="urn:microsoft.com/office/officeart/2005/8/layout/pyramid1"/>
    <dgm:cxn modelId="{D6A0A10C-6666-4812-A2C8-801D32383E84}" type="presOf" srcId="{048C2C11-6155-4D71-9863-5079C122C00F}" destId="{27A7DAEF-D0AF-4827-8931-D710E44425C3}" srcOrd="1" destOrd="0" presId="urn:microsoft.com/office/officeart/2005/8/layout/pyramid1"/>
    <dgm:cxn modelId="{5C9359C1-052C-49A6-A902-0B4370E0A9A7}" type="presOf" srcId="{CF1507DF-B23D-4627-BE7C-A4350CCAD36A}" destId="{E6585BE8-3565-4B85-AE45-6C86C8093176}" srcOrd="1" destOrd="0" presId="urn:microsoft.com/office/officeart/2005/8/layout/pyramid1"/>
    <dgm:cxn modelId="{F32CDFE9-4905-4C71-B8F3-F06862950EEE}" type="presOf" srcId="{93C299A7-8DC8-4AB3-963B-DC3C1F2D7633}" destId="{988A4D6D-FA51-4A74-BB88-2EE4C759ADBB}" srcOrd="0" destOrd="0" presId="urn:microsoft.com/office/officeart/2005/8/layout/pyramid1"/>
    <dgm:cxn modelId="{F5C64E5E-47A9-4EFE-9AED-E887F199BCDE}" type="presParOf" srcId="{04DFDAEA-CB39-4178-B895-978FFFDD2328}" destId="{2D177ECA-8EF8-4779-A352-C6B831796BE0}" srcOrd="0" destOrd="0" presId="urn:microsoft.com/office/officeart/2005/8/layout/pyramid1"/>
    <dgm:cxn modelId="{E0C5EEBA-B53C-4C93-8C71-6A60916CA75C}" type="presParOf" srcId="{2D177ECA-8EF8-4779-A352-C6B831796BE0}" destId="{43C4C41C-5314-4830-B7D0-660F50E52A40}" srcOrd="0" destOrd="0" presId="urn:microsoft.com/office/officeart/2005/8/layout/pyramid1"/>
    <dgm:cxn modelId="{30DB768F-552E-418F-A008-3A367A2AE8FB}" type="presParOf" srcId="{2D177ECA-8EF8-4779-A352-C6B831796BE0}" destId="{27A7DAEF-D0AF-4827-8931-D710E44425C3}" srcOrd="1" destOrd="0" presId="urn:microsoft.com/office/officeart/2005/8/layout/pyramid1"/>
    <dgm:cxn modelId="{DF8C719C-BBBD-4D19-9F3D-E9D35F6915F3}" type="presParOf" srcId="{04DFDAEA-CB39-4178-B895-978FFFDD2328}" destId="{02FE7579-E48B-40DE-872C-5853012F73B1}" srcOrd="1" destOrd="0" presId="urn:microsoft.com/office/officeart/2005/8/layout/pyramid1"/>
    <dgm:cxn modelId="{DE03ED18-CE12-4B54-A7D5-49E106730334}" type="presParOf" srcId="{02FE7579-E48B-40DE-872C-5853012F73B1}" destId="{53360863-D7A6-4AE8-8C56-4AB827038EB7}" srcOrd="0" destOrd="0" presId="urn:microsoft.com/office/officeart/2005/8/layout/pyramid1"/>
    <dgm:cxn modelId="{8C8F3F8D-D18C-4986-AB70-26736C66DC27}" type="presParOf" srcId="{02FE7579-E48B-40DE-872C-5853012F73B1}" destId="{7A4769C4-030B-488E-BF5F-0F879CE7B09F}" srcOrd="1" destOrd="0" presId="urn:microsoft.com/office/officeart/2005/8/layout/pyramid1"/>
    <dgm:cxn modelId="{5A11F864-A4C4-4921-9FE8-F98CBB5BE161}" type="presParOf" srcId="{04DFDAEA-CB39-4178-B895-978FFFDD2328}" destId="{C955C8FB-D820-4581-B425-D5CC9F6180A1}" srcOrd="2" destOrd="0" presId="urn:microsoft.com/office/officeart/2005/8/layout/pyramid1"/>
    <dgm:cxn modelId="{8E391000-EABC-4F07-B9E6-AE932E737AA4}" type="presParOf" srcId="{C955C8FB-D820-4581-B425-D5CC9F6180A1}" destId="{3E7406D2-216E-4B9D-83E4-8A4A79AE354F}" srcOrd="0" destOrd="0" presId="urn:microsoft.com/office/officeart/2005/8/layout/pyramid1"/>
    <dgm:cxn modelId="{C813FC67-5B5D-4997-8A92-EF7C13CF1A87}" type="presParOf" srcId="{C955C8FB-D820-4581-B425-D5CC9F6180A1}" destId="{E6585BE8-3565-4B85-AE45-6C86C8093176}" srcOrd="1" destOrd="0" presId="urn:microsoft.com/office/officeart/2005/8/layout/pyramid1"/>
    <dgm:cxn modelId="{C08A364E-1380-472B-A8BB-AA771581DF7A}" type="presParOf" srcId="{04DFDAEA-CB39-4178-B895-978FFFDD2328}" destId="{C62839D4-4178-4216-9193-925C5B870491}" srcOrd="3" destOrd="0" presId="urn:microsoft.com/office/officeart/2005/8/layout/pyramid1"/>
    <dgm:cxn modelId="{DA14A424-CE75-43F8-BFFB-3DC10A86BAC4}" type="presParOf" srcId="{C62839D4-4178-4216-9193-925C5B870491}" destId="{988A4D6D-FA51-4A74-BB88-2EE4C759ADBB}" srcOrd="0" destOrd="0" presId="urn:microsoft.com/office/officeart/2005/8/layout/pyramid1"/>
    <dgm:cxn modelId="{1ECD9C51-C053-4D0B-A190-348B55615D04}" type="presParOf" srcId="{C62839D4-4178-4216-9193-925C5B870491}" destId="{147CE122-E758-4BBA-828A-BC5068243DB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B650FA-A553-4E78-88B7-7082888EB9FB}" type="doc">
      <dgm:prSet loTypeId="urn:microsoft.com/office/officeart/2005/8/layout/venn1" loCatId="relationship" qsTypeId="urn:microsoft.com/office/officeart/2005/8/quickstyle/simple1#2" qsCatId="simple" csTypeId="urn:microsoft.com/office/officeart/2005/8/colors/colorful2" csCatId="colorful" phldr="1"/>
      <dgm:spPr/>
    </dgm:pt>
    <dgm:pt modelId="{25C4BC91-C6B6-48F6-9024-F2FED1F0665F}">
      <dgm:prSet phldrT="[Text]"/>
      <dgm:spPr/>
      <dgm:t>
        <a:bodyPr/>
        <a:lstStyle/>
        <a:p>
          <a:r>
            <a:rPr lang="pl-PL" dirty="0" smtClean="0"/>
            <a:t>Nasza wiedza </a:t>
          </a:r>
          <a:endParaRPr lang="pl-PL" dirty="0"/>
        </a:p>
      </dgm:t>
    </dgm:pt>
    <dgm:pt modelId="{52AC5742-CA16-4BDF-8732-56A370EB4C8F}" type="parTrans" cxnId="{5E0EB7F3-8846-4373-94EA-EE6B0478C74E}">
      <dgm:prSet/>
      <dgm:spPr/>
      <dgm:t>
        <a:bodyPr/>
        <a:lstStyle/>
        <a:p>
          <a:endParaRPr lang="pl-PL"/>
        </a:p>
      </dgm:t>
    </dgm:pt>
    <dgm:pt modelId="{2682B9DE-F293-4C24-BF08-189EDE6F16F1}" type="sibTrans" cxnId="{5E0EB7F3-8846-4373-94EA-EE6B0478C74E}">
      <dgm:prSet/>
      <dgm:spPr/>
      <dgm:t>
        <a:bodyPr/>
        <a:lstStyle/>
        <a:p>
          <a:endParaRPr lang="pl-PL"/>
        </a:p>
      </dgm:t>
    </dgm:pt>
    <dgm:pt modelId="{2B6C607C-119A-48B3-9CEA-541060D0E08B}">
      <dgm:prSet phldrT="[Text]"/>
      <dgm:spPr/>
      <dgm:t>
        <a:bodyPr/>
        <a:lstStyle/>
        <a:p>
          <a:r>
            <a:rPr lang="pl-PL" dirty="0" smtClean="0"/>
            <a:t>Ich wiedza</a:t>
          </a:r>
          <a:endParaRPr lang="pl-PL" dirty="0"/>
        </a:p>
      </dgm:t>
    </dgm:pt>
    <dgm:pt modelId="{7533B8C4-34BE-474F-9193-32A3D1BE75C7}" type="parTrans" cxnId="{91B591B5-21A0-4B3E-A371-F374B05FCF13}">
      <dgm:prSet/>
      <dgm:spPr/>
      <dgm:t>
        <a:bodyPr/>
        <a:lstStyle/>
        <a:p>
          <a:endParaRPr lang="pl-PL"/>
        </a:p>
      </dgm:t>
    </dgm:pt>
    <dgm:pt modelId="{60B57283-97F7-4149-91FD-4540363DE488}" type="sibTrans" cxnId="{91B591B5-21A0-4B3E-A371-F374B05FCF13}">
      <dgm:prSet/>
      <dgm:spPr/>
      <dgm:t>
        <a:bodyPr/>
        <a:lstStyle/>
        <a:p>
          <a:endParaRPr lang="pl-PL"/>
        </a:p>
      </dgm:t>
    </dgm:pt>
    <dgm:pt modelId="{CBE9595C-0AD9-48BA-888A-56F5C44A6F7B}" type="pres">
      <dgm:prSet presAssocID="{11B650FA-A553-4E78-88B7-7082888EB9FB}" presName="compositeShape" presStyleCnt="0">
        <dgm:presLayoutVars>
          <dgm:chMax val="7"/>
          <dgm:dir/>
          <dgm:resizeHandles val="exact"/>
        </dgm:presLayoutVars>
      </dgm:prSet>
      <dgm:spPr/>
    </dgm:pt>
    <dgm:pt modelId="{1768F83A-9803-480F-BD7F-91050AF1C04C}" type="pres">
      <dgm:prSet presAssocID="{25C4BC91-C6B6-48F6-9024-F2FED1F0665F}" presName="circ1" presStyleLbl="vennNode1" presStyleIdx="0" presStyleCnt="2" custScaleX="112498"/>
      <dgm:spPr/>
      <dgm:t>
        <a:bodyPr/>
        <a:lstStyle/>
        <a:p>
          <a:endParaRPr lang="pl-PL"/>
        </a:p>
      </dgm:t>
    </dgm:pt>
    <dgm:pt modelId="{A8E86CC3-E398-4F4E-8020-849627A520CC}" type="pres">
      <dgm:prSet presAssocID="{25C4BC91-C6B6-48F6-9024-F2FED1F0665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070926-03DC-48E2-93EA-C0505F125E23}" type="pres">
      <dgm:prSet presAssocID="{2B6C607C-119A-48B3-9CEA-541060D0E08B}" presName="circ2" presStyleLbl="vennNode1" presStyleIdx="1" presStyleCnt="2" custScaleX="110465"/>
      <dgm:spPr/>
      <dgm:t>
        <a:bodyPr/>
        <a:lstStyle/>
        <a:p>
          <a:endParaRPr lang="pl-PL"/>
        </a:p>
      </dgm:t>
    </dgm:pt>
    <dgm:pt modelId="{59F0B943-E0D2-420B-B410-5ACE15D115EA}" type="pres">
      <dgm:prSet presAssocID="{2B6C607C-119A-48B3-9CEA-541060D0E08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FCC4AEB-523A-47D2-90B1-55759F632244}" type="presOf" srcId="{11B650FA-A553-4E78-88B7-7082888EB9FB}" destId="{CBE9595C-0AD9-48BA-888A-56F5C44A6F7B}" srcOrd="0" destOrd="0" presId="urn:microsoft.com/office/officeart/2005/8/layout/venn1"/>
    <dgm:cxn modelId="{22F95884-B75F-4213-8615-54B862C63357}" type="presOf" srcId="{2B6C607C-119A-48B3-9CEA-541060D0E08B}" destId="{DE070926-03DC-48E2-93EA-C0505F125E23}" srcOrd="0" destOrd="0" presId="urn:microsoft.com/office/officeart/2005/8/layout/venn1"/>
    <dgm:cxn modelId="{91B591B5-21A0-4B3E-A371-F374B05FCF13}" srcId="{11B650FA-A553-4E78-88B7-7082888EB9FB}" destId="{2B6C607C-119A-48B3-9CEA-541060D0E08B}" srcOrd="1" destOrd="0" parTransId="{7533B8C4-34BE-474F-9193-32A3D1BE75C7}" sibTransId="{60B57283-97F7-4149-91FD-4540363DE488}"/>
    <dgm:cxn modelId="{33CCBC90-AAA8-4C14-B723-8C62BAAE768D}" type="presOf" srcId="{25C4BC91-C6B6-48F6-9024-F2FED1F0665F}" destId="{1768F83A-9803-480F-BD7F-91050AF1C04C}" srcOrd="0" destOrd="0" presId="urn:microsoft.com/office/officeart/2005/8/layout/venn1"/>
    <dgm:cxn modelId="{5E0EB7F3-8846-4373-94EA-EE6B0478C74E}" srcId="{11B650FA-A553-4E78-88B7-7082888EB9FB}" destId="{25C4BC91-C6B6-48F6-9024-F2FED1F0665F}" srcOrd="0" destOrd="0" parTransId="{52AC5742-CA16-4BDF-8732-56A370EB4C8F}" sibTransId="{2682B9DE-F293-4C24-BF08-189EDE6F16F1}"/>
    <dgm:cxn modelId="{D50ED4BE-725F-4E96-9CD6-C9DEFD318201}" type="presOf" srcId="{2B6C607C-119A-48B3-9CEA-541060D0E08B}" destId="{59F0B943-E0D2-420B-B410-5ACE15D115EA}" srcOrd="1" destOrd="0" presId="urn:microsoft.com/office/officeart/2005/8/layout/venn1"/>
    <dgm:cxn modelId="{00228CA9-2193-430F-A7C3-6DF94E30F510}" type="presOf" srcId="{25C4BC91-C6B6-48F6-9024-F2FED1F0665F}" destId="{A8E86CC3-E398-4F4E-8020-849627A520CC}" srcOrd="1" destOrd="0" presId="urn:microsoft.com/office/officeart/2005/8/layout/venn1"/>
    <dgm:cxn modelId="{284DA7B3-F2AD-4B66-8244-C634570A6F65}" type="presParOf" srcId="{CBE9595C-0AD9-48BA-888A-56F5C44A6F7B}" destId="{1768F83A-9803-480F-BD7F-91050AF1C04C}" srcOrd="0" destOrd="0" presId="urn:microsoft.com/office/officeart/2005/8/layout/venn1"/>
    <dgm:cxn modelId="{29EBD863-944A-4F7F-95A2-0E40FF6CAA5C}" type="presParOf" srcId="{CBE9595C-0AD9-48BA-888A-56F5C44A6F7B}" destId="{A8E86CC3-E398-4F4E-8020-849627A520CC}" srcOrd="1" destOrd="0" presId="urn:microsoft.com/office/officeart/2005/8/layout/venn1"/>
    <dgm:cxn modelId="{7AA86291-A4D9-40F2-AB1C-2EF5D6834D8C}" type="presParOf" srcId="{CBE9595C-0AD9-48BA-888A-56F5C44A6F7B}" destId="{DE070926-03DC-48E2-93EA-C0505F125E23}" srcOrd="2" destOrd="0" presId="urn:microsoft.com/office/officeart/2005/8/layout/venn1"/>
    <dgm:cxn modelId="{10FBAAFD-06DD-470C-B833-70352C0E059C}" type="presParOf" srcId="{CBE9595C-0AD9-48BA-888A-56F5C44A6F7B}" destId="{59F0B943-E0D2-420B-B410-5ACE15D115E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5CF524-CC75-4CAC-BC27-C49B0F350671}" type="doc">
      <dgm:prSet loTypeId="urn:microsoft.com/office/officeart/2005/8/layout/radial4" loCatId="relationship" qsTypeId="urn:microsoft.com/office/officeart/2005/8/quickstyle/simple1#3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5DAF85B0-A874-438F-801D-0F87910BA012}">
      <dgm:prSet phldrT="[Text]"/>
      <dgm:spPr/>
      <dgm:t>
        <a:bodyPr/>
        <a:lstStyle/>
        <a:p>
          <a:r>
            <a:rPr lang="pl-PL" dirty="0" smtClean="0"/>
            <a:t>Dobry moderator</a:t>
          </a:r>
          <a:endParaRPr lang="pl-PL" dirty="0"/>
        </a:p>
      </dgm:t>
    </dgm:pt>
    <dgm:pt modelId="{82119E85-4D11-46A3-8E49-05C7D0F628D0}" type="parTrans" cxnId="{647A7909-289C-4ECD-8AB3-50943C50CCB9}">
      <dgm:prSet/>
      <dgm:spPr/>
      <dgm:t>
        <a:bodyPr/>
        <a:lstStyle/>
        <a:p>
          <a:endParaRPr lang="pl-PL"/>
        </a:p>
      </dgm:t>
    </dgm:pt>
    <dgm:pt modelId="{20356899-9FD5-4276-BC4D-BDA8E525553D}" type="sibTrans" cxnId="{647A7909-289C-4ECD-8AB3-50943C50CCB9}">
      <dgm:prSet/>
      <dgm:spPr/>
      <dgm:t>
        <a:bodyPr/>
        <a:lstStyle/>
        <a:p>
          <a:endParaRPr lang="pl-PL"/>
        </a:p>
      </dgm:t>
    </dgm:pt>
    <dgm:pt modelId="{B52CBA78-D1B6-4EC7-843F-726E7DD2D569}">
      <dgm:prSet phldrT="[Text]"/>
      <dgm:spPr/>
      <dgm:t>
        <a:bodyPr/>
        <a:lstStyle/>
        <a:p>
          <a:r>
            <a:rPr lang="pl-PL" dirty="0" smtClean="0"/>
            <a:t>Wiedza przedmiotowa</a:t>
          </a:r>
          <a:endParaRPr lang="pl-PL" dirty="0"/>
        </a:p>
      </dgm:t>
    </dgm:pt>
    <dgm:pt modelId="{1F0C8C4A-F541-4A7B-91FB-299EB97D440A}" type="parTrans" cxnId="{163020B9-BD9E-4636-9821-EC7616AFC8A3}">
      <dgm:prSet/>
      <dgm:spPr/>
      <dgm:t>
        <a:bodyPr/>
        <a:lstStyle/>
        <a:p>
          <a:endParaRPr lang="pl-PL"/>
        </a:p>
      </dgm:t>
    </dgm:pt>
    <dgm:pt modelId="{32A13655-6D67-42AC-92BB-4ADA49AD1791}" type="sibTrans" cxnId="{163020B9-BD9E-4636-9821-EC7616AFC8A3}">
      <dgm:prSet/>
      <dgm:spPr/>
      <dgm:t>
        <a:bodyPr/>
        <a:lstStyle/>
        <a:p>
          <a:endParaRPr lang="pl-PL"/>
        </a:p>
      </dgm:t>
    </dgm:pt>
    <dgm:pt modelId="{3F95304C-EBB5-410B-8448-149EAAC8B2F1}">
      <dgm:prSet phldrT="[Text]"/>
      <dgm:spPr/>
      <dgm:t>
        <a:bodyPr/>
        <a:lstStyle/>
        <a:p>
          <a:r>
            <a:rPr lang="pl-PL" dirty="0" smtClean="0"/>
            <a:t>Neutralność</a:t>
          </a:r>
          <a:endParaRPr lang="pl-PL" dirty="0"/>
        </a:p>
      </dgm:t>
    </dgm:pt>
    <dgm:pt modelId="{8E686E59-7B52-43DD-B00E-CB92D68D2418}" type="parTrans" cxnId="{23CD796F-2AF5-4CC2-AACC-2EAC9C0FA19B}">
      <dgm:prSet/>
      <dgm:spPr/>
      <dgm:t>
        <a:bodyPr/>
        <a:lstStyle/>
        <a:p>
          <a:endParaRPr lang="pl-PL"/>
        </a:p>
      </dgm:t>
    </dgm:pt>
    <dgm:pt modelId="{C6F51E1F-CC37-4013-A1F5-A33E536291D6}" type="sibTrans" cxnId="{23CD796F-2AF5-4CC2-AACC-2EAC9C0FA19B}">
      <dgm:prSet/>
      <dgm:spPr/>
      <dgm:t>
        <a:bodyPr/>
        <a:lstStyle/>
        <a:p>
          <a:endParaRPr lang="pl-PL"/>
        </a:p>
      </dgm:t>
    </dgm:pt>
    <dgm:pt modelId="{53A87255-7B5B-4E09-9164-8F6533F0F55B}">
      <dgm:prSet phldrT="[Text]"/>
      <dgm:spPr/>
      <dgm:t>
        <a:bodyPr/>
        <a:lstStyle/>
        <a:p>
          <a:r>
            <a:rPr lang="pl-PL" dirty="0" smtClean="0"/>
            <a:t>Umiejętności interpersonalne</a:t>
          </a:r>
          <a:endParaRPr lang="pl-PL" dirty="0"/>
        </a:p>
      </dgm:t>
    </dgm:pt>
    <dgm:pt modelId="{5E329DAA-DF04-456E-8447-E208F67558D6}" type="parTrans" cxnId="{FBE132AB-7205-4AC8-A833-6245D547DC14}">
      <dgm:prSet/>
      <dgm:spPr/>
      <dgm:t>
        <a:bodyPr/>
        <a:lstStyle/>
        <a:p>
          <a:endParaRPr lang="pl-PL"/>
        </a:p>
      </dgm:t>
    </dgm:pt>
    <dgm:pt modelId="{73935478-FE5D-483B-A869-86960312A8A2}" type="sibTrans" cxnId="{FBE132AB-7205-4AC8-A833-6245D547DC14}">
      <dgm:prSet/>
      <dgm:spPr/>
      <dgm:t>
        <a:bodyPr/>
        <a:lstStyle/>
        <a:p>
          <a:endParaRPr lang="pl-PL"/>
        </a:p>
      </dgm:t>
    </dgm:pt>
    <dgm:pt modelId="{8CF4007F-FB7A-4331-8B09-C650C1C20A7A}">
      <dgm:prSet/>
      <dgm:spPr/>
      <dgm:t>
        <a:bodyPr/>
        <a:lstStyle/>
        <a:p>
          <a:r>
            <a:rPr lang="pl-PL" dirty="0" smtClean="0"/>
            <a:t>Znajomość technik facilitacji</a:t>
          </a:r>
          <a:endParaRPr lang="pl-PL" dirty="0"/>
        </a:p>
      </dgm:t>
    </dgm:pt>
    <dgm:pt modelId="{985B44C7-0AB7-42E4-B02B-F3B55BF25017}" type="parTrans" cxnId="{A56F5CEE-2D11-44A4-8A3F-159A7DDD7410}">
      <dgm:prSet/>
      <dgm:spPr/>
      <dgm:t>
        <a:bodyPr/>
        <a:lstStyle/>
        <a:p>
          <a:endParaRPr lang="pl-PL"/>
        </a:p>
      </dgm:t>
    </dgm:pt>
    <dgm:pt modelId="{D40CA61B-80CC-4972-B58F-503C642587F9}" type="sibTrans" cxnId="{A56F5CEE-2D11-44A4-8A3F-159A7DDD7410}">
      <dgm:prSet/>
      <dgm:spPr/>
      <dgm:t>
        <a:bodyPr/>
        <a:lstStyle/>
        <a:p>
          <a:endParaRPr lang="pl-PL"/>
        </a:p>
      </dgm:t>
    </dgm:pt>
    <dgm:pt modelId="{F68EFB37-C47B-4F1D-8111-42275102BF52}" type="pres">
      <dgm:prSet presAssocID="{285CF524-CC75-4CAC-BC27-C49B0F35067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C53D027-9D9E-4DF4-948E-F3FED3F3ED11}" type="pres">
      <dgm:prSet presAssocID="{5DAF85B0-A874-438F-801D-0F87910BA012}" presName="centerShape" presStyleLbl="node0" presStyleIdx="0" presStyleCnt="1"/>
      <dgm:spPr/>
      <dgm:t>
        <a:bodyPr/>
        <a:lstStyle/>
        <a:p>
          <a:endParaRPr lang="pl-PL"/>
        </a:p>
      </dgm:t>
    </dgm:pt>
    <dgm:pt modelId="{05C1627F-A7EE-468E-AB8B-D5DDD61E9FAE}" type="pres">
      <dgm:prSet presAssocID="{1F0C8C4A-F541-4A7B-91FB-299EB97D440A}" presName="parTrans" presStyleLbl="bgSibTrans2D1" presStyleIdx="0" presStyleCnt="4"/>
      <dgm:spPr/>
      <dgm:t>
        <a:bodyPr/>
        <a:lstStyle/>
        <a:p>
          <a:endParaRPr lang="pl-PL"/>
        </a:p>
      </dgm:t>
    </dgm:pt>
    <dgm:pt modelId="{1B58B573-281C-4303-A294-A0CDB5006C88}" type="pres">
      <dgm:prSet presAssocID="{B52CBA78-D1B6-4EC7-843F-726E7DD2D56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54731E0-470B-436D-AC09-F37E9F9B90F7}" type="pres">
      <dgm:prSet presAssocID="{8E686E59-7B52-43DD-B00E-CB92D68D2418}" presName="parTrans" presStyleLbl="bgSibTrans2D1" presStyleIdx="1" presStyleCnt="4"/>
      <dgm:spPr/>
      <dgm:t>
        <a:bodyPr/>
        <a:lstStyle/>
        <a:p>
          <a:endParaRPr lang="pl-PL"/>
        </a:p>
      </dgm:t>
    </dgm:pt>
    <dgm:pt modelId="{972D7A3C-1707-43BE-9AB6-9F189FB0AFBE}" type="pres">
      <dgm:prSet presAssocID="{3F95304C-EBB5-410B-8448-149EAAC8B2F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B7F557-32C7-4CA2-89F2-8A2ED4E74B5B}" type="pres">
      <dgm:prSet presAssocID="{985B44C7-0AB7-42E4-B02B-F3B55BF25017}" presName="parTrans" presStyleLbl="bgSibTrans2D1" presStyleIdx="2" presStyleCnt="4"/>
      <dgm:spPr/>
      <dgm:t>
        <a:bodyPr/>
        <a:lstStyle/>
        <a:p>
          <a:endParaRPr lang="pl-PL"/>
        </a:p>
      </dgm:t>
    </dgm:pt>
    <dgm:pt modelId="{21CB0010-3373-4D5E-A0EE-BB3F5C570543}" type="pres">
      <dgm:prSet presAssocID="{8CF4007F-FB7A-4331-8B09-C650C1C20A7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E296F0-7EAE-424E-ABDF-9490D6125735}" type="pres">
      <dgm:prSet presAssocID="{5E329DAA-DF04-456E-8447-E208F67558D6}" presName="parTrans" presStyleLbl="bgSibTrans2D1" presStyleIdx="3" presStyleCnt="4"/>
      <dgm:spPr/>
      <dgm:t>
        <a:bodyPr/>
        <a:lstStyle/>
        <a:p>
          <a:endParaRPr lang="pl-PL"/>
        </a:p>
      </dgm:t>
    </dgm:pt>
    <dgm:pt modelId="{5D6A9192-5459-44C3-AFF0-D274EC2D150D}" type="pres">
      <dgm:prSet presAssocID="{53A87255-7B5B-4E09-9164-8F6533F0F55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F08C2A4-0B9A-43B1-99D3-9597D66ABC0C}" type="presOf" srcId="{53A87255-7B5B-4E09-9164-8F6533F0F55B}" destId="{5D6A9192-5459-44C3-AFF0-D274EC2D150D}" srcOrd="0" destOrd="0" presId="urn:microsoft.com/office/officeart/2005/8/layout/radial4"/>
    <dgm:cxn modelId="{6B062965-3CC0-49BF-9399-8D3EA5A58000}" type="presOf" srcId="{8E686E59-7B52-43DD-B00E-CB92D68D2418}" destId="{454731E0-470B-436D-AC09-F37E9F9B90F7}" srcOrd="0" destOrd="0" presId="urn:microsoft.com/office/officeart/2005/8/layout/radial4"/>
    <dgm:cxn modelId="{3ED4FA6E-A1EE-42C7-9FBE-AA2EFAEEB7D8}" type="presOf" srcId="{B52CBA78-D1B6-4EC7-843F-726E7DD2D569}" destId="{1B58B573-281C-4303-A294-A0CDB5006C88}" srcOrd="0" destOrd="0" presId="urn:microsoft.com/office/officeart/2005/8/layout/radial4"/>
    <dgm:cxn modelId="{4967F0E3-1AAE-4A03-BDD6-2F022F2D310B}" type="presOf" srcId="{985B44C7-0AB7-42E4-B02B-F3B55BF25017}" destId="{F0B7F557-32C7-4CA2-89F2-8A2ED4E74B5B}" srcOrd="0" destOrd="0" presId="urn:microsoft.com/office/officeart/2005/8/layout/radial4"/>
    <dgm:cxn modelId="{163020B9-BD9E-4636-9821-EC7616AFC8A3}" srcId="{5DAF85B0-A874-438F-801D-0F87910BA012}" destId="{B52CBA78-D1B6-4EC7-843F-726E7DD2D569}" srcOrd="0" destOrd="0" parTransId="{1F0C8C4A-F541-4A7B-91FB-299EB97D440A}" sibTransId="{32A13655-6D67-42AC-92BB-4ADA49AD1791}"/>
    <dgm:cxn modelId="{53FCC898-202E-4E14-8AE5-CBD42AD7F899}" type="presOf" srcId="{5DAF85B0-A874-438F-801D-0F87910BA012}" destId="{7C53D027-9D9E-4DF4-948E-F3FED3F3ED11}" srcOrd="0" destOrd="0" presId="urn:microsoft.com/office/officeart/2005/8/layout/radial4"/>
    <dgm:cxn modelId="{CF81F890-C2AE-479F-9D7A-DE0B602DF8B4}" type="presOf" srcId="{285CF524-CC75-4CAC-BC27-C49B0F350671}" destId="{F68EFB37-C47B-4F1D-8111-42275102BF52}" srcOrd="0" destOrd="0" presId="urn:microsoft.com/office/officeart/2005/8/layout/radial4"/>
    <dgm:cxn modelId="{647A7909-289C-4ECD-8AB3-50943C50CCB9}" srcId="{285CF524-CC75-4CAC-BC27-C49B0F350671}" destId="{5DAF85B0-A874-438F-801D-0F87910BA012}" srcOrd="0" destOrd="0" parTransId="{82119E85-4D11-46A3-8E49-05C7D0F628D0}" sibTransId="{20356899-9FD5-4276-BC4D-BDA8E525553D}"/>
    <dgm:cxn modelId="{6D9F8D14-99A2-4A41-95AC-81D05B59B46A}" type="presOf" srcId="{8CF4007F-FB7A-4331-8B09-C650C1C20A7A}" destId="{21CB0010-3373-4D5E-A0EE-BB3F5C570543}" srcOrd="0" destOrd="0" presId="urn:microsoft.com/office/officeart/2005/8/layout/radial4"/>
    <dgm:cxn modelId="{23CD796F-2AF5-4CC2-AACC-2EAC9C0FA19B}" srcId="{5DAF85B0-A874-438F-801D-0F87910BA012}" destId="{3F95304C-EBB5-410B-8448-149EAAC8B2F1}" srcOrd="1" destOrd="0" parTransId="{8E686E59-7B52-43DD-B00E-CB92D68D2418}" sibTransId="{C6F51E1F-CC37-4013-A1F5-A33E536291D6}"/>
    <dgm:cxn modelId="{80D77322-0B5F-4CB0-933C-9E09324D5872}" type="presOf" srcId="{3F95304C-EBB5-410B-8448-149EAAC8B2F1}" destId="{972D7A3C-1707-43BE-9AB6-9F189FB0AFBE}" srcOrd="0" destOrd="0" presId="urn:microsoft.com/office/officeart/2005/8/layout/radial4"/>
    <dgm:cxn modelId="{92586160-BDF4-42EF-91ED-14211AD3DD17}" type="presOf" srcId="{1F0C8C4A-F541-4A7B-91FB-299EB97D440A}" destId="{05C1627F-A7EE-468E-AB8B-D5DDD61E9FAE}" srcOrd="0" destOrd="0" presId="urn:microsoft.com/office/officeart/2005/8/layout/radial4"/>
    <dgm:cxn modelId="{E81E6E8B-0DBC-496F-95B1-886E191A45BB}" type="presOf" srcId="{5E329DAA-DF04-456E-8447-E208F67558D6}" destId="{46E296F0-7EAE-424E-ABDF-9490D6125735}" srcOrd="0" destOrd="0" presId="urn:microsoft.com/office/officeart/2005/8/layout/radial4"/>
    <dgm:cxn modelId="{FBE132AB-7205-4AC8-A833-6245D547DC14}" srcId="{5DAF85B0-A874-438F-801D-0F87910BA012}" destId="{53A87255-7B5B-4E09-9164-8F6533F0F55B}" srcOrd="3" destOrd="0" parTransId="{5E329DAA-DF04-456E-8447-E208F67558D6}" sibTransId="{73935478-FE5D-483B-A869-86960312A8A2}"/>
    <dgm:cxn modelId="{A56F5CEE-2D11-44A4-8A3F-159A7DDD7410}" srcId="{5DAF85B0-A874-438F-801D-0F87910BA012}" destId="{8CF4007F-FB7A-4331-8B09-C650C1C20A7A}" srcOrd="2" destOrd="0" parTransId="{985B44C7-0AB7-42E4-B02B-F3B55BF25017}" sibTransId="{D40CA61B-80CC-4972-B58F-503C642587F9}"/>
    <dgm:cxn modelId="{B3CF8947-E3F3-4944-8749-6C97E117A643}" type="presParOf" srcId="{F68EFB37-C47B-4F1D-8111-42275102BF52}" destId="{7C53D027-9D9E-4DF4-948E-F3FED3F3ED11}" srcOrd="0" destOrd="0" presId="urn:microsoft.com/office/officeart/2005/8/layout/radial4"/>
    <dgm:cxn modelId="{9B00E3F0-F8EA-4057-901C-05C1551395FB}" type="presParOf" srcId="{F68EFB37-C47B-4F1D-8111-42275102BF52}" destId="{05C1627F-A7EE-468E-AB8B-D5DDD61E9FAE}" srcOrd="1" destOrd="0" presId="urn:microsoft.com/office/officeart/2005/8/layout/radial4"/>
    <dgm:cxn modelId="{BF0206A4-A55E-4E62-8C37-3D3B43E97B14}" type="presParOf" srcId="{F68EFB37-C47B-4F1D-8111-42275102BF52}" destId="{1B58B573-281C-4303-A294-A0CDB5006C88}" srcOrd="2" destOrd="0" presId="urn:microsoft.com/office/officeart/2005/8/layout/radial4"/>
    <dgm:cxn modelId="{7BB7B6E4-3A27-4F88-98B6-AE7BCE88AED2}" type="presParOf" srcId="{F68EFB37-C47B-4F1D-8111-42275102BF52}" destId="{454731E0-470B-436D-AC09-F37E9F9B90F7}" srcOrd="3" destOrd="0" presId="urn:microsoft.com/office/officeart/2005/8/layout/radial4"/>
    <dgm:cxn modelId="{CABAD52E-43B3-4693-AA15-D04E50F73006}" type="presParOf" srcId="{F68EFB37-C47B-4F1D-8111-42275102BF52}" destId="{972D7A3C-1707-43BE-9AB6-9F189FB0AFBE}" srcOrd="4" destOrd="0" presId="urn:microsoft.com/office/officeart/2005/8/layout/radial4"/>
    <dgm:cxn modelId="{ADEED6CF-B5BC-4EFD-98B3-2C07E8B5D81E}" type="presParOf" srcId="{F68EFB37-C47B-4F1D-8111-42275102BF52}" destId="{F0B7F557-32C7-4CA2-89F2-8A2ED4E74B5B}" srcOrd="5" destOrd="0" presId="urn:microsoft.com/office/officeart/2005/8/layout/radial4"/>
    <dgm:cxn modelId="{A546B9C6-98CF-4F2A-8D88-88BA0939F284}" type="presParOf" srcId="{F68EFB37-C47B-4F1D-8111-42275102BF52}" destId="{21CB0010-3373-4D5E-A0EE-BB3F5C570543}" srcOrd="6" destOrd="0" presId="urn:microsoft.com/office/officeart/2005/8/layout/radial4"/>
    <dgm:cxn modelId="{68F40B1F-6E74-4D6F-BB2B-D213771843B1}" type="presParOf" srcId="{F68EFB37-C47B-4F1D-8111-42275102BF52}" destId="{46E296F0-7EAE-424E-ABDF-9490D6125735}" srcOrd="7" destOrd="0" presId="urn:microsoft.com/office/officeart/2005/8/layout/radial4"/>
    <dgm:cxn modelId="{AB88BB6F-14C3-400B-896B-F379BC586362}" type="presParOf" srcId="{F68EFB37-C47B-4F1D-8111-42275102BF52}" destId="{5D6A9192-5459-44C3-AFF0-D274EC2D150D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4C41C-5314-4830-B7D0-660F50E52A40}">
      <dsp:nvSpPr>
        <dsp:cNvPr id="0" name=""/>
        <dsp:cNvSpPr/>
      </dsp:nvSpPr>
      <dsp:spPr>
        <a:xfrm>
          <a:off x="2781309" y="0"/>
          <a:ext cx="1854206" cy="1016000"/>
        </a:xfrm>
        <a:prstGeom prst="trapezoid">
          <a:avLst>
            <a:gd name="adj" fmla="val 9125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Współdecydowanie</a:t>
          </a:r>
          <a:endParaRPr lang="pl-PL" sz="1700" kern="1200" dirty="0"/>
        </a:p>
      </dsp:txBody>
      <dsp:txXfrm>
        <a:off x="2781309" y="0"/>
        <a:ext cx="1854206" cy="1016000"/>
      </dsp:txXfrm>
    </dsp:sp>
    <dsp:sp modelId="{53360863-D7A6-4AE8-8C56-4AB827038EB7}">
      <dsp:nvSpPr>
        <dsp:cNvPr id="0" name=""/>
        <dsp:cNvSpPr/>
      </dsp:nvSpPr>
      <dsp:spPr>
        <a:xfrm>
          <a:off x="1854206" y="1015999"/>
          <a:ext cx="3708412" cy="1016000"/>
        </a:xfrm>
        <a:prstGeom prst="trapezoid">
          <a:avLst>
            <a:gd name="adj" fmla="val 9125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Konsultacje</a:t>
          </a:r>
          <a:endParaRPr lang="pl-PL" sz="1700" kern="1200" dirty="0"/>
        </a:p>
      </dsp:txBody>
      <dsp:txXfrm>
        <a:off x="2503178" y="1015999"/>
        <a:ext cx="2410467" cy="1016000"/>
      </dsp:txXfrm>
    </dsp:sp>
    <dsp:sp modelId="{3E7406D2-216E-4B9D-83E4-8A4A79AE354F}">
      <dsp:nvSpPr>
        <dsp:cNvPr id="0" name=""/>
        <dsp:cNvSpPr/>
      </dsp:nvSpPr>
      <dsp:spPr>
        <a:xfrm>
          <a:off x="927103" y="2031999"/>
          <a:ext cx="5562618" cy="1016000"/>
        </a:xfrm>
        <a:prstGeom prst="trapezoid">
          <a:avLst>
            <a:gd name="adj" fmla="val 9125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Zbieranie informacji</a:t>
          </a:r>
          <a:endParaRPr lang="pl-PL" sz="1700" kern="1200" dirty="0"/>
        </a:p>
      </dsp:txBody>
      <dsp:txXfrm>
        <a:off x="1900561" y="2031999"/>
        <a:ext cx="3615701" cy="1016000"/>
      </dsp:txXfrm>
    </dsp:sp>
    <dsp:sp modelId="{988A4D6D-FA51-4A74-BB88-2EE4C759ADBB}">
      <dsp:nvSpPr>
        <dsp:cNvPr id="0" name=""/>
        <dsp:cNvSpPr/>
      </dsp:nvSpPr>
      <dsp:spPr>
        <a:xfrm>
          <a:off x="0" y="3047999"/>
          <a:ext cx="7416824" cy="1016000"/>
        </a:xfrm>
        <a:prstGeom prst="trapezoid">
          <a:avLst>
            <a:gd name="adj" fmla="val 9125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Dostarczanie informacji</a:t>
          </a:r>
          <a:endParaRPr lang="pl-PL" sz="1700" kern="1200" dirty="0"/>
        </a:p>
      </dsp:txBody>
      <dsp:txXfrm>
        <a:off x="1297944" y="3047999"/>
        <a:ext cx="4820935" cy="10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8F83A-9803-480F-BD7F-91050AF1C04C}">
      <dsp:nvSpPr>
        <dsp:cNvPr id="0" name=""/>
        <dsp:cNvSpPr/>
      </dsp:nvSpPr>
      <dsp:spPr>
        <a:xfrm>
          <a:off x="-16386" y="12310"/>
          <a:ext cx="5063919" cy="450134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Nasza wiedza </a:t>
          </a:r>
          <a:endParaRPr lang="pl-PL" sz="6500" kern="1200" dirty="0"/>
        </a:p>
      </dsp:txBody>
      <dsp:txXfrm>
        <a:off x="690737" y="543115"/>
        <a:ext cx="2919737" cy="3439731"/>
      </dsp:txXfrm>
    </dsp:sp>
    <dsp:sp modelId="{DE070926-03DC-48E2-93EA-C0505F125E23}">
      <dsp:nvSpPr>
        <dsp:cNvPr id="0" name=""/>
        <dsp:cNvSpPr/>
      </dsp:nvSpPr>
      <dsp:spPr>
        <a:xfrm>
          <a:off x="3273579" y="12310"/>
          <a:ext cx="4972407" cy="4501341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Ich wiedza</a:t>
          </a:r>
          <a:endParaRPr lang="pl-PL" sz="6500" kern="1200" dirty="0"/>
        </a:p>
      </dsp:txBody>
      <dsp:txXfrm>
        <a:off x="4684668" y="543115"/>
        <a:ext cx="2866973" cy="3439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3D027-9D9E-4DF4-948E-F3FED3F3ED11}">
      <dsp:nvSpPr>
        <dsp:cNvPr id="0" name=""/>
        <dsp:cNvSpPr/>
      </dsp:nvSpPr>
      <dsp:spPr>
        <a:xfrm>
          <a:off x="2102633" y="2013303"/>
          <a:ext cx="1555372" cy="1555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Dobry moderator</a:t>
          </a:r>
          <a:endParaRPr lang="pl-PL" sz="1900" kern="1200" dirty="0"/>
        </a:p>
      </dsp:txBody>
      <dsp:txXfrm>
        <a:off x="2330412" y="2241082"/>
        <a:ext cx="1099814" cy="1099814"/>
      </dsp:txXfrm>
    </dsp:sp>
    <dsp:sp modelId="{05C1627F-A7EE-468E-AB8B-D5DDD61E9FAE}">
      <dsp:nvSpPr>
        <dsp:cNvPr id="0" name=""/>
        <dsp:cNvSpPr/>
      </dsp:nvSpPr>
      <dsp:spPr>
        <a:xfrm rot="11700000">
          <a:off x="716611" y="2171692"/>
          <a:ext cx="1359263" cy="443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8B573-281C-4303-A294-A0CDB5006C88}">
      <dsp:nvSpPr>
        <dsp:cNvPr id="0" name=""/>
        <dsp:cNvSpPr/>
      </dsp:nvSpPr>
      <dsp:spPr>
        <a:xfrm>
          <a:off x="967" y="1626389"/>
          <a:ext cx="1477604" cy="11820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Wiedza przedmiotowa</a:t>
          </a:r>
          <a:endParaRPr lang="pl-PL" sz="1600" kern="1200" dirty="0"/>
        </a:p>
      </dsp:txBody>
      <dsp:txXfrm>
        <a:off x="35589" y="1661011"/>
        <a:ext cx="1408360" cy="1112839"/>
      </dsp:txXfrm>
    </dsp:sp>
    <dsp:sp modelId="{454731E0-470B-436D-AC09-F37E9F9B90F7}">
      <dsp:nvSpPr>
        <dsp:cNvPr id="0" name=""/>
        <dsp:cNvSpPr/>
      </dsp:nvSpPr>
      <dsp:spPr>
        <a:xfrm rot="14700000">
          <a:off x="1551365" y="1176872"/>
          <a:ext cx="1359263" cy="443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D7A3C-1707-43BE-9AB6-9F189FB0AFBE}">
      <dsp:nvSpPr>
        <dsp:cNvPr id="0" name=""/>
        <dsp:cNvSpPr/>
      </dsp:nvSpPr>
      <dsp:spPr>
        <a:xfrm>
          <a:off x="1204970" y="191515"/>
          <a:ext cx="1477604" cy="1182083"/>
        </a:xfrm>
        <a:prstGeom prst="roundRect">
          <a:avLst>
            <a:gd name="adj" fmla="val 1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Neutralność</a:t>
          </a:r>
          <a:endParaRPr lang="pl-PL" sz="1600" kern="1200" dirty="0"/>
        </a:p>
      </dsp:txBody>
      <dsp:txXfrm>
        <a:off x="1239592" y="226137"/>
        <a:ext cx="1408360" cy="1112839"/>
      </dsp:txXfrm>
    </dsp:sp>
    <dsp:sp modelId="{F0B7F557-32C7-4CA2-89F2-8A2ED4E74B5B}">
      <dsp:nvSpPr>
        <dsp:cNvPr id="0" name=""/>
        <dsp:cNvSpPr/>
      </dsp:nvSpPr>
      <dsp:spPr>
        <a:xfrm rot="17700000">
          <a:off x="2850011" y="1176872"/>
          <a:ext cx="1359263" cy="443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B0010-3373-4D5E-A0EE-BB3F5C570543}">
      <dsp:nvSpPr>
        <dsp:cNvPr id="0" name=""/>
        <dsp:cNvSpPr/>
      </dsp:nvSpPr>
      <dsp:spPr>
        <a:xfrm>
          <a:off x="3078065" y="191515"/>
          <a:ext cx="1477604" cy="1182083"/>
        </a:xfrm>
        <a:prstGeom prst="roundRect">
          <a:avLst>
            <a:gd name="adj" fmla="val 1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Znajomość technik facilitacji</a:t>
          </a:r>
          <a:endParaRPr lang="pl-PL" sz="1600" kern="1200" dirty="0"/>
        </a:p>
      </dsp:txBody>
      <dsp:txXfrm>
        <a:off x="3112687" y="226137"/>
        <a:ext cx="1408360" cy="1112839"/>
      </dsp:txXfrm>
    </dsp:sp>
    <dsp:sp modelId="{46E296F0-7EAE-424E-ABDF-9490D6125735}">
      <dsp:nvSpPr>
        <dsp:cNvPr id="0" name=""/>
        <dsp:cNvSpPr/>
      </dsp:nvSpPr>
      <dsp:spPr>
        <a:xfrm rot="20700000">
          <a:off x="3684764" y="2171692"/>
          <a:ext cx="1359263" cy="443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A9192-5459-44C3-AFF0-D274EC2D150D}">
      <dsp:nvSpPr>
        <dsp:cNvPr id="0" name=""/>
        <dsp:cNvSpPr/>
      </dsp:nvSpPr>
      <dsp:spPr>
        <a:xfrm>
          <a:off x="4282068" y="1626389"/>
          <a:ext cx="1477604" cy="1182083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Umiejętności interpersonalne</a:t>
          </a:r>
          <a:endParaRPr lang="pl-PL" sz="1600" kern="1200" dirty="0"/>
        </a:p>
      </dsp:txBody>
      <dsp:txXfrm>
        <a:off x="4316690" y="1661011"/>
        <a:ext cx="1408360" cy="1112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723C-A2F1-49D2-91A9-7D77F156C8EA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7307-C54C-4040-BB0F-8A8CDC622A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39455-2914-4CAC-8E9A-F59881E43009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739E1-7DE7-4467-B822-181E08EE50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A4B2B-58D0-4213-B2B5-6A5854249E07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14C57-F529-4A0E-B3C6-A2E3F0ECD4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05E01-190E-4BAD-B713-4088D23D424A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C3CD8-A87C-41F9-B44B-2AB526DD95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9335F-7143-4085-95A6-7D611865CE1E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A1A5F-5BDB-4F33-96AF-C6D7450E91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1460D-7F53-4EF7-B6AD-5604EF454C3F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B2C4-151F-421E-B417-7884DA350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DF306-A3AA-4DD1-BB64-B6E3A2EC7B02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80638-00B3-4286-9E76-87080AAE50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903A-075F-48C8-A4A8-99D64E7F95C7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7DAA-53A0-4F6F-B117-29D2AA104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167CB-2363-4D45-9F48-5618EA9E2758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88A1-F497-4D6D-B15B-55571957E1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8276-2E17-45B9-9491-0066ACFD805F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B71FB-88DE-474F-B861-F1DD900A7AE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B7FA-61B8-4C85-919F-1948DD289BCC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6FEE-8B6B-470D-962D-9EA0CB06DA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50000" r="-1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F23123-E7B0-40B7-9430-81CCE2429A4B}" type="datetimeFigureOut">
              <a:rPr lang="pl-PL"/>
              <a:pPr>
                <a:defRPr/>
              </a:pPr>
              <a:t>2015-03-05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33F6B3-3E71-4DCA-9EE6-1BE658E20C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a2000.crs.org.pl/partycypacja/pl/" TargetMode="External"/><Relationship Id="rId2" Type="http://schemas.openxmlformats.org/officeDocument/2006/relationships/hyperlink" Target="http://www.natura2000.crs.org.p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50000" r="-1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Partycypacja </a:t>
            </a:r>
            <a:r>
              <a:rPr lang="pl-PL" dirty="0"/>
              <a:t>społeczna w </a:t>
            </a:r>
            <a:r>
              <a:rPr lang="pl-PL" dirty="0" smtClean="0"/>
              <a:t>zarządzaniu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obszarami Natura </a:t>
            </a:r>
            <a:r>
              <a:rPr lang="pl-PL" dirty="0" smtClean="0"/>
              <a:t>2000</a:t>
            </a:r>
            <a:endParaRPr lang="pl-PL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dr Karolina Królikowska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Centrum Rozwiązań Systemowych</a:t>
            </a:r>
            <a:endParaRPr lang="pl-PL" dirty="0"/>
          </a:p>
        </p:txBody>
      </p:sp>
      <p:pic>
        <p:nvPicPr>
          <p:cNvPr id="13316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</a:t>
            </a:r>
            <a:r>
              <a:rPr lang="pl-PL" dirty="0" smtClean="0">
                <a:sym typeface="Wingdings" panose="05000000000000000000" pitchFamily="2" charset="2"/>
              </a:rPr>
              <a:t> brak zaufania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>
              <a:sym typeface="Wingdings" panose="05000000000000000000" pitchFamily="2" charset="2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„Zastanawiam się (...) po </a:t>
            </a:r>
            <a:r>
              <a:rPr lang="pl-PL" dirty="0"/>
              <a:t>co my tu w </a:t>
            </a:r>
            <a:r>
              <a:rPr lang="pl-PL" dirty="0" smtClean="0"/>
              <a:t>ogóle jesteśmy (na </a:t>
            </a:r>
            <a:r>
              <a:rPr lang="pl-PL" dirty="0"/>
              <a:t>tym spotkaniu</a:t>
            </a:r>
            <a:r>
              <a:rPr lang="pl-PL" dirty="0" smtClean="0"/>
              <a:t>), </a:t>
            </a:r>
            <a:r>
              <a:rPr lang="pl-PL" dirty="0"/>
              <a:t>za jakie </a:t>
            </a:r>
            <a:r>
              <a:rPr lang="pl-PL" dirty="0" smtClean="0"/>
              <a:t>pieniądze </a:t>
            </a:r>
            <a:r>
              <a:rPr lang="pl-PL" dirty="0"/>
              <a:t>my tutaj w ogóle jesteśmy</a:t>
            </a:r>
            <a:r>
              <a:rPr lang="pl-PL" dirty="0" smtClean="0"/>
              <a:t>?” (głos z Sali, spotkanie konsultacyjne PZO, Dolina Białki)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</p:txBody>
      </p:sp>
      <p:pic>
        <p:nvPicPr>
          <p:cNvPr id="22531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r>
              <a:rPr lang="pl-PL" smtClean="0"/>
              <a:t>Co przeszkadza w skutecznym dialogu społecznym? – silne negatywne emocje</a:t>
            </a:r>
          </a:p>
          <a:p>
            <a:endParaRPr lang="pl-PL" smtClean="0"/>
          </a:p>
          <a:p>
            <a:pPr>
              <a:buFont typeface="Wingdings" pitchFamily="2" charset="2"/>
              <a:buChar char="à"/>
            </a:pPr>
            <a:r>
              <a:rPr lang="pl-PL" smtClean="0">
                <a:sym typeface="Wingdings" pitchFamily="2" charset="2"/>
              </a:rPr>
              <a:t> Silny konflikt wartości</a:t>
            </a:r>
          </a:p>
          <a:p>
            <a:pPr>
              <a:buFont typeface="Wingdings" pitchFamily="2" charset="2"/>
              <a:buChar char="à"/>
            </a:pPr>
            <a:r>
              <a:rPr lang="pl-PL" smtClean="0">
                <a:sym typeface="Wingdings" pitchFamily="2" charset="2"/>
              </a:rPr>
              <a:t> Przeszłe i obecne napięcia, konflikty „w tle”</a:t>
            </a:r>
          </a:p>
          <a:p>
            <a:pPr>
              <a:buFont typeface="Wingdings" pitchFamily="2" charset="2"/>
              <a:buChar char="à"/>
            </a:pPr>
            <a:r>
              <a:rPr lang="pl-PL" smtClean="0">
                <a:sym typeface="Wingdings" pitchFamily="2" charset="2"/>
              </a:rPr>
              <a:t> Stereotypy</a:t>
            </a:r>
          </a:p>
          <a:p>
            <a:pPr>
              <a:buFont typeface="Wingdings" pitchFamily="2" charset="2"/>
              <a:buChar char="à"/>
            </a:pPr>
            <a:endParaRPr lang="pl-PL" smtClean="0"/>
          </a:p>
          <a:p>
            <a:endParaRPr lang="pl-PL" smtClean="0"/>
          </a:p>
        </p:txBody>
      </p:sp>
      <p:pic>
        <p:nvPicPr>
          <p:cNvPr id="2355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– silne negatywne emocje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</a:t>
            </a:r>
            <a:r>
              <a:rPr lang="pl-PL" dirty="0"/>
              <a:t>Kiedy będzie powódź, trzeba być wtedy żeby widzieć co się tu robi! Ludzie my możemy do rana siedzieć i opowiadać i nie uwierzycie, to trzeba być i trzeba czuć ten strach, najlepiej jeszcze słychać jak się wyjedzie tutaj w kierunku jakbyście słyszeli ten łomot tych kamieni, strach tu być. </a:t>
            </a:r>
            <a:r>
              <a:rPr lang="pl-PL" u="sng" dirty="0"/>
              <a:t>Ochrona jest ochroną, ale życie człowieka powinno być na 1 miejscu stawiane</a:t>
            </a:r>
            <a:r>
              <a:rPr lang="pl-PL" u="sng" dirty="0" smtClean="0"/>
              <a:t>.” </a:t>
            </a:r>
            <a:r>
              <a:rPr lang="pl-PL" dirty="0" smtClean="0"/>
              <a:t>(Dolina Białki)</a:t>
            </a:r>
            <a:endParaRPr lang="en-GB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pic>
        <p:nvPicPr>
          <p:cNvPr id="24579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– Dominacja, „power games”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pl-PL" dirty="0" smtClean="0">
                <a:sym typeface="Wingdings" panose="05000000000000000000" pitchFamily="2" charset="2"/>
              </a:rPr>
              <a:t>Osobista (wiek, pozycja społeczna, wiedza etc.)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pl-PL" dirty="0" smtClean="0">
                <a:sym typeface="Wingdings" panose="05000000000000000000" pitchFamily="2" charset="2"/>
              </a:rPr>
              <a:t>Instytucjonalna (eksperci, władza)</a:t>
            </a:r>
            <a:endParaRPr lang="pl-PL" dirty="0"/>
          </a:p>
        </p:txBody>
      </p:sp>
      <p:pic>
        <p:nvPicPr>
          <p:cNvPr id="25603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– brak rzetelnych danych (konflikty informacyjne np. granice obszaru)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„Jak </a:t>
            </a:r>
            <a:r>
              <a:rPr lang="pl-PL" dirty="0"/>
              <a:t>jesteśmy w stanie sprawdzić, czy na naszych działkach jest granica obszaru </a:t>
            </a:r>
            <a:r>
              <a:rPr lang="pl-PL" dirty="0" smtClean="0"/>
              <a:t>Natury </a:t>
            </a:r>
            <a:r>
              <a:rPr lang="pl-PL" dirty="0"/>
              <a:t>2000? Czemu nie ma żadnej formy papierowej, tylko wszystko jest w formie </a:t>
            </a:r>
            <a:r>
              <a:rPr lang="pl-PL" dirty="0" smtClean="0"/>
              <a:t>cyfrowej</a:t>
            </a:r>
            <a:r>
              <a:rPr lang="pl-PL" dirty="0"/>
              <a:t>, które nie są dostępne dla </a:t>
            </a:r>
            <a:r>
              <a:rPr lang="pl-PL" dirty="0" smtClean="0"/>
              <a:t>wszystkich </a:t>
            </a:r>
            <a:r>
              <a:rPr lang="pl-PL" dirty="0"/>
              <a:t>(nie </a:t>
            </a:r>
            <a:r>
              <a:rPr lang="pl-PL" dirty="0" smtClean="0"/>
              <a:t>wszyscy </a:t>
            </a:r>
            <a:r>
              <a:rPr lang="pl-PL" dirty="0"/>
              <a:t>umieją z tego korzystać</a:t>
            </a:r>
            <a:r>
              <a:rPr lang="pl-PL" dirty="0" smtClean="0"/>
              <a:t>).”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6627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– brak rzetelnych danych (np. obecność lub brak przedmiotu ochrony)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„To </a:t>
            </a:r>
            <a:r>
              <a:rPr lang="pl-PL" dirty="0"/>
              <a:t>co widać na </a:t>
            </a:r>
            <a:r>
              <a:rPr lang="pl-PL" dirty="0" smtClean="0"/>
              <a:t>zdjęciu </a:t>
            </a:r>
            <a:r>
              <a:rPr lang="pl-PL" dirty="0"/>
              <a:t>nie </a:t>
            </a:r>
            <a:r>
              <a:rPr lang="pl-PL" dirty="0" smtClean="0"/>
              <a:t>pochodzi z tego obszaru</a:t>
            </a:r>
            <a:r>
              <a:rPr lang="pl-PL" dirty="0"/>
              <a:t>, bo </a:t>
            </a:r>
            <a:r>
              <a:rPr lang="pl-PL" u="sng" dirty="0"/>
              <a:t>tam w tej chwili są już zupełnie inne łąki</a:t>
            </a:r>
            <a:r>
              <a:rPr lang="pl-PL" dirty="0" smtClean="0"/>
              <a:t>.” (wójt gminy, konsultacje, Mrowle Łąki)</a:t>
            </a: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– różnice w postrzeganiu rzeczywistości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</a:t>
            </a:r>
            <a:r>
              <a:rPr lang="pl-PL" dirty="0"/>
              <a:t>Ludzie, którzy nie mieszkają nad Białką nie rozumieją problemów</a:t>
            </a:r>
            <a:r>
              <a:rPr lang="pl-PL" dirty="0" smtClean="0"/>
              <a:t>. </a:t>
            </a:r>
            <a:r>
              <a:rPr lang="pl-PL" dirty="0"/>
              <a:t>Co tam interesuje Warszawę, że zaleje </a:t>
            </a:r>
            <a:r>
              <a:rPr lang="pl-PL" dirty="0" smtClean="0"/>
              <a:t>Nową Białą.” </a:t>
            </a:r>
            <a:r>
              <a:rPr lang="pl-PL" dirty="0"/>
              <a:t>(głos z Sali, spotkanie konsultacyjne PZO, Dolina Białki)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867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Co przeszkadza w skutecznym dialogu społecznym? – różnice w postrzeganiu rzeczywistości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„Nie </a:t>
            </a:r>
            <a:r>
              <a:rPr lang="pl-PL" dirty="0"/>
              <a:t>wyobrażam sobie żeby pole </a:t>
            </a:r>
            <a:r>
              <a:rPr lang="pl-PL" dirty="0" smtClean="0"/>
              <a:t>golfowe</a:t>
            </a:r>
            <a:r>
              <a:rPr lang="pl-PL" dirty="0"/>
              <a:t>, gdzie rośnie trawa </a:t>
            </a:r>
            <a:r>
              <a:rPr lang="pl-PL" dirty="0" smtClean="0"/>
              <a:t>mogło oddziaływać </a:t>
            </a:r>
            <a:r>
              <a:rPr lang="pl-PL" dirty="0"/>
              <a:t>na łąki </a:t>
            </a:r>
            <a:r>
              <a:rPr lang="pl-PL" dirty="0" smtClean="0"/>
              <a:t>położone kilka </a:t>
            </a:r>
            <a:r>
              <a:rPr lang="pl-PL" dirty="0"/>
              <a:t>km dalej, należy </a:t>
            </a:r>
            <a:r>
              <a:rPr lang="pl-PL" dirty="0" smtClean="0"/>
              <a:t>zachować </a:t>
            </a:r>
            <a:r>
              <a:rPr lang="pl-PL" dirty="0"/>
              <a:t>zdrowy rozsądek. To nie jest na obszarze naturowym, a </a:t>
            </a:r>
            <a:r>
              <a:rPr lang="pl-PL" dirty="0" smtClean="0"/>
              <a:t>RDOŚ to </a:t>
            </a:r>
            <a:r>
              <a:rPr lang="pl-PL" dirty="0"/>
              <a:t>negatywnie </a:t>
            </a:r>
            <a:r>
              <a:rPr lang="pl-PL" dirty="0" smtClean="0"/>
              <a:t>opiniuje </a:t>
            </a:r>
            <a:r>
              <a:rPr lang="pl-PL" dirty="0"/>
              <a:t>i </a:t>
            </a:r>
            <a:r>
              <a:rPr lang="pl-PL" dirty="0" smtClean="0"/>
              <a:t>to jest totalne niezrozumienie gminy</a:t>
            </a:r>
            <a:r>
              <a:rPr lang="pl-PL" dirty="0"/>
              <a:t>, która chce </a:t>
            </a:r>
            <a:r>
              <a:rPr lang="pl-PL" u="sng" dirty="0"/>
              <a:t>mądrze zagospodarować</a:t>
            </a:r>
            <a:r>
              <a:rPr lang="pl-PL" dirty="0"/>
              <a:t> teren </a:t>
            </a:r>
            <a:r>
              <a:rPr lang="pl-PL" dirty="0" smtClean="0"/>
              <a:t>nikomu </a:t>
            </a:r>
            <a:r>
              <a:rPr lang="pl-PL" dirty="0"/>
              <a:t>nie potrzebny. </a:t>
            </a:r>
            <a:r>
              <a:rPr lang="pl-PL" dirty="0" smtClean="0"/>
              <a:t>Nikt </a:t>
            </a:r>
            <a:r>
              <a:rPr lang="pl-PL" dirty="0"/>
              <a:t>mnie nie </a:t>
            </a:r>
            <a:r>
              <a:rPr lang="pl-PL" dirty="0" smtClean="0"/>
              <a:t>przekona, </a:t>
            </a:r>
            <a:r>
              <a:rPr lang="pl-PL" dirty="0"/>
              <a:t>że pole golfowe negatywnie wpłynie na </a:t>
            </a:r>
            <a:r>
              <a:rPr lang="pl-PL" dirty="0" smtClean="0"/>
              <a:t>ten </a:t>
            </a:r>
            <a:r>
              <a:rPr lang="pl-PL" dirty="0"/>
              <a:t>obszar, </a:t>
            </a:r>
            <a:r>
              <a:rPr lang="pl-PL" u="sng" dirty="0"/>
              <a:t>ono </a:t>
            </a:r>
            <a:r>
              <a:rPr lang="pl-PL" u="sng" dirty="0" smtClean="0"/>
              <a:t>wręcz </a:t>
            </a:r>
            <a:r>
              <a:rPr lang="pl-PL" u="sng" dirty="0"/>
              <a:t>poprawi </a:t>
            </a:r>
            <a:r>
              <a:rPr lang="pl-PL" u="sng" dirty="0" smtClean="0"/>
              <a:t>i </a:t>
            </a:r>
            <a:r>
              <a:rPr lang="pl-PL" u="sng" dirty="0"/>
              <a:t>wizerunkowo i </a:t>
            </a:r>
            <a:r>
              <a:rPr lang="pl-PL" b="1" u="sng" dirty="0"/>
              <a:t>środowiskowo</a:t>
            </a:r>
            <a:r>
              <a:rPr lang="pl-PL" u="sng" dirty="0"/>
              <a:t> ten obszar</a:t>
            </a:r>
            <a:r>
              <a:rPr lang="pl-PL" dirty="0" smtClean="0"/>
              <a:t>.” (burmistrz, konsultacje, Mrowle Łąki)</a:t>
            </a: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29699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Czyja wiedza (wizja rzeczywistości) jest ważniejsza?</a:t>
            </a:r>
            <a:endParaRPr lang="pl-P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4745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4284663" y="1431925"/>
            <a:ext cx="574675" cy="86518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r>
              <a:rPr lang="pl-PL" smtClean="0"/>
              <a:t>Co przeszkadza w skutecznym dialogu społecznym? – brak umiejętności z zakresu komunikacji społecznej (np. „ekspercki” ton przyrodników)</a:t>
            </a:r>
          </a:p>
        </p:txBody>
      </p:sp>
      <p:pic>
        <p:nvPicPr>
          <p:cNvPr id="31747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50000" r="-1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8288"/>
            <a:ext cx="8075613" cy="1189037"/>
          </a:xfrm>
        </p:spPr>
        <p:txBody>
          <a:bodyPr/>
          <a:lstStyle/>
          <a:p>
            <a:r>
              <a:rPr lang="pl-PL" smtClean="0"/>
              <a:t>Partycypacja społeczna = angażowanie społeczności w decyzje, które jej dotyczą.</a:t>
            </a:r>
          </a:p>
          <a:p>
            <a:endParaRPr lang="pl-PL" smtClean="0"/>
          </a:p>
          <a:p>
            <a:endParaRPr lang="pl-PL" smtClean="0"/>
          </a:p>
        </p:txBody>
      </p:sp>
      <p:pic>
        <p:nvPicPr>
          <p:cNvPr id="14340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44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http://www.natura2000.crs.org.pl/partycypacja/pliki/file/DSC_002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232025" y="2852738"/>
            <a:ext cx="4679950" cy="3108325"/>
          </a:xfrm>
        </p:spPr>
      </p:pic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1223963" y="6211888"/>
            <a:ext cx="6696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>
                <a:latin typeface="Calibri" pitchFamily="34" charset="0"/>
              </a:rPr>
              <a:t>Spotkania konsultacyjne w projekcie "Promocja partycypacji i mediacji w zarządzaniu srodowiskiem na obszarach Natura 2000"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91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– proces nie jest przejrzysty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„Nam </a:t>
            </a:r>
            <a:r>
              <a:rPr lang="pl-PL" dirty="0"/>
              <a:t>się mówiło, jak będziecie mieć jakieś uwagi to wniesiecie. No to właśnie dostaliśmy, wnieśliśmy uwagi i nic. My się tutaj zastanawiamy, czy jest sens się w ogóle spotykać? </a:t>
            </a:r>
            <a:r>
              <a:rPr lang="pl-PL" u="sng" dirty="0"/>
              <a:t>Na co my tu na próżno drzemy swoje gardła?</a:t>
            </a:r>
            <a:r>
              <a:rPr lang="pl-PL" dirty="0"/>
              <a:t> Jeżeli to się powtarza praktycznie od przed powodzią w 2008 roku, wszystkie pisma mamy i z Wami, i tam z ochroną środowiska i z RZGW. Mówimy, mówimy, powtarzamy , pytamy, zbywa się nas a to to, a to to i nie robi się nic. Po prostu jakby, nie chcę brzydko powiedzieć, się nas zaniedbuje</a:t>
            </a:r>
            <a:r>
              <a:rPr lang="pl-PL" dirty="0" smtClean="0"/>
              <a:t>.” </a:t>
            </a:r>
            <a:r>
              <a:rPr lang="pl-PL" dirty="0"/>
              <a:t>(głos z Sali, spotkanie konsultacyjne PZO, Dolina Białki)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Co przeszkadza w skutecznym dialogu społecznym? – proces nie jest przejrzysty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„Chciałbym </a:t>
            </a:r>
            <a:r>
              <a:rPr lang="pl-PL" dirty="0"/>
              <a:t>uczestniczyć w badaniach i wizjach </a:t>
            </a:r>
            <a:r>
              <a:rPr lang="pl-PL" dirty="0" smtClean="0"/>
              <a:t>terenowych, a </a:t>
            </a:r>
            <a:r>
              <a:rPr lang="pl-PL" dirty="0"/>
              <a:t>w </a:t>
            </a:r>
            <a:r>
              <a:rPr lang="pl-PL" dirty="0" smtClean="0"/>
              <a:t>szczególności tych z obecnością ichtiologa i </a:t>
            </a:r>
            <a:r>
              <a:rPr lang="pl-PL" dirty="0"/>
              <a:t>sprawdzić czy faktycznie jest lub nie ma </a:t>
            </a:r>
            <a:r>
              <a:rPr lang="pl-PL" dirty="0" smtClean="0"/>
              <a:t>brzanki”. </a:t>
            </a:r>
            <a:r>
              <a:rPr lang="pl-PL" dirty="0"/>
              <a:t>(głos z Sali, spotkanie konsultacyjne PZO, Dolina Białki)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3379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r>
              <a:rPr lang="pl-PL" smtClean="0"/>
              <a:t>Partycypacja w praktyce – planowanie procesu</a:t>
            </a:r>
          </a:p>
        </p:txBody>
      </p:sp>
      <p:pic>
        <p:nvPicPr>
          <p:cNvPr id="34819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84338"/>
            <a:ext cx="8229600" cy="4525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pl-PL" sz="3200">
                <a:solidFill>
                  <a:schemeClr val="tx1"/>
                </a:solidFill>
                <a:cs typeface="Arial" charset="0"/>
              </a:rPr>
              <a:t>Partycypacja w praktyce – planowanie procesu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pl-PL" sz="2800">
                <a:solidFill>
                  <a:schemeClr val="tx1"/>
                </a:solidFill>
                <a:cs typeface="Arial" charset="0"/>
              </a:rPr>
              <a:t>Legitymizacja procesu!!! (formalno-prawna możliwość uwzględnienia wyników)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pl-PL" sz="2800">
                <a:solidFill>
                  <a:schemeClr val="tx1"/>
                </a:solidFill>
                <a:cs typeface="Arial" charset="0"/>
              </a:rPr>
              <a:t>Cel jasny dla wszystkich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pl-PL" sz="2800">
                <a:solidFill>
                  <a:schemeClr val="tx1"/>
                </a:solidFill>
                <a:cs typeface="Arial" charset="0"/>
              </a:rPr>
              <a:t>Czas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pl-PL" sz="2800">
                <a:solidFill>
                  <a:schemeClr val="tx1"/>
                </a:solidFill>
                <a:cs typeface="Arial" charset="0"/>
              </a:rPr>
              <a:t>Rola nauki i ekspertów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pl-PL" sz="2800">
                <a:solidFill>
                  <a:schemeClr val="tx1"/>
                </a:solidFill>
                <a:cs typeface="Arial" charset="0"/>
              </a:rPr>
              <a:t>-  Struktura procesu (np. liczba spotka</a:t>
            </a:r>
            <a:r>
              <a:rPr lang="pl-PL" sz="2800">
                <a:solidFill>
                  <a:schemeClr val="tx1"/>
                </a:solidFill>
                <a:latin typeface="Arial" charset="0"/>
                <a:cs typeface="Arial" charset="0"/>
              </a:rPr>
              <a:t>ń</a:t>
            </a:r>
            <a:r>
              <a:rPr lang="pl-PL" sz="2800">
                <a:solidFill>
                  <a:schemeClr val="tx1"/>
                </a:solidFill>
                <a:cs typeface="Arial" charset="0"/>
              </a:rPr>
              <a:t>,   uczestnicy spotkań)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pl-PL" sz="2800">
              <a:solidFill>
                <a:schemeClr val="tx1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pl-PL" sz="320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34821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975"/>
            <a:ext cx="91440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r>
              <a:rPr lang="pl-PL" smtClean="0"/>
              <a:t>Partycypacja w praktyce – planowanie procesu</a:t>
            </a:r>
          </a:p>
        </p:txBody>
      </p:sp>
      <p:pic>
        <p:nvPicPr>
          <p:cNvPr id="35843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84338"/>
            <a:ext cx="8229600" cy="4525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Partycypacja w praktyce – podstawowe reguły właściwej moderacji: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Równość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Odpowiedzialność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Współpraca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Uczciwość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Transparentność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3584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975"/>
            <a:ext cx="91440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2055813"/>
            <a:ext cx="8229600" cy="4525962"/>
          </a:xfrm>
        </p:spPr>
        <p:txBody>
          <a:bodyPr/>
          <a:lstStyle/>
          <a:p>
            <a:r>
              <a:rPr lang="pl-PL" smtClean="0"/>
              <a:t>Partycypacja w praktyce </a:t>
            </a:r>
          </a:p>
        </p:txBody>
      </p:sp>
      <p:pic>
        <p:nvPicPr>
          <p:cNvPr id="36867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049463"/>
            <a:ext cx="8229600" cy="45259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Partycypacja w praktyce – interesariusze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Analiza interesariuszy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Informowanie interesariuszy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Sposób zaangażowania interesariuszy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  <p:pic>
        <p:nvPicPr>
          <p:cNvPr id="36869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1150"/>
            <a:ext cx="91440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Partycypacja w praktyce – kompetentny zespół prowadzący proces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pic>
        <p:nvPicPr>
          <p:cNvPr id="37891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 5"/>
          <p:cNvGraphicFramePr/>
          <p:nvPr/>
        </p:nvGraphicFramePr>
        <p:xfrm>
          <a:off x="2051720" y="2924944"/>
          <a:ext cx="5760640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Źródła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Stakeholder dialogue. A good practice approach to participation – training manual. Dialogue Matters, UK.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Protokoły spotkań konsultacyjnych realizowanych w ramach projektu PINAT: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hlinkClick r:id="rId2"/>
              </a:rPr>
              <a:t>http</a:t>
            </a:r>
            <a:r>
              <a:rPr lang="pl-PL" sz="2800" dirty="0">
                <a:hlinkClick r:id="rId2"/>
              </a:rPr>
              <a:t>://www.natura2000.crs.org.pl</a:t>
            </a:r>
            <a:r>
              <a:rPr lang="pl-PL" sz="2800" dirty="0" smtClean="0">
                <a:hlinkClick r:id="rId2"/>
              </a:rPr>
              <a:t>/</a:t>
            </a:r>
            <a:endParaRPr lang="pl-PL" sz="2800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l-PL" sz="2800" u="sng" dirty="0">
                <a:hlinkClick r:id="rId3"/>
              </a:rPr>
              <a:t>http://www.natura2000.crs.org.pl/partycypacja/pl/</a:t>
            </a:r>
            <a:endParaRPr lang="pl-PL" sz="2800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Po co partycypacja?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Motywy konformistyczne i ideowe: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wzrost </a:t>
            </a:r>
            <a:r>
              <a:rPr lang="pl-PL" dirty="0"/>
              <a:t>kapitału społecznego </a:t>
            </a:r>
            <a:r>
              <a:rPr lang="pl-PL" dirty="0" smtClean="0"/>
              <a:t>(R. Putnam, 1995 </a:t>
            </a:r>
            <a:r>
              <a:rPr lang="pl-PL" dirty="0" smtClean="0">
                <a:sym typeface="Wingdings" panose="05000000000000000000" pitchFamily="2" charset="2"/>
              </a:rPr>
              <a:t> </a:t>
            </a:r>
            <a:r>
              <a:rPr lang="pl-PL" i="1" dirty="0" smtClean="0"/>
              <a:t>zaufanie</a:t>
            </a:r>
            <a:r>
              <a:rPr lang="pl-PL" i="1" dirty="0"/>
              <a:t>, normy i powiązania, które mogą zwiększyć sprawność społeczeństwa ułatwiając skoordynowane działania</a:t>
            </a:r>
            <a:r>
              <a:rPr lang="pl-PL" dirty="0" smtClean="0"/>
              <a:t>),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współuczestniczenie społeczności w </a:t>
            </a:r>
            <a:r>
              <a:rPr lang="pl-PL" dirty="0" smtClean="0"/>
              <a:t>decyzjach </a:t>
            </a:r>
            <a:r>
              <a:rPr lang="pl-PL" dirty="0" smtClean="0">
                <a:sym typeface="Wingdings" panose="05000000000000000000" pitchFamily="2" charset="2"/>
              </a:rPr>
              <a:t> większa akceptacja tych decyzji,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możliwość podejmowania </a:t>
            </a:r>
            <a:r>
              <a:rPr lang="pl-PL" dirty="0"/>
              <a:t>przez władze działań odpowiadających na realne </a:t>
            </a:r>
            <a:r>
              <a:rPr lang="pl-PL" dirty="0" smtClean="0"/>
              <a:t>potrzeby,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gwarancja </a:t>
            </a:r>
            <a:r>
              <a:rPr lang="pl-PL" dirty="0"/>
              <a:t>przejrzystości </a:t>
            </a:r>
            <a:r>
              <a:rPr lang="pl-PL" dirty="0" smtClean="0"/>
              <a:t>decyzji </a:t>
            </a:r>
            <a:r>
              <a:rPr lang="pl-PL" dirty="0" smtClean="0">
                <a:sym typeface="Wingdings" panose="05000000000000000000" pitchFamily="2" charset="2"/>
              </a:rPr>
              <a:t> </a:t>
            </a:r>
            <a:r>
              <a:rPr lang="pl-PL" dirty="0" smtClean="0"/>
              <a:t>wzrost</a:t>
            </a:r>
            <a:r>
              <a:rPr lang="pl-PL" dirty="0"/>
              <a:t> </a:t>
            </a:r>
            <a:r>
              <a:rPr lang="pl-PL" dirty="0" smtClean="0"/>
              <a:t>zaufania </a:t>
            </a:r>
            <a:r>
              <a:rPr lang="pl-PL" dirty="0"/>
              <a:t>i poparcia dla </a:t>
            </a:r>
            <a:r>
              <a:rPr lang="pl-PL" dirty="0" smtClean="0"/>
              <a:t>władzy,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z</a:t>
            </a:r>
            <a:r>
              <a:rPr lang="pl-PL" dirty="0" smtClean="0"/>
              <a:t>apobieganie konfliktom społecznym.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pic>
        <p:nvPicPr>
          <p:cNvPr id="15363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r>
              <a:rPr lang="pl-PL" smtClean="0"/>
              <a:t>Piramida partycypacji</a:t>
            </a:r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675"/>
            <a:ext cx="91440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899592" y="2467949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own Arrow 6"/>
          <p:cNvSpPr/>
          <p:nvPr/>
        </p:nvSpPr>
        <p:spPr>
          <a:xfrm rot="10800000">
            <a:off x="133350" y="2349500"/>
            <a:ext cx="647700" cy="4183063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/>
              <a:t>wymagany kapitał społeczny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 fontScale="925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u="sng" dirty="0" smtClean="0"/>
              <a:t>Dostarczanie informacji</a:t>
            </a:r>
            <a:endParaRPr lang="pl-PL" u="sng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Władza </a:t>
            </a:r>
            <a:r>
              <a:rPr lang="pl-PL" dirty="0"/>
              <a:t>publiczna informuje o wprowadzanych w życie </a:t>
            </a:r>
            <a:r>
              <a:rPr lang="pl-PL" dirty="0" smtClean="0"/>
              <a:t>przepisach</a:t>
            </a:r>
            <a:r>
              <a:rPr lang="pl-PL" dirty="0"/>
              <a:t>, rozwiązaniach, </a:t>
            </a:r>
            <a:r>
              <a:rPr lang="pl-PL" dirty="0" smtClean="0"/>
              <a:t>regulacjach </a:t>
            </a:r>
            <a:r>
              <a:rPr lang="pl-PL" dirty="0" smtClean="0">
                <a:sym typeface="Wingdings" panose="05000000000000000000" pitchFamily="2" charset="2"/>
              </a:rPr>
              <a:t> </a:t>
            </a:r>
            <a:r>
              <a:rPr lang="pl-PL" dirty="0" smtClean="0"/>
              <a:t>jednokierunkowy </a:t>
            </a:r>
            <a:r>
              <a:rPr lang="pl-PL" dirty="0"/>
              <a:t>przepływ </a:t>
            </a:r>
            <a:r>
              <a:rPr lang="pl-PL" dirty="0" smtClean="0"/>
              <a:t>informacji</a:t>
            </a:r>
            <a:endParaRPr lang="pl-PL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Wpływ interesariuszy: żaden, o ile nie ma protestów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Techniki: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reaktywne (prasa, TV, internet)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i</a:t>
            </a:r>
            <a:r>
              <a:rPr lang="pl-PL" dirty="0" smtClean="0"/>
              <a:t>nteraktywne (spotkania)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pic>
        <p:nvPicPr>
          <p:cNvPr id="17411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pl-PL" u="sng" smtClean="0"/>
              <a:t>Zbieranie informacji</a:t>
            </a:r>
          </a:p>
          <a:p>
            <a:pPr marL="0" indent="0">
              <a:buFont typeface="Arial" charset="0"/>
              <a:buNone/>
            </a:pPr>
            <a:r>
              <a:rPr lang="pl-PL" smtClean="0"/>
              <a:t>Władza publiczna prosi o informacje, opinie, aby podjąć właściwe decyzje.</a:t>
            </a:r>
          </a:p>
          <a:p>
            <a:pPr marL="0" indent="0">
              <a:buFont typeface="Arial" charset="0"/>
              <a:buNone/>
            </a:pPr>
            <a:r>
              <a:rPr lang="pl-PL" smtClean="0"/>
              <a:t>Wpływ interesariuszy: żaden</a:t>
            </a:r>
          </a:p>
          <a:p>
            <a:pPr marL="0" indent="0">
              <a:buFont typeface="Arial" charset="0"/>
              <a:buNone/>
            </a:pPr>
            <a:r>
              <a:rPr lang="pl-PL" smtClean="0"/>
              <a:t>Techniki: </a:t>
            </a:r>
          </a:p>
          <a:p>
            <a:pPr marL="0" indent="0">
              <a:buFont typeface="Arial" charset="0"/>
              <a:buNone/>
            </a:pPr>
            <a:r>
              <a:rPr lang="pl-PL" smtClean="0"/>
              <a:t>ankiety, wywiady, grupy fokusowe, badania opinii</a:t>
            </a:r>
          </a:p>
        </p:txBody>
      </p:sp>
      <p:pic>
        <p:nvPicPr>
          <p:cNvPr id="1843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u="sng" dirty="0" smtClean="0"/>
              <a:t>Konsultacje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Władza publiczna konsultuje proponowane rozwiązania </a:t>
            </a:r>
            <a:r>
              <a:rPr lang="pl-PL" dirty="0"/>
              <a:t>z </a:t>
            </a:r>
            <a:r>
              <a:rPr lang="pl-PL" dirty="0" smtClean="0"/>
              <a:t>interesariuszami </a:t>
            </a:r>
            <a:r>
              <a:rPr lang="pl-PL" dirty="0"/>
              <a:t>(społeczność lokalna, władze </a:t>
            </a:r>
            <a:r>
              <a:rPr lang="pl-PL" dirty="0" smtClean="0"/>
              <a:t>samorządowe</a:t>
            </a:r>
            <a:r>
              <a:rPr lang="pl-PL" dirty="0"/>
              <a:t>, organizacje pozarządowe, inne instytucje</a:t>
            </a:r>
            <a:r>
              <a:rPr lang="pl-PL" dirty="0" smtClean="0"/>
              <a:t>), ale zostawia sobie możliwość przyjęcia lub odrzucenia uwag/opinii. 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Wpływ interesariuszy: ograniczony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Techniki: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możliwość zgłaszania uwag (mailowo, osobiście, listownie), publiczne spotkania, interaktywne warsztaty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  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pic>
        <p:nvPicPr>
          <p:cNvPr id="19459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u="sng" dirty="0" smtClean="0"/>
              <a:t>Współdecydowanie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Najwyższy poziom partycypacji stanowi proces </a:t>
            </a:r>
            <a:r>
              <a:rPr lang="pl-PL" dirty="0" smtClean="0"/>
              <a:t>współdecydowania</a:t>
            </a:r>
            <a:r>
              <a:rPr lang="pl-PL" dirty="0"/>
              <a:t>, w </a:t>
            </a:r>
            <a:r>
              <a:rPr lang="pl-PL" dirty="0" smtClean="0"/>
              <a:t>którym </a:t>
            </a:r>
            <a:r>
              <a:rPr lang="pl-PL" dirty="0"/>
              <a:t>wszyscy gracze </a:t>
            </a:r>
            <a:r>
              <a:rPr lang="pl-PL" dirty="0" smtClean="0"/>
              <a:t>wspólnie </a:t>
            </a:r>
            <a:r>
              <a:rPr lang="pl-PL" dirty="0"/>
              <a:t>decydują </a:t>
            </a:r>
            <a:r>
              <a:rPr lang="pl-PL" dirty="0" smtClean="0"/>
              <a:t>o potrzebie </a:t>
            </a:r>
            <a:r>
              <a:rPr lang="pl-PL" dirty="0"/>
              <a:t>wprowadzenia zmiany i </a:t>
            </a:r>
            <a:r>
              <a:rPr lang="pl-PL" dirty="0" smtClean="0"/>
              <a:t>wspólnie </a:t>
            </a:r>
            <a:r>
              <a:rPr lang="pl-PL" dirty="0"/>
              <a:t>ustalają zakres, zasady </a:t>
            </a:r>
            <a:r>
              <a:rPr lang="pl-PL" dirty="0" smtClean="0"/>
              <a:t>i </a:t>
            </a:r>
            <a:r>
              <a:rPr lang="pl-PL" dirty="0"/>
              <a:t>przebieg takich rozwiązań. Jest to element najbardziej pożądany, </a:t>
            </a:r>
            <a:r>
              <a:rPr lang="pl-PL" dirty="0" smtClean="0"/>
              <a:t>do którego </a:t>
            </a:r>
            <a:r>
              <a:rPr lang="pl-PL" dirty="0"/>
              <a:t>warto dążyć w relacjach </a:t>
            </a:r>
            <a:r>
              <a:rPr lang="pl-PL" dirty="0" smtClean="0"/>
              <a:t>państwo-obywatel</a:t>
            </a:r>
            <a:r>
              <a:rPr lang="pl-PL" dirty="0"/>
              <a:t>. Taki </a:t>
            </a:r>
            <a:r>
              <a:rPr lang="pl-PL" dirty="0" smtClean="0"/>
              <a:t>sposób zarządzania</a:t>
            </a:r>
            <a:r>
              <a:rPr lang="pl-PL" dirty="0"/>
              <a:t>, sprawia, iż udaje się w największym stopniu </a:t>
            </a:r>
            <a:r>
              <a:rPr lang="pl-PL" dirty="0" smtClean="0"/>
              <a:t>zapobiec konfliktom.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pic>
        <p:nvPicPr>
          <p:cNvPr id="20483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229600" cy="452596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u="sng" dirty="0" smtClean="0"/>
              <a:t>Współdecydowanie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Wpływ interesariuszy: współuczestnictwo na różnych poziomach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Techniki: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k</a:t>
            </a:r>
            <a:r>
              <a:rPr lang="pl-PL" dirty="0" smtClean="0"/>
              <a:t>omitety sterujące, grupy robcze, głosowanie (np.budżety obywatelskie), praca warsztatowa (ale wyniki warsztatów sa uwzględniane w końcowych decyzjach)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pic>
        <p:nvPicPr>
          <p:cNvPr id="21507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17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1135</Words>
  <Application>Microsoft Office PowerPoint</Application>
  <PresentationFormat>Pokaz na ekranie (4:3)</PresentationFormat>
  <Paragraphs>116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Partycypacja społeczna w zarządzaniu obszarami Natura 2000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Czyja wiedza (wizja rzeczywistości) jest ważniejsza?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Źródła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Karolina Krolikowska</dc:creator>
  <cp:lastModifiedBy>Radosław Dembiński</cp:lastModifiedBy>
  <cp:revision>32</cp:revision>
  <dcterms:modified xsi:type="dcterms:W3CDTF">2015-03-05T11:43:36Z</dcterms:modified>
</cp:coreProperties>
</file>