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44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</p:spTree>
    <p:extLst>
      <p:ext uri="{BB962C8B-B14F-4D97-AF65-F5344CB8AC3E}">
        <p14:creationId xmlns:p14="http://schemas.microsoft.com/office/powerpoint/2010/main" val="2045797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2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47D1AAD-0879-415B-A315-646C5E23180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280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745F124-1348-4C44-932D-4152D42F461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9184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E1996F9-405B-437B-BA3A-FD0A16AB624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729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E381638B-4860-4C29-8186-5424A9FA61D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865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EEBAD9C-CA1F-4FBD-9D50-838BD732855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08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00453D8-2559-4246-899D-63B9052E1D8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774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AFD82D9-2039-4EE8-8A3D-64B05075566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89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8DBA248-1327-406C-BD93-776D2D8FA8F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64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6951B91-793B-4A00-99B3-9E5FD241F1E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85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EDAC7ED-DA8E-4ED1-BC14-272CCCF5EE0F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28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E4F7603-7A0B-4E95-AC87-6F9BBAB59B1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06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00E466F-ABBF-4823-8483-3BFFA4A7F8F1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545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endParaRPr lang="pl-PL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cs typeface="Segoe UI" charset="0"/>
              </a:defRPr>
            </a:lvl1pPr>
          </a:lstStyle>
          <a:p>
            <a:fld id="{19DC46FC-23AA-4BDC-9088-380EA9FE96CA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icrosoft YaHei" charset="-122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98475" y="1971675"/>
            <a:ext cx="8278813" cy="23653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3200" b="1">
                <a:solidFill>
                  <a:srgbClr val="008000"/>
                </a:solidFill>
                <a:latin typeface="Arial" charset="0"/>
              </a:rPr>
              <a:t>Funkcjonowanie sieci Natura 2000</a:t>
            </a:r>
            <a:br>
              <a:rPr lang="pl-PL" sz="3200" b="1">
                <a:solidFill>
                  <a:srgbClr val="008000"/>
                </a:solidFill>
                <a:latin typeface="Arial" charset="0"/>
              </a:rPr>
            </a:br>
            <a:r>
              <a:rPr lang="pl-PL" sz="3200" b="1">
                <a:solidFill>
                  <a:srgbClr val="008000"/>
                </a:solidFill>
                <a:latin typeface="Arial" charset="0"/>
              </a:rPr>
              <a:t>w Polsce</a:t>
            </a:r>
            <a:r>
              <a:rPr lang="pl-PL" sz="32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3200">
                <a:latin typeface="Arial" charset="0"/>
              </a:rPr>
              <a:t/>
            </a:r>
            <a:br>
              <a:rPr lang="pl-PL" sz="3200">
                <a:latin typeface="Arial" charset="0"/>
              </a:rPr>
            </a:br>
            <a:r>
              <a:rPr lang="pl-PL" sz="2400">
                <a:latin typeface="Arial" charset="0"/>
              </a:rPr>
              <a:t>uwarunkowania prawne, planowanie ochrony, szanse </a:t>
            </a:r>
            <a:br>
              <a:rPr lang="pl-PL" sz="2400">
                <a:latin typeface="Arial" charset="0"/>
              </a:rPr>
            </a:br>
            <a:r>
              <a:rPr lang="pl-PL" sz="2400">
                <a:latin typeface="Arial" charset="0"/>
              </a:rPr>
              <a:t>i bariery w realizacji działań ochronnych i aktywności społeczno-gospodarczej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01600" y="6213475"/>
            <a:ext cx="8756650" cy="48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>
                <a:latin typeface="Arial" charset="0"/>
              </a:rPr>
              <a:t>„Opracowanie planów zadań ochronnych dla opolskich obszarów natura 2000, monitoring, ochrona siedlisk i gatunków” </a:t>
            </a:r>
          </a:p>
          <a:p>
            <a:pPr marL="0" indent="0" algn="ctr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1000">
                <a:latin typeface="Arial" charset="0"/>
              </a:rPr>
              <a:t>korzysta z dofinansowania do kwoty 773 500 PLN pochodzącego z Islandii, Liechtensteinu i Norwegii w ramach funduszy EOG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8377238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0B52D6C8-70B9-4A8E-B81F-B51BC55B3A41}" type="slidenum">
              <a:rPr lang="pl-PL"/>
              <a:pPr/>
              <a:t>1</a:t>
            </a:fld>
            <a:endParaRPr lang="pl-PL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524250" y="5876925"/>
            <a:ext cx="2622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200">
                <a:latin typeface="Arial" charset="0"/>
              </a:rPr>
              <a:t>Sławice k. Opola, 6 luty 2015 r.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4475163"/>
            <a:ext cx="1439862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83153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4FF20292-B1A6-4360-8F10-82C06164D5C4}" type="slidenum">
              <a:rPr lang="pl-PL"/>
              <a:pPr/>
              <a:t>10</a:t>
            </a:fld>
            <a:endParaRPr lang="pl-PL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765300" y="1711325"/>
            <a:ext cx="55673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400" b="1">
                <a:solidFill>
                  <a:srgbClr val="008000"/>
                </a:solidFill>
                <a:latin typeface="Arial" charset="0"/>
              </a:rPr>
              <a:t>Funkcjonowanie sieci Natura 2000 w Polsce</a:t>
            </a:r>
            <a:r>
              <a:rPr lang="pl-PL" sz="14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2000">
                <a:solidFill>
                  <a:srgbClr val="008000"/>
                </a:solidFill>
                <a:latin typeface="Arial" charset="0"/>
              </a:rPr>
              <a:t/>
            </a:r>
            <a:br>
              <a:rPr lang="pl-PL" sz="2000">
                <a:solidFill>
                  <a:srgbClr val="008000"/>
                </a:solidFill>
                <a:latin typeface="Arial" charset="0"/>
              </a:rPr>
            </a:br>
            <a:r>
              <a:rPr lang="pl-PL" sz="2800" b="1">
                <a:latin typeface="Arial" charset="0"/>
              </a:rPr>
              <a:t>Planowanie ochrony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2579688"/>
            <a:ext cx="5395913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050" y="4475163"/>
            <a:ext cx="1439863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153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80A6BDD6-EC0D-4490-88F3-E5A0D0D4518F}" type="slidenum">
              <a:rPr lang="pl-PL"/>
              <a:pPr/>
              <a:t>11</a:t>
            </a:fld>
            <a:endParaRPr lang="pl-PL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54013" y="1804988"/>
            <a:ext cx="8640762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600" b="1">
                <a:latin typeface="Arial" charset="0"/>
              </a:rPr>
              <a:t>Planowanie ochrony obszarów Natura 2000 wynika wprost z ustawy o ochronie przyrody</a:t>
            </a:r>
          </a:p>
          <a:p>
            <a:pPr algn="just"/>
            <a:endParaRPr lang="pl-PL" sz="2600" b="1">
              <a:latin typeface="Arial" charset="0"/>
            </a:endParaRPr>
          </a:p>
          <a:p>
            <a:r>
              <a:rPr lang="pl-PL" sz="2600" b="1">
                <a:solidFill>
                  <a:srgbClr val="008000"/>
                </a:solidFill>
                <a:latin typeface="Arial" charset="0"/>
              </a:rPr>
              <a:t>W Polsce wszystkie obszary Natura 2000 mają mieć plany zadań ochronnych lub plany ochrony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388" y="4645025"/>
            <a:ext cx="231775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93100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D5C36424-21B7-4D19-9ECE-8B29435CF60E}" type="slidenum">
              <a:rPr lang="pl-PL"/>
              <a:pPr/>
              <a:t>12</a:t>
            </a:fld>
            <a:endParaRPr lang="pl-PL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7800" y="1846263"/>
            <a:ext cx="8820150" cy="342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pl-PL" sz="1600">
                <a:latin typeface="Arial" charset="0"/>
                <a:ea typeface="SimSun" charset="-122"/>
              </a:rPr>
              <a:t>Art. 28. ust. 5 ustawy o ochronie przyrody 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pl-PL" sz="2600" b="1">
                <a:latin typeface="Arial" charset="0"/>
                <a:ea typeface="SimSun" charset="-122"/>
              </a:rPr>
              <a:t>Regionalny dyrektor ochrony środowiska ustanawia, w drodze aktu prawa miejscowego w formie zarządzenia</a:t>
            </a:r>
            <a:r>
              <a:rPr lang="pl-PL" sz="2600">
                <a:latin typeface="Arial" charset="0"/>
                <a:ea typeface="SimSun" charset="-122"/>
              </a:rPr>
              <a:t>, </a:t>
            </a:r>
            <a:r>
              <a:rPr lang="pl-PL" sz="2600" b="1">
                <a:latin typeface="Arial" charset="0"/>
                <a:ea typeface="SimSun" charset="-122"/>
              </a:rPr>
              <a:t>plan zadań ochronnych dla obszaru Natura 2000</a:t>
            </a:r>
            <a:r>
              <a:rPr lang="pl-PL" sz="2200" b="1">
                <a:latin typeface="Arial" charset="0"/>
                <a:ea typeface="SimSun" charset="-122"/>
              </a:rPr>
              <a:t>,</a:t>
            </a:r>
            <a:r>
              <a:rPr lang="pl-PL" sz="2200">
                <a:latin typeface="Arial" charset="0"/>
                <a:ea typeface="SimSun" charset="-122"/>
              </a:rPr>
              <a:t> kierując się koniecznością utrzymania i przywracania do właściwego stanu ochrony siedlisk przyrodniczych oraz gatunków roślin i zwierząt, dla których ochrony wyznaczono obszar Natura 2000. </a:t>
            </a:r>
            <a:r>
              <a:rPr lang="pl-PL" sz="2600" b="1">
                <a:latin typeface="Arial" charset="0"/>
                <a:ea typeface="SimSun" charset="-122"/>
              </a:rPr>
              <a:t>Plan zadań ochronnych może być zmieniony</a:t>
            </a:r>
            <a:r>
              <a:rPr lang="pl-PL" sz="2200">
                <a:latin typeface="Arial" charset="0"/>
                <a:ea typeface="SimSun" charset="-122"/>
              </a:rPr>
              <a:t>, jeżeli wynika to   z potrzeb ochrony tych siedlisk przyrodniczych lub gatunków roślin i zwierząt. 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82563" y="5443538"/>
            <a:ext cx="837406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200">
                <a:solidFill>
                  <a:srgbClr val="008000"/>
                </a:solidFill>
                <a:latin typeface="Arial" charset="0"/>
                <a:cs typeface="Times New Roman" pitchFamily="16" charset="0"/>
              </a:rPr>
              <a:t>Plan zadań ochronnych w skrócie zwany PZO ustanawiany jest na 10 lat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97863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2E4425AC-128B-4696-8853-2D3618CE280A}" type="slidenum">
              <a:rPr lang="pl-PL"/>
              <a:pPr/>
              <a:t>13</a:t>
            </a:fld>
            <a:endParaRPr lang="pl-PL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52400" y="1892300"/>
            <a:ext cx="8697913" cy="249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>
                <a:solidFill>
                  <a:srgbClr val="000000"/>
                </a:solidFill>
                <a:latin typeface="Arial" charset="0"/>
              </a:rPr>
              <a:t>Zarządzanie (gospodarowanie) obszarami Natura 2000, poprzez plan ochrony lub plan zadań ochronnych jest pomyślane jako platforma porozumienia wszystkich zainteresowanych stron w celu utrzymania właściwego stanu ochrony siedlisk przyrodniczych i gatunków przy równoczesnym uwzględnieniu potrzeb ekonomicznych </a:t>
            </a:r>
          </a:p>
          <a:p>
            <a:pPr algn="just">
              <a:lnSpc>
                <a:spcPct val="93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>
                <a:solidFill>
                  <a:srgbClr val="000000"/>
                </a:solidFill>
                <a:latin typeface="Arial" charset="0"/>
              </a:rPr>
              <a:t>i społecznych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66688" y="4565650"/>
            <a:ext cx="8856662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>
                <a:solidFill>
                  <a:srgbClr val="008000"/>
                </a:solidFill>
                <a:latin typeface="Arial" charset="0"/>
              </a:rPr>
              <a:t>Zasady organizacji pracy i metodyka sporządzania planów wynika z prawa (ustawa o ochronie przyrody, rozporządzenia Ministra Środowiska) i wytycznych Generalnej Dyrekcji Ochrony Środowiska (GDOŚ)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297863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B378CBB9-F112-4857-80C6-B1838BB97CC7}" type="slidenum">
              <a:rPr lang="pl-PL"/>
              <a:pPr/>
              <a:t>14</a:t>
            </a:fld>
            <a:endParaRPr lang="pl-PL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79400" y="1711325"/>
            <a:ext cx="82454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400" b="1">
                <a:solidFill>
                  <a:srgbClr val="008000"/>
                </a:solidFill>
                <a:latin typeface="Arial" charset="0"/>
                <a:cs typeface="Times New Roman" pitchFamily="16" charset="0"/>
              </a:rPr>
              <a:t>Plan zadań ochronnych ma umożliwić jak najszybszą analizę stanu przedmiotów ochrony obszaru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925" y="2832100"/>
            <a:ext cx="239077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03213" y="4402138"/>
            <a:ext cx="5903912" cy="228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400">
                <a:solidFill>
                  <a:srgbClr val="008000"/>
                </a:solidFill>
                <a:latin typeface="Arial" charset="0"/>
                <a:cs typeface="Times New Roman" pitchFamily="16" charset="0"/>
              </a:rPr>
              <a:t>Uproszczenie planowania pozwala na szybkie rozpoznania zagrożeń, które mogłyby doprowadzić do pogorszenia stanu siedlisk przyrodniczych lub gatunków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14325" y="2703513"/>
            <a:ext cx="6132513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400">
                <a:latin typeface="Arial" charset="0"/>
                <a:cs typeface="Times New Roman" pitchFamily="16" charset="0"/>
              </a:rPr>
              <a:t>Przy jego opracowaniu korzysta się z już istniejącej wiedzy o obszarze. Wiedza ta uzupełniana jest badaniami terenowymi, lecz nie jest to pełna inwentaryzacji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8297863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DFE4351B-E990-4FBD-988D-C16019A0944B}" type="slidenum">
              <a:rPr lang="pl-PL"/>
              <a:pPr/>
              <a:t>15</a:t>
            </a:fld>
            <a:endParaRPr lang="pl-PL"/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15950" y="1812925"/>
            <a:ext cx="82454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400" b="1">
                <a:solidFill>
                  <a:srgbClr val="008000"/>
                </a:solidFill>
                <a:latin typeface="Arial" charset="0"/>
                <a:cs typeface="Times New Roman" pitchFamily="16" charset="0"/>
              </a:rPr>
              <a:t>Plan zadań ochronnych –</a:t>
            </a:r>
            <a:r>
              <a:rPr lang="pl-PL" sz="2400">
                <a:solidFill>
                  <a:srgbClr val="008000"/>
                </a:solidFill>
                <a:latin typeface="Arial" charset="0"/>
                <a:cs typeface="Times New Roman" pitchFamily="16" charset="0"/>
              </a:rPr>
              <a:t> etapy prac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22263" y="2417763"/>
            <a:ext cx="8605837" cy="363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000" b="1">
                <a:latin typeface="Arial" charset="0"/>
                <a:cs typeface="Times New Roman" pitchFamily="16" charset="0"/>
              </a:rPr>
              <a:t>Przygotowanie prac</a:t>
            </a:r>
            <a:r>
              <a:rPr lang="pl-PL" sz="2000">
                <a:latin typeface="Arial" charset="0"/>
                <a:cs typeface="Times New Roman" pitchFamily="16" charset="0"/>
              </a:rPr>
              <a:t> – ustalenie zakresu prac, wyłonienie wykonawcy</a:t>
            </a:r>
          </a:p>
          <a:p>
            <a:pPr>
              <a:buClrTx/>
              <a:buFontTx/>
              <a:buNone/>
            </a:pPr>
            <a:endParaRPr lang="pl-PL" sz="2000">
              <a:latin typeface="Arial" charset="0"/>
              <a:cs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pl-PL" sz="2000" b="1">
                <a:latin typeface="Arial" charset="0"/>
                <a:cs typeface="Times New Roman" pitchFamily="16" charset="0"/>
              </a:rPr>
              <a:t>Zbieranie danych i ich wstępna analiza</a:t>
            </a:r>
            <a:r>
              <a:rPr lang="pl-PL" sz="2000">
                <a:latin typeface="Arial" charset="0"/>
                <a:cs typeface="Times New Roman" pitchFamily="16" charset="0"/>
              </a:rPr>
              <a:t> – gromadzenie i uzupełnianie pracami terenowymi danych o przedmiotach ochrony obszaru, zwłaszcza o ich stanie ochrony, zagrożeniach, dane są opracowywane w sposób tradycyjny jak również w postaci danych przestrzennych (GIS)</a:t>
            </a:r>
          </a:p>
          <a:p>
            <a:pPr>
              <a:buClrTx/>
              <a:buFontTx/>
              <a:buNone/>
            </a:pPr>
            <a:endParaRPr lang="pl-PL" sz="2000">
              <a:latin typeface="Arial" charset="0"/>
              <a:cs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pl-PL" sz="2000" b="1">
                <a:latin typeface="Arial" charset="0"/>
                <a:cs typeface="Times New Roman" pitchFamily="16" charset="0"/>
              </a:rPr>
              <a:t>Opracowanie projektu (szablonu) PZO</a:t>
            </a:r>
            <a:r>
              <a:rPr lang="pl-PL" sz="2000">
                <a:latin typeface="Arial" charset="0"/>
                <a:cs typeface="Times New Roman" pitchFamily="16" charset="0"/>
              </a:rPr>
              <a:t> – na podstawie zebranych danych i ich analizy przygotowywany jest projekt PZO, na tym etapie mogą być tworzone zespoły stron zainteresowanych, prowadzone prace warsztatowe, mediacje w celu rozwiązania problemów</a:t>
            </a:r>
          </a:p>
          <a:p>
            <a:pPr>
              <a:buClrTx/>
              <a:buSzTx/>
              <a:buFontTx/>
              <a:buNone/>
            </a:pPr>
            <a:endParaRPr lang="pl-PL" sz="1200">
              <a:latin typeface="Arial" charset="0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8297863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400C891A-6696-4453-BDD6-CDBF7DC71F41}" type="slidenum">
              <a:rPr lang="pl-PL"/>
              <a:pPr/>
              <a:t>16</a:t>
            </a:fld>
            <a:endParaRPr lang="pl-PL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11150" y="1752600"/>
            <a:ext cx="86772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000" b="1">
                <a:latin typeface="Arial" charset="0"/>
                <a:cs typeface="Times New Roman" pitchFamily="16" charset="0"/>
              </a:rPr>
              <a:t>Przygotowanie zarządzenia regionalnego dyrektora ochronny środowiska </a:t>
            </a:r>
            <a:r>
              <a:rPr lang="pl-PL" sz="2000">
                <a:latin typeface="Arial" charset="0"/>
                <a:cs typeface="Times New Roman" pitchFamily="16" charset="0"/>
              </a:rPr>
              <a:t>– na podstawie projektu PZO przygotowywane jest zarządzanie RDOŚ, na tym etapie uzgadnia się ostateczny kształt planu, mogą odbywać się konsultacje</a:t>
            </a:r>
          </a:p>
          <a:p>
            <a:pPr>
              <a:buClrTx/>
              <a:buFontTx/>
              <a:buNone/>
            </a:pPr>
            <a:endParaRPr lang="pl-PL" sz="2000">
              <a:latin typeface="Arial" charset="0"/>
              <a:cs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pl-PL" sz="2000" b="1">
                <a:latin typeface="Arial" charset="0"/>
                <a:cs typeface="Times New Roman" pitchFamily="16" charset="0"/>
              </a:rPr>
              <a:t>Konsultacje społeczne</a:t>
            </a:r>
            <a:r>
              <a:rPr lang="pl-PL" sz="2000">
                <a:latin typeface="Arial" charset="0"/>
                <a:cs typeface="Times New Roman" pitchFamily="16" charset="0"/>
              </a:rPr>
              <a:t> – przygotowany projekt zarządzanie poddawany jest 21 dniowym konsultacjom społecznym, regionalny dyrektor ochrony środowiska poprzez obwieszczenie w prasie i umieszczenie projektu zarządzania na tablicach ogłoszeń umożliwia każdemu na wniesienie uwag do zarządzania,</a:t>
            </a:r>
          </a:p>
          <a:p>
            <a:pPr>
              <a:buClrTx/>
              <a:buFontTx/>
              <a:buNone/>
            </a:pPr>
            <a:endParaRPr lang="pl-PL" sz="2000">
              <a:latin typeface="Arial" charset="0"/>
              <a:cs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pl-PL" sz="2000" b="1">
                <a:latin typeface="Arial" charset="0"/>
                <a:cs typeface="Times New Roman" pitchFamily="16" charset="0"/>
              </a:rPr>
              <a:t>Ustanowienie planu</a:t>
            </a:r>
            <a:r>
              <a:rPr lang="pl-PL" sz="2000">
                <a:latin typeface="Arial" charset="0"/>
                <a:cs typeface="Times New Roman" pitchFamily="16" charset="0"/>
              </a:rPr>
              <a:t> – po analizie uwag wniesionych podczas konsultacji społecznych i wynikających z nadzoru wojewody, regionalny dyrektor ochrony środowiska ustanawia, w postaci własnego zarządzania, plan zadań ochronnych dla obszaru Natura 2000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297863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37F0BAFE-1749-465F-9827-593BF6AF5E89}" type="slidenum">
              <a:rPr lang="pl-PL"/>
              <a:pPr/>
              <a:t>17</a:t>
            </a:fld>
            <a:endParaRPr lang="pl-PL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09538" y="1579563"/>
            <a:ext cx="88566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400" b="1">
                <a:solidFill>
                  <a:srgbClr val="008000"/>
                </a:solidFill>
                <a:latin typeface="Arial" charset="0"/>
              </a:rPr>
              <a:t>Zawartość planu zadań ochronnych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109538" y="2038350"/>
            <a:ext cx="8842375" cy="466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15900" indent="-215900">
              <a:buSzPct val="45000"/>
              <a:buFont typeface="Wingdings" charset="2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opis granic obszaru i mapa obszaru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, granice są opisane w postaci tzw. punktów załamań, a nie jak dotychczas jako opis przebiegu granicy w terenie</a:t>
            </a:r>
          </a:p>
          <a:p>
            <a:pPr marL="215900" indent="-215900">
              <a:buSzPct val="45000"/>
              <a:buFont typeface="Wingdings" charset="2"/>
              <a:buNone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endParaRPr lang="pl-PL" sz="2000" b="1">
              <a:solidFill>
                <a:srgbClr val="000000"/>
              </a:solidFill>
              <a:latin typeface="Arial" charset="0"/>
            </a:endParaRPr>
          </a:p>
          <a:p>
            <a:pPr marL="215900" indent="-215900">
              <a:buSzPct val="45000"/>
              <a:buFont typeface="Wingdings" charset="2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zidentyfikowane istniejące 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(czyli oddziaływające teraz)</a:t>
            </a:r>
            <a:r>
              <a:rPr lang="pl-PL" sz="2000" b="1">
                <a:solidFill>
                  <a:srgbClr val="000000"/>
                </a:solidFill>
                <a:latin typeface="Arial" charset="0"/>
              </a:rPr>
              <a:t> i potencjalne 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(czyli te, które mogą pojawić się z dużym prawdopodobieństwom w najbliższej przyszłości) </a:t>
            </a:r>
            <a:r>
              <a:rPr lang="pl-PL" sz="2000" b="1">
                <a:solidFill>
                  <a:srgbClr val="000000"/>
                </a:solidFill>
                <a:latin typeface="Arial" charset="0"/>
              </a:rPr>
              <a:t>zagrożenia dla zachowania właściwego stanu przedmiotów ochrony obszaru</a:t>
            </a:r>
          </a:p>
          <a:p>
            <a:pPr marL="215900" indent="-215900">
              <a:buSzPct val="45000"/>
              <a:buFont typeface="Wingdings" charset="2"/>
              <a:buNone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endParaRPr lang="pl-PL" sz="2000" b="1">
              <a:solidFill>
                <a:srgbClr val="000000"/>
              </a:solidFill>
              <a:latin typeface="Arial" charset="0"/>
            </a:endParaRPr>
          </a:p>
          <a:p>
            <a:pPr marL="215900" indent="-215900">
              <a:buSzPct val="45000"/>
              <a:buFont typeface="Wingdings" charset="2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cele działań ochronnych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które są wynikiem reakcji na zagrożenia, głównie istniejące</a:t>
            </a:r>
          </a:p>
          <a:p>
            <a:pPr marL="215900" indent="-215900">
              <a:buSzPct val="45000"/>
              <a:buFont typeface="Wingdings" charset="2"/>
              <a:buNone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endParaRPr lang="pl-PL" sz="2000" b="1">
              <a:solidFill>
                <a:srgbClr val="000000"/>
              </a:solidFill>
              <a:latin typeface="Arial" charset="0"/>
            </a:endParaRPr>
          </a:p>
          <a:p>
            <a:pPr marL="215900" indent="-215900">
              <a:buSzPct val="45000"/>
              <a:buFont typeface="Wingdings" charset="2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działania ochronne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które muszą nas prowadzić do osiągnięcia założonych celów, wskazane są miejsca realizacji działań, jak również kto odpowiada za ich realizację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8297863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BD27337E-68F9-413C-83AF-00C860648736}" type="slidenum">
              <a:rPr lang="pl-PL"/>
              <a:pPr/>
              <a:t>18</a:t>
            </a:fld>
            <a:endParaRPr lang="pl-PL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6213" y="1765300"/>
            <a:ext cx="87407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marL="215900" indent="-215900">
              <a:buSzPct val="45000"/>
              <a:buFont typeface="Wingdings" charset="2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monitoring stanu przedmiotów ochrony oraz monitoring realizacji celów </a:t>
            </a:r>
            <a:r>
              <a:rPr lang="pl-PL" sz="1600">
                <a:solidFill>
                  <a:srgbClr val="000000"/>
                </a:solidFill>
                <a:latin typeface="Arial" charset="0"/>
              </a:rPr>
              <a:t>ma oceniać czy realizacja działań ochronnych prowadzi do założonych celów, monitoruje nie tylko czy działania są wykonane, ale również czy jest pozytywna reakcja na te działania w postaci poprawy stanu przedmiotów ochrony obszaru</a:t>
            </a:r>
          </a:p>
          <a:p>
            <a:pPr marL="215900" indent="-215900">
              <a:buClrTx/>
              <a:buFontTx/>
              <a:buNone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endParaRPr lang="pl-PL" sz="2000">
              <a:solidFill>
                <a:srgbClr val="000000"/>
              </a:solidFill>
              <a:latin typeface="Arial" charset="0"/>
            </a:endParaRPr>
          </a:p>
          <a:p>
            <a:pPr marL="215900" indent="-215900">
              <a:buSzPct val="45000"/>
              <a:buFont typeface="Wingdings" charset="2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wskazania do zmian w istniejących studiach uwarunkowań                 i kierunków zagospodarowania  przestrzennego gmin, miejscowych planach zagospodarowania przestrzennego, planach  zagospodarowania przestrzennego województw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sz="1600">
                <a:solidFill>
                  <a:srgbClr val="000000"/>
                </a:solidFill>
                <a:latin typeface="Arial" charset="0"/>
              </a:rPr>
              <a:t>dotyczące eliminacji lub ograniczenia  zagrożeń wewnętrznych lub zewnętrznych, jeżeli są niezbędne dla utrzymania lub  odtworzenia właściwego stanu ochrony przedmiotów ochrony obszaru, samorząd przy najbliższej zmianie/aktualizacji swojego dokumentu planistycznego musi wziąć te wskazania pod uwagę</a:t>
            </a:r>
          </a:p>
          <a:p>
            <a:pPr marL="215900" indent="-215900">
              <a:buClrTx/>
              <a:buFontTx/>
              <a:buNone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endParaRPr lang="pl-PL" sz="2000">
              <a:solidFill>
                <a:srgbClr val="000000"/>
              </a:solidFill>
              <a:latin typeface="Arial" charset="0"/>
            </a:endParaRPr>
          </a:p>
          <a:p>
            <a:pPr marL="215900" indent="-215900">
              <a:buSzPct val="45000"/>
              <a:buFont typeface="Wingdings" charset="2"/>
              <a:buChar char=""/>
              <a:tabLst>
                <a:tab pos="215900" algn="l"/>
                <a:tab pos="1130300" algn="l"/>
                <a:tab pos="2044700" algn="l"/>
                <a:tab pos="2959100" algn="l"/>
                <a:tab pos="3873500" algn="l"/>
                <a:tab pos="4787900" algn="l"/>
                <a:tab pos="5702300" algn="l"/>
                <a:tab pos="6616700" algn="l"/>
                <a:tab pos="7531100" algn="l"/>
                <a:tab pos="8445500" algn="l"/>
                <a:tab pos="9359900" algn="l"/>
                <a:tab pos="10274300" algn="l"/>
              </a:tabLst>
            </a:pPr>
            <a:r>
              <a:rPr lang="pl-PL" sz="2000" b="1">
                <a:solidFill>
                  <a:srgbClr val="000000"/>
                </a:solidFill>
                <a:latin typeface="Arial" charset="0"/>
              </a:rPr>
              <a:t>wskazanie terminu sporządzenia</a:t>
            </a:r>
            <a:r>
              <a:rPr lang="pl-PL" sz="1600">
                <a:solidFill>
                  <a:srgbClr val="000000"/>
                </a:solidFill>
                <a:latin typeface="Arial" charset="0"/>
              </a:rPr>
              <a:t>, w razie potrzeby, </a:t>
            </a:r>
            <a:r>
              <a:rPr lang="pl-PL" sz="2000" b="1">
                <a:solidFill>
                  <a:srgbClr val="000000"/>
                </a:solidFill>
                <a:latin typeface="Arial" charset="0"/>
              </a:rPr>
              <a:t>planu ochrony</a:t>
            </a:r>
            <a:r>
              <a:rPr lang="pl-PL" sz="20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pl-PL" sz="1600">
                <a:solidFill>
                  <a:srgbClr val="000000"/>
                </a:solidFill>
                <a:latin typeface="Arial" charset="0"/>
              </a:rPr>
              <a:t>dla części lub całości obszaru, głównie z powodu tego, że nie jesteśmy w stanie sporządzić plan zadań ochronnych z braku danych lub skomplikowanej, wymagającej analiz i uzgodnień sytuacji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3788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8F25419B-E8E7-4512-8FF1-A226F1BEE0FC}" type="slidenum">
              <a:rPr lang="pl-PL"/>
              <a:pPr/>
              <a:t>19</a:t>
            </a:fld>
            <a:endParaRPr lang="pl-PL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19075" y="1514475"/>
            <a:ext cx="8564563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400" b="1">
                <a:solidFill>
                  <a:srgbClr val="008000"/>
                </a:solidFill>
                <a:latin typeface="Arial" charset="0"/>
              </a:rPr>
              <a:t>Funkcjonowanie sieci Natura 2000 w Polsce</a:t>
            </a:r>
            <a:r>
              <a:rPr lang="pl-PL" sz="14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2000">
                <a:solidFill>
                  <a:srgbClr val="008000"/>
                </a:solidFill>
                <a:latin typeface="Arial" charset="0"/>
              </a:rPr>
              <a:t/>
            </a:r>
            <a:br>
              <a:rPr lang="pl-PL" sz="2000">
                <a:solidFill>
                  <a:srgbClr val="008000"/>
                </a:solidFill>
                <a:latin typeface="Arial" charset="0"/>
              </a:rPr>
            </a:br>
            <a:r>
              <a:rPr lang="pl-PL" sz="2600" b="1">
                <a:latin typeface="Arial" charset="0"/>
              </a:rPr>
              <a:t>Szanse  i bariery w realizacji działań ochronnych </a:t>
            </a:r>
          </a:p>
          <a:p>
            <a:pPr algn="ctr"/>
            <a:r>
              <a:rPr lang="pl-PL" sz="2600" b="1">
                <a:latin typeface="Arial" charset="0"/>
              </a:rPr>
              <a:t>i aktywności społeczno-gospodarczej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903538"/>
            <a:ext cx="2328862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894013"/>
            <a:ext cx="27003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2876550"/>
            <a:ext cx="2700338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377238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6020FBB2-BC12-4A43-9319-8CD00F465EBD}" type="slidenum">
              <a:rPr lang="pl-PL"/>
              <a:pPr/>
              <a:t>2</a:t>
            </a:fld>
            <a:endParaRPr lang="pl-PL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65300" y="1770063"/>
            <a:ext cx="556736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400" b="1">
                <a:solidFill>
                  <a:srgbClr val="008000"/>
                </a:solidFill>
                <a:latin typeface="Arial" charset="0"/>
              </a:rPr>
              <a:t>Funkcjonowanie sieci Natura 2000 w Polsce</a:t>
            </a:r>
            <a:r>
              <a:rPr lang="pl-PL" sz="14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2000">
                <a:solidFill>
                  <a:srgbClr val="008000"/>
                </a:solidFill>
                <a:latin typeface="Arial" charset="0"/>
              </a:rPr>
              <a:t/>
            </a:r>
            <a:br>
              <a:rPr lang="pl-PL" sz="2000">
                <a:solidFill>
                  <a:srgbClr val="008000"/>
                </a:solidFill>
                <a:latin typeface="Arial" charset="0"/>
              </a:rPr>
            </a:br>
            <a:r>
              <a:rPr lang="pl-PL" sz="2800" b="1">
                <a:latin typeface="Arial" charset="0"/>
              </a:rPr>
              <a:t>Uwarunkowania prawne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2768600"/>
            <a:ext cx="5392737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088" y="4475163"/>
            <a:ext cx="1439862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3788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0CB1F1AA-06F6-41EC-94D1-D9F7E7CD8561}" type="slidenum">
              <a:rPr lang="pl-PL"/>
              <a:pPr/>
              <a:t>20</a:t>
            </a:fld>
            <a:endParaRPr lang="pl-PL"/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19075" y="1711325"/>
            <a:ext cx="85645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400" b="1">
                <a:solidFill>
                  <a:srgbClr val="008000"/>
                </a:solidFill>
                <a:latin typeface="Arial" charset="0"/>
              </a:rPr>
              <a:t>Funkcjonowanie sieci Natura 2000 w Polsce</a:t>
            </a:r>
            <a:r>
              <a:rPr lang="pl-PL" sz="14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2000">
                <a:solidFill>
                  <a:srgbClr val="008000"/>
                </a:solidFill>
                <a:latin typeface="Arial" charset="0"/>
              </a:rPr>
              <a:t/>
            </a:r>
            <a:br>
              <a:rPr lang="pl-PL" sz="2000">
                <a:solidFill>
                  <a:srgbClr val="008000"/>
                </a:solidFill>
                <a:latin typeface="Arial" charset="0"/>
              </a:rPr>
            </a:br>
            <a:r>
              <a:rPr lang="pl-PL" sz="2600" b="1">
                <a:latin typeface="Arial" charset="0"/>
              </a:rPr>
              <a:t>Ograniczenia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8438" y="2733675"/>
            <a:ext cx="8748712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200" b="1">
                <a:latin typeface="Times New Roman" pitchFamily="16" charset="0"/>
              </a:rPr>
              <a:t>Art. 33. </a:t>
            </a:r>
            <a:r>
              <a:rPr lang="pl-PL" sz="2200">
                <a:latin typeface="Times New Roman" pitchFamily="16" charset="0"/>
              </a:rPr>
              <a:t>1. </a:t>
            </a:r>
            <a:r>
              <a:rPr lang="pl-PL" sz="2200" b="1">
                <a:latin typeface="Times New Roman" pitchFamily="16" charset="0"/>
              </a:rPr>
              <a:t>Zabrania się</a:t>
            </a:r>
            <a:r>
              <a:rPr lang="pl-PL" sz="2200">
                <a:latin typeface="Times New Roman" pitchFamily="16" charset="0"/>
              </a:rPr>
              <a:t>, z zastrzeżeniem art. 34, </a:t>
            </a:r>
            <a:r>
              <a:rPr lang="pl-PL" sz="2200" b="1">
                <a:latin typeface="Times New Roman" pitchFamily="16" charset="0"/>
              </a:rPr>
              <a:t>podejmowania działań mogących, osobno lub w połączeniu z innymi działaniami, znacząco negatywnie oddziaływać na cele ochrony obszaru Natura 2000</a:t>
            </a:r>
            <a:r>
              <a:rPr lang="pl-PL" sz="2200">
                <a:latin typeface="Times New Roman" pitchFamily="16" charset="0"/>
              </a:rPr>
              <a:t>, w tym w szczególności: </a:t>
            </a:r>
          </a:p>
          <a:p>
            <a:r>
              <a:rPr lang="pl-PL" sz="2200">
                <a:latin typeface="Times New Roman" pitchFamily="16" charset="0"/>
              </a:rPr>
              <a:t>1) </a:t>
            </a:r>
            <a:r>
              <a:rPr lang="pl-PL" sz="2200" b="1">
                <a:latin typeface="Times New Roman" pitchFamily="16" charset="0"/>
              </a:rPr>
              <a:t>pogorszyć stan siedlisk przyrodniczych</a:t>
            </a:r>
            <a:r>
              <a:rPr lang="pl-PL" sz="2200">
                <a:latin typeface="Times New Roman" pitchFamily="16" charset="0"/>
              </a:rPr>
              <a:t> lub </a:t>
            </a:r>
            <a:r>
              <a:rPr lang="pl-PL" sz="2200" b="1">
                <a:latin typeface="Times New Roman" pitchFamily="16" charset="0"/>
              </a:rPr>
              <a:t>siedlisk gatunków roślin i zwierząt</a:t>
            </a:r>
            <a:r>
              <a:rPr lang="pl-PL" sz="2200">
                <a:latin typeface="Times New Roman" pitchFamily="16" charset="0"/>
              </a:rPr>
              <a:t>, dla których ochrony wyznaczono obszar Natura 2000 lub </a:t>
            </a:r>
          </a:p>
          <a:p>
            <a:r>
              <a:rPr lang="pl-PL" sz="2200">
                <a:latin typeface="Times New Roman" pitchFamily="16" charset="0"/>
              </a:rPr>
              <a:t>2) </a:t>
            </a:r>
            <a:r>
              <a:rPr lang="pl-PL" sz="2200" b="1">
                <a:latin typeface="Times New Roman" pitchFamily="16" charset="0"/>
              </a:rPr>
              <a:t>wpłynąć negatywnie na gatunki</a:t>
            </a:r>
            <a:r>
              <a:rPr lang="pl-PL" sz="2200">
                <a:latin typeface="Times New Roman" pitchFamily="16" charset="0"/>
              </a:rPr>
              <a:t>, dla których ochrony został wyznaczony obszar Natura 2000, lub </a:t>
            </a:r>
          </a:p>
          <a:p>
            <a:r>
              <a:rPr lang="pl-PL" sz="2200">
                <a:latin typeface="Times New Roman" pitchFamily="16" charset="0"/>
              </a:rPr>
              <a:t>3) </a:t>
            </a:r>
            <a:r>
              <a:rPr lang="pl-PL" sz="2200" b="1">
                <a:latin typeface="Times New Roman" pitchFamily="16" charset="0"/>
              </a:rPr>
              <a:t>pogorszyć integralność obszaru Natura 2000 lub jego powiązania z innymi obszarami</a:t>
            </a:r>
            <a:r>
              <a:rPr lang="pl-PL" sz="2200">
                <a:latin typeface="Times New Roman" pitchFamily="16" charset="0"/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788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64D127D1-2C82-4530-BF4A-4BDFDD6A63AA}" type="slidenum">
              <a:rPr lang="pl-PL"/>
              <a:pPr/>
              <a:t>21</a:t>
            </a:fld>
            <a:endParaRPr lang="pl-PL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60363" y="5707063"/>
            <a:ext cx="8999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44463" y="2338388"/>
            <a:ext cx="8882062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000">
                <a:solidFill>
                  <a:srgbClr val="008000"/>
                </a:solidFill>
                <a:latin typeface="Arial" charset="0"/>
              </a:rPr>
              <a:t>Działania ochronne w Borach Dolnośląskich – wspólny cel konieczność utrzymania otwartych wrzosowisk. W Przemkowie odbywa się od kilkunastu lat Święto Miodu i Wina – jarmark gdzie pszczelarze sprzedają swój miód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413125"/>
            <a:ext cx="519112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13" y="4473575"/>
            <a:ext cx="3894137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8" y="3402013"/>
            <a:ext cx="1981200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123825" y="1711325"/>
            <a:ext cx="85645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400" b="1">
                <a:solidFill>
                  <a:srgbClr val="008000"/>
                </a:solidFill>
                <a:latin typeface="Arial" charset="0"/>
              </a:rPr>
              <a:t>Funkcjonowanie sieci Natura 2000 w Polsce</a:t>
            </a:r>
            <a:r>
              <a:rPr lang="pl-PL" sz="14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2000">
                <a:solidFill>
                  <a:srgbClr val="008000"/>
                </a:solidFill>
                <a:latin typeface="Arial" charset="0"/>
              </a:rPr>
              <a:t/>
            </a:r>
            <a:br>
              <a:rPr lang="pl-PL" sz="2000">
                <a:solidFill>
                  <a:srgbClr val="008000"/>
                </a:solidFill>
                <a:latin typeface="Arial" charset="0"/>
              </a:rPr>
            </a:br>
            <a:r>
              <a:rPr lang="pl-PL" sz="2200" b="1">
                <a:latin typeface="Arial" charset="0"/>
              </a:rPr>
              <a:t>Szanse poprzez wykorzystanie walorów - pszczelarstwo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3788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B411B12F-482C-4156-A961-AE4062855EB1}" type="slidenum">
              <a:rPr lang="pl-PL"/>
              <a:pPr/>
              <a:t>22</a:t>
            </a:fld>
            <a:endParaRPr lang="pl-PL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60363" y="5707063"/>
            <a:ext cx="8999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61963" y="2327275"/>
            <a:ext cx="8882062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200">
                <a:solidFill>
                  <a:srgbClr val="008000"/>
                </a:solidFill>
                <a:latin typeface="Arial" charset="0"/>
              </a:rPr>
              <a:t>Coraz częściej podmioty zainteresowane rozwojem turystyki zauważają, że niezbędne są działania zachowujące podstawę rozwoju tej branży - wysokie walory przyrodniczo-krajobrazowe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09950"/>
            <a:ext cx="2062163" cy="337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4432300"/>
            <a:ext cx="302418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366963" y="3567113"/>
            <a:ext cx="5897562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600">
                <a:latin typeface="Arial" charset="0"/>
              </a:rPr>
              <a:t>Góry i Pogórze Kaczawskie PLH020037</a:t>
            </a:r>
          </a:p>
          <a:p>
            <a:pPr>
              <a:buClrTx/>
              <a:buFontTx/>
              <a:buNone/>
            </a:pPr>
            <a:r>
              <a:rPr lang="pl-PL" sz="1600">
                <a:latin typeface="Arial" charset="0"/>
              </a:rPr>
              <a:t>Muchowska Kosa – impreza plenerowa w gminie Męcinka związana z ochroną łąk zmiennowilgotnych (</a:t>
            </a:r>
            <a:r>
              <a:rPr lang="pl-PL" sz="1600" i="1">
                <a:latin typeface="Arial" charset="0"/>
              </a:rPr>
              <a:t>Molinion</a:t>
            </a:r>
            <a:r>
              <a:rPr lang="pl-PL" sz="1600">
                <a:latin typeface="Arial" charset="0"/>
              </a:rPr>
              <a:t>)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5143500" y="4813300"/>
            <a:ext cx="3765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600">
                <a:latin typeface="Arial" charset="0"/>
              </a:rPr>
              <a:t>Bory Dolnośląskie PLB020005</a:t>
            </a:r>
          </a:p>
          <a:p>
            <a:pPr>
              <a:buClrTx/>
              <a:buFontTx/>
              <a:buNone/>
            </a:pPr>
            <a:r>
              <a:rPr lang="pl-PL" sz="1600">
                <a:latin typeface="Arial" charset="0"/>
              </a:rPr>
              <a:t>Święto Wrzosu w Borówkach – w regionie produkuje się szereg wyrobów z runa leśnego i organizuje imprezy rekreacyjne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23825" y="1704975"/>
            <a:ext cx="8564563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400" b="1">
                <a:solidFill>
                  <a:srgbClr val="008000"/>
                </a:solidFill>
                <a:latin typeface="Arial" charset="0"/>
              </a:rPr>
              <a:t>Funkcjonowanie sieci Natura 2000 w Polsce</a:t>
            </a:r>
            <a:r>
              <a:rPr lang="pl-PL" sz="14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2000">
                <a:solidFill>
                  <a:srgbClr val="008000"/>
                </a:solidFill>
                <a:latin typeface="Arial" charset="0"/>
              </a:rPr>
              <a:t/>
            </a:r>
            <a:br>
              <a:rPr lang="pl-PL" sz="2000">
                <a:solidFill>
                  <a:srgbClr val="008000"/>
                </a:solidFill>
                <a:latin typeface="Arial" charset="0"/>
              </a:rPr>
            </a:br>
            <a:r>
              <a:rPr lang="pl-PL" sz="2200" b="1">
                <a:latin typeface="Arial" charset="0"/>
              </a:rPr>
              <a:t>Szanse poprzez wykorzystanie walorów - turystyka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3788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8383FF56-8C14-4581-8B1B-110847201285}" type="slidenum">
              <a:rPr lang="pl-PL"/>
              <a:pPr/>
              <a:t>23</a:t>
            </a:fld>
            <a:endParaRPr lang="pl-PL"/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60363" y="5707063"/>
            <a:ext cx="8999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93688" y="2719388"/>
            <a:ext cx="81724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23850" y="3863975"/>
            <a:ext cx="823436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endParaRPr lang="pl-PL" sz="2400"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latin typeface="Arial" charset="0"/>
            </a:endParaRPr>
          </a:p>
        </p:txBody>
      </p:sp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2852738"/>
            <a:ext cx="4975225" cy="364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60338" y="2459038"/>
            <a:ext cx="83312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600" b="1">
                <a:solidFill>
                  <a:srgbClr val="008000"/>
                </a:solidFill>
                <a:latin typeface="Arial" charset="0"/>
              </a:rPr>
              <a:t>Siedliska łąkowe i murawy są pochodzenia antropogenicznego – powstały w wyniku użytkowania rolniczego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66688" y="3875088"/>
            <a:ext cx="3548062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200" b="1">
                <a:latin typeface="Arial" charset="0"/>
              </a:rPr>
              <a:t>Zachowanie tych siedlisk </a:t>
            </a:r>
          </a:p>
          <a:p>
            <a:r>
              <a:rPr lang="pl-PL" sz="2200" b="1">
                <a:latin typeface="Arial" charset="0"/>
              </a:rPr>
              <a:t>wymaga ich użytkowania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44463" y="4735513"/>
            <a:ext cx="3862387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200" b="1">
                <a:solidFill>
                  <a:srgbClr val="008000"/>
                </a:solidFill>
                <a:latin typeface="Arial" charset="0"/>
              </a:rPr>
              <a:t>Ekstensywne użytkowanie </a:t>
            </a:r>
          </a:p>
          <a:p>
            <a:r>
              <a:rPr lang="pl-PL" sz="2200" b="1">
                <a:solidFill>
                  <a:srgbClr val="008000"/>
                </a:solidFill>
                <a:latin typeface="Arial" charset="0"/>
              </a:rPr>
              <a:t>rolnicze jest podstawowym </a:t>
            </a:r>
          </a:p>
          <a:p>
            <a:r>
              <a:rPr lang="pl-PL" sz="2200" b="1">
                <a:solidFill>
                  <a:srgbClr val="008000"/>
                </a:solidFill>
                <a:latin typeface="Arial" charset="0"/>
              </a:rPr>
              <a:t>działaniem ochronnym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0963" y="1565275"/>
            <a:ext cx="85645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400" b="1">
                <a:solidFill>
                  <a:srgbClr val="008000"/>
                </a:solidFill>
                <a:latin typeface="Arial" charset="0"/>
              </a:rPr>
              <a:t>Funkcjonowanie sieci Natura 2000 w Polsce</a:t>
            </a:r>
            <a:r>
              <a:rPr lang="pl-PL" sz="14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2000">
                <a:solidFill>
                  <a:srgbClr val="008000"/>
                </a:solidFill>
                <a:latin typeface="Arial" charset="0"/>
              </a:rPr>
              <a:t/>
            </a:r>
            <a:br>
              <a:rPr lang="pl-PL" sz="2000">
                <a:solidFill>
                  <a:srgbClr val="008000"/>
                </a:solidFill>
                <a:latin typeface="Arial" charset="0"/>
              </a:rPr>
            </a:br>
            <a:r>
              <a:rPr lang="pl-PL" sz="2200" b="1">
                <a:latin typeface="Arial" charset="0"/>
              </a:rPr>
              <a:t>Szanse poprzez wykorzystanie dofinansowania - rolnictwo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8685213" y="6430963"/>
            <a:ext cx="412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5BF3A984-43E2-4BC2-99A7-D486BB338C1B}" type="slidenum">
              <a:rPr lang="pl-PL"/>
              <a:pPr/>
              <a:t>24</a:t>
            </a:fld>
            <a:endParaRPr lang="pl-PL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60363" y="5707063"/>
            <a:ext cx="8999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93688" y="2719388"/>
            <a:ext cx="81724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3850" y="3863975"/>
            <a:ext cx="823436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endParaRPr lang="pl-PL" sz="2400"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latin typeface="Arial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96863" y="2530475"/>
            <a:ext cx="8482012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r>
              <a:rPr lang="pl-PL" sz="2400" b="1">
                <a:solidFill>
                  <a:srgbClr val="008000"/>
                </a:solidFill>
                <a:latin typeface="Arial" charset="0"/>
              </a:rPr>
              <a:t>Przestrzeganie wymagań  wynikających z planów zadań ochronnych i planów ochrony </a:t>
            </a:r>
            <a:r>
              <a:rPr lang="pl-PL" sz="2400">
                <a:solidFill>
                  <a:srgbClr val="008000"/>
                </a:solidFill>
                <a:latin typeface="Arial" charset="0"/>
              </a:rPr>
              <a:t>(działania obligatoryjne)</a:t>
            </a:r>
            <a:r>
              <a:rPr lang="pl-PL" sz="2400" b="1">
                <a:solidFill>
                  <a:srgbClr val="008000"/>
                </a:solidFill>
                <a:latin typeface="Arial" charset="0"/>
              </a:rPr>
              <a:t> wynika z wykazu norm i wymogów wzajemnej zgodności </a:t>
            </a:r>
            <a:r>
              <a:rPr lang="pl-PL" sz="2400">
                <a:solidFill>
                  <a:srgbClr val="008000"/>
                </a:solidFill>
                <a:latin typeface="Arial" charset="0"/>
              </a:rPr>
              <a:t>(cross-compliance) 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46075" y="4100513"/>
            <a:ext cx="8351838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000">
                <a:latin typeface="Arial" charset="0"/>
              </a:rPr>
              <a:t>Dotyczą gruntów gospodarstwa rolnego położonych w obszarze Natura 2000 i korzystających ze wsparcia w ramach Wspólnej Polityki Rolnej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80963" y="1770063"/>
            <a:ext cx="8564562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400" b="1">
                <a:solidFill>
                  <a:srgbClr val="008000"/>
                </a:solidFill>
                <a:latin typeface="Arial" charset="0"/>
              </a:rPr>
              <a:t>Funkcjonowanie sieci Natura 2000 w Polsce</a:t>
            </a:r>
            <a:r>
              <a:rPr lang="pl-PL" sz="1400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2000">
                <a:solidFill>
                  <a:srgbClr val="008000"/>
                </a:solidFill>
                <a:latin typeface="Arial" charset="0"/>
              </a:rPr>
              <a:t/>
            </a:r>
            <a:br>
              <a:rPr lang="pl-PL" sz="2000">
                <a:solidFill>
                  <a:srgbClr val="008000"/>
                </a:solidFill>
                <a:latin typeface="Arial" charset="0"/>
              </a:rPr>
            </a:br>
            <a:r>
              <a:rPr lang="pl-PL" sz="2200" b="1">
                <a:latin typeface="Arial" charset="0"/>
              </a:rPr>
              <a:t>Szanse poprzez wykorzystanie dofinansowania - rolnictwo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47650" y="4938713"/>
            <a:ext cx="8585200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200" b="1">
                <a:solidFill>
                  <a:srgbClr val="008000"/>
                </a:solidFill>
                <a:latin typeface="Arial" charset="0"/>
              </a:rPr>
              <a:t>Użytkowanie powinno uwzględniać wymóg utrzymania właściwego stanu ochrony siedlisk przyrodniczych i gatunków będących przedmiotami ochrony</a:t>
            </a:r>
            <a:r>
              <a:rPr lang="pl-PL" sz="2000" b="1">
                <a:solidFill>
                  <a:srgbClr val="008000"/>
                </a:solidFill>
                <a:latin typeface="Arial" charset="0"/>
              </a:rPr>
              <a:t> </a:t>
            </a:r>
            <a:r>
              <a:rPr lang="pl-PL" sz="1600" b="1">
                <a:solidFill>
                  <a:srgbClr val="008000"/>
                </a:solidFill>
                <a:latin typeface="Arial" charset="0"/>
              </a:rPr>
              <a:t>(np.: motyli (modraszki, czerwończyki), łąk zmiennowilgotnych, łąk konietlicowych, muraw bliźniczkowych, siedlisk ptaków)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788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F38BB44D-5E1C-4565-8E47-7815B53EE577}" type="slidenum">
              <a:rPr lang="pl-PL"/>
              <a:pPr/>
              <a:t>25</a:t>
            </a:fld>
            <a:endParaRPr lang="pl-PL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60363" y="5707063"/>
            <a:ext cx="8999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93688" y="2719388"/>
            <a:ext cx="81724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23850" y="3863975"/>
            <a:ext cx="823436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endParaRPr lang="pl-PL" sz="2400"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latin typeface="Arial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96850" y="1579563"/>
            <a:ext cx="833120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2800" b="1">
                <a:latin typeface="Arial" charset="0"/>
              </a:rPr>
              <a:t>Program Rozwoju Obszarów Wiejskich </a:t>
            </a:r>
          </a:p>
          <a:p>
            <a:pPr algn="ctr"/>
            <a:r>
              <a:rPr lang="pl-PL" sz="2800" b="1">
                <a:latin typeface="Arial" charset="0"/>
              </a:rPr>
              <a:t>na lata 2014-2020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1339850" y="2443163"/>
            <a:ext cx="644842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2200" b="1">
                <a:solidFill>
                  <a:srgbClr val="008000"/>
                </a:solidFill>
                <a:latin typeface="Arial" charset="0"/>
              </a:rPr>
              <a:t>Działania rolno-środowiskowo-klimatyczne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90500" y="3113088"/>
            <a:ext cx="8485188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200" b="1">
                <a:solidFill>
                  <a:srgbClr val="008000"/>
                </a:solidFill>
                <a:latin typeface="Arial" charset="0"/>
              </a:rPr>
              <a:t>10.1 Płatności w ramach zobowiązań rolnośrodowiskowo-klimatycznych </a:t>
            </a:r>
            <a:r>
              <a:rPr lang="pl-PL" sz="2200">
                <a:latin typeface="Arial" charset="0"/>
              </a:rPr>
              <a:t>działania służące ochronie różnorodności biologicznej obszarów wiejskich, w tym ochronę cennych siedlisk przyrodniczych na obszarach Natura 2000 oraz poza nimi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04788" y="4675188"/>
            <a:ext cx="8682037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200" b="1">
                <a:solidFill>
                  <a:srgbClr val="008000"/>
                </a:solidFill>
                <a:latin typeface="Arial" charset="0"/>
              </a:rPr>
              <a:t>Pakiety</a:t>
            </a:r>
          </a:p>
          <a:p>
            <a:r>
              <a:rPr lang="pl-PL" sz="2000">
                <a:solidFill>
                  <a:srgbClr val="008000"/>
                </a:solidFill>
                <a:latin typeface="Arial" charset="0"/>
              </a:rPr>
              <a:t>4. Cenne siedliska i zagrożone gatunki ptaków na obszarach Natura 2000 </a:t>
            </a:r>
          </a:p>
          <a:p>
            <a:r>
              <a:rPr lang="pl-PL" sz="2000">
                <a:solidFill>
                  <a:srgbClr val="008000"/>
                </a:solidFill>
                <a:latin typeface="Arial" charset="0"/>
              </a:rPr>
              <a:t>5. Cenne siedliska poza obszarami Natura 2000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83788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3E97969B-BBBC-417D-8F5B-B350EE7C129C}" type="slidenum">
              <a:rPr lang="pl-PL"/>
              <a:pPr/>
              <a:t>26</a:t>
            </a:fld>
            <a:endParaRPr lang="pl-PL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60363" y="5707063"/>
            <a:ext cx="8999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93688" y="2719388"/>
            <a:ext cx="81724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23850" y="3863975"/>
            <a:ext cx="823436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endParaRPr lang="pl-PL" sz="2400"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latin typeface="Arial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03238" y="2030413"/>
            <a:ext cx="83613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215900" indent="-2159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000" b="1">
                <a:latin typeface="Arial" charset="0"/>
              </a:rPr>
              <a:t>Ochrona siedlisk lęgowych ptaków</a:t>
            </a:r>
            <a:r>
              <a:rPr lang="pl-PL" sz="2000">
                <a:latin typeface="Arial" charset="0"/>
              </a:rPr>
              <a:t>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derkacz </a:t>
            </a:r>
            <a:r>
              <a:rPr lang="pl-PL" sz="1400">
                <a:latin typeface="Arial" charset="0"/>
              </a:rPr>
              <a:t>642 zł/ha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rycyk (kszyk, krwawodziób, czajka) </a:t>
            </a:r>
            <a:r>
              <a:rPr lang="pl-PL" sz="1400">
                <a:latin typeface="Arial" charset="0"/>
              </a:rPr>
              <a:t>890 zł/ha</a:t>
            </a:r>
            <a:r>
              <a:rPr lang="pl-PL" sz="2000">
                <a:solidFill>
                  <a:srgbClr val="008000"/>
                </a:solidFill>
                <a:latin typeface="Arial" charset="0"/>
              </a:rPr>
              <a:t>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wodniczka </a:t>
            </a:r>
            <a:r>
              <a:rPr lang="pl-PL" sz="1400">
                <a:latin typeface="Arial" charset="0"/>
              </a:rPr>
              <a:t>1199 zł/ha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dubelt (kulik wielki) </a:t>
            </a:r>
            <a:r>
              <a:rPr lang="pl-PL" sz="1400">
                <a:latin typeface="Arial" charset="0"/>
              </a:rPr>
              <a:t>1070 zł/ha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ekstensywne użytkowanie na OSO</a:t>
            </a:r>
            <a:r>
              <a:rPr lang="pl-PL" sz="1400">
                <a:latin typeface="Arial" charset="0"/>
              </a:rPr>
              <a:t> 600 zł/ha</a:t>
            </a:r>
          </a:p>
          <a:p>
            <a:pPr>
              <a:buClrTx/>
              <a:buSzTx/>
              <a:buFontTx/>
              <a:buNone/>
            </a:pPr>
            <a:r>
              <a:rPr lang="pl-PL" sz="2000">
                <a:latin typeface="Arial" charset="0"/>
              </a:rPr>
              <a:t> </a:t>
            </a:r>
          </a:p>
          <a:p>
            <a:pPr>
              <a:buClrTx/>
              <a:buSzTx/>
              <a:buFontTx/>
              <a:buNone/>
            </a:pPr>
            <a:r>
              <a:rPr lang="pl-PL" sz="2000" b="1">
                <a:latin typeface="Arial" charset="0"/>
              </a:rPr>
              <a:t>Ochrona cennych siedlisk na obszarach Natura 2000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zmiennowilgotne łąki trzęślicowe</a:t>
            </a:r>
            <a:r>
              <a:rPr lang="pl-PL" sz="1400">
                <a:latin typeface="Arial" charset="0"/>
              </a:rPr>
              <a:t> 1276 zł/ha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zalewowe łąki selernicowe i słonorośla</a:t>
            </a:r>
            <a:r>
              <a:rPr lang="pl-PL" sz="1400">
                <a:latin typeface="Arial" charset="0"/>
              </a:rPr>
              <a:t> 1043 zł/ha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murawy</a:t>
            </a:r>
            <a:r>
              <a:rPr lang="pl-PL" sz="1400">
                <a:latin typeface="Arial" charset="0"/>
              </a:rPr>
              <a:t> 1300 zł/ha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półnaturalnych łąk wilgotnych</a:t>
            </a:r>
            <a:r>
              <a:rPr lang="pl-PL" sz="1400">
                <a:latin typeface="Arial" charset="0"/>
              </a:rPr>
              <a:t> 911 zł/ha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półnaturalnych łąk świeżych</a:t>
            </a:r>
            <a:r>
              <a:rPr lang="pl-PL" sz="1400">
                <a:latin typeface="Arial" charset="0"/>
              </a:rPr>
              <a:t> 1083 zł/ha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torfowisk </a:t>
            </a:r>
            <a:r>
              <a:rPr lang="pl-PL" sz="1400">
                <a:latin typeface="Arial" charset="0"/>
              </a:rPr>
              <a:t>600 zł/ha (wymogi obowiązkowe) lub 1206 zł/ha (wymogi obowiązkowe i uzupełniające)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14325" y="1711325"/>
            <a:ext cx="8550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400">
                <a:solidFill>
                  <a:srgbClr val="008000"/>
                </a:solidFill>
                <a:latin typeface="Arial" charset="0"/>
              </a:rPr>
              <a:t>4. </a:t>
            </a:r>
            <a:r>
              <a:rPr lang="pl-PL" sz="1400" b="1">
                <a:solidFill>
                  <a:srgbClr val="008000"/>
                </a:solidFill>
                <a:latin typeface="Arial" charset="0"/>
              </a:rPr>
              <a:t>Cenne siedliska i zagrożone gatunki ptaków na obszarach Natura 2000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83788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E3BF9D21-8E8C-42E8-91D3-378ADD11A988}" type="slidenum">
              <a:rPr lang="pl-PL"/>
              <a:pPr/>
              <a:t>27</a:t>
            </a:fld>
            <a:endParaRPr lang="pl-PL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60363" y="5707063"/>
            <a:ext cx="8999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93688" y="2719388"/>
            <a:ext cx="81724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3850" y="3863975"/>
            <a:ext cx="823436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endParaRPr lang="pl-PL" sz="2400"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latin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06388" y="2205038"/>
            <a:ext cx="8361362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>
                <a:latin typeface="Arial" charset="0"/>
              </a:rPr>
              <a:t>Płatność rolnośrodowiskowo-klimatyczna jest przyznawana w wysokości: </a:t>
            </a:r>
          </a:p>
          <a:p>
            <a:endParaRPr lang="pl-PL">
              <a:latin typeface="Arial" charset="0"/>
            </a:endParaRPr>
          </a:p>
          <a:p>
            <a:r>
              <a:rPr lang="pl-PL" b="1">
                <a:latin typeface="Arial" charset="0"/>
              </a:rPr>
              <a:t>100% stawki podstawowej – za powierzchnię od 0,10 ha do 50 ha </a:t>
            </a:r>
          </a:p>
          <a:p>
            <a:r>
              <a:rPr lang="pl-PL" b="1">
                <a:latin typeface="Arial" charset="0"/>
              </a:rPr>
              <a:t>75% stawki podstawowej – za powierzchnię powyżej 50 ha do 100 ha </a:t>
            </a:r>
          </a:p>
          <a:p>
            <a:r>
              <a:rPr lang="pl-PL" b="1">
                <a:latin typeface="Arial" charset="0"/>
              </a:rPr>
              <a:t>60% stawki podstawowej – za powierzchnię powyżej 100 ha</a:t>
            </a:r>
          </a:p>
          <a:p>
            <a:endParaRPr lang="pl-PL" sz="2000">
              <a:latin typeface="Arial" charset="0"/>
            </a:endParaRPr>
          </a:p>
          <a:p>
            <a:r>
              <a:rPr lang="pl-PL" sz="1600" b="1">
                <a:solidFill>
                  <a:srgbClr val="008000"/>
                </a:solidFill>
                <a:latin typeface="Arial" charset="0"/>
              </a:rPr>
              <a:t>Dla obszarów Natura 2000 położonych w granicach Parków Narodowych nie stosuje się progów degresywności 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14325" y="1711325"/>
            <a:ext cx="8550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400">
                <a:solidFill>
                  <a:srgbClr val="008000"/>
                </a:solidFill>
                <a:latin typeface="Arial" charset="0"/>
              </a:rPr>
              <a:t>4. </a:t>
            </a:r>
            <a:r>
              <a:rPr lang="pl-PL" sz="1400" b="1">
                <a:solidFill>
                  <a:srgbClr val="008000"/>
                </a:solidFill>
                <a:latin typeface="Arial" charset="0"/>
              </a:rPr>
              <a:t>Cenne siedliska i zagrożone gatunki ptaków na obszarach Natura 2000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8378825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24DDAE45-4E0B-4151-9249-A14A307B434D}" type="slidenum">
              <a:rPr lang="pl-PL"/>
              <a:pPr/>
              <a:t>28</a:t>
            </a:fld>
            <a:endParaRPr lang="pl-PL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60363" y="5707063"/>
            <a:ext cx="8999537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93688" y="2719388"/>
            <a:ext cx="81724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23850" y="3863975"/>
            <a:ext cx="8234363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624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lnSpc>
                <a:spcPct val="93000"/>
              </a:lnSpc>
              <a:buClrTx/>
              <a:buFontTx/>
              <a:buNone/>
            </a:pPr>
            <a:endParaRPr lang="pl-PL" sz="2400"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solidFill>
                <a:srgbClr val="008000"/>
              </a:solidFill>
              <a:latin typeface="Arial" charset="0"/>
            </a:endParaRPr>
          </a:p>
          <a:p>
            <a:pPr>
              <a:lnSpc>
                <a:spcPct val="93000"/>
              </a:lnSpc>
              <a:buClrTx/>
              <a:buFontTx/>
              <a:buNone/>
            </a:pPr>
            <a:endParaRPr lang="pl-PL" sz="2400" b="1">
              <a:latin typeface="Arial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6388" y="2482850"/>
            <a:ext cx="8361362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000" b="1">
                <a:latin typeface="Arial" charset="0"/>
              </a:rPr>
              <a:t>Koszty transakcyjne </a:t>
            </a:r>
            <a:r>
              <a:rPr lang="pl-PL" sz="2000">
                <a:latin typeface="Arial" charset="0"/>
              </a:rPr>
              <a:t>(koszt wykonania dokumentacji przyrodniczej przez eksperta przyrodniczego</a:t>
            </a:r>
            <a:r>
              <a:rPr lang="pl-PL" sz="2000" b="1">
                <a:latin typeface="Arial" charset="0"/>
              </a:rPr>
              <a:t>) są uzależnione od powierzchni siedliska, na której będzie realizowany pakiet oraz od obecności lub braku planów zadań ochronnych/planów ochrony (PZO/PO)</a:t>
            </a:r>
            <a:r>
              <a:rPr lang="pl-PL" sz="2000">
                <a:latin typeface="Arial" charset="0"/>
              </a:rPr>
              <a:t> </a:t>
            </a:r>
          </a:p>
          <a:p>
            <a:r>
              <a:rPr lang="pl-PL" sz="2000">
                <a:latin typeface="Arial" charset="0"/>
              </a:rPr>
              <a:t>– w przypadku obecności PZO/PO, ekspertyza ma jedynie charakter uzupełniający i doprecyzowujący wymogi wynikające z PZO/PO. 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14325" y="1711325"/>
            <a:ext cx="855027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400">
                <a:solidFill>
                  <a:srgbClr val="008000"/>
                </a:solidFill>
                <a:latin typeface="Arial" charset="0"/>
              </a:rPr>
              <a:t>4. </a:t>
            </a:r>
            <a:r>
              <a:rPr lang="pl-PL" sz="1400" b="1">
                <a:solidFill>
                  <a:srgbClr val="008000"/>
                </a:solidFill>
                <a:latin typeface="Arial" charset="0"/>
              </a:rPr>
              <a:t>Cenne siedliska i zagrożone gatunki ptaków na obszarach Natura 2000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47650" y="4989513"/>
            <a:ext cx="8361363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000">
                <a:solidFill>
                  <a:srgbClr val="008000"/>
                </a:solidFill>
                <a:latin typeface="Arial" charset="0"/>
              </a:rPr>
              <a:t>Realizacja pakietu ekstensywne użytkowanie na OSO nie wymaga dokumentacji przyrodniczej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1916113"/>
            <a:ext cx="497840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6850" y="3514725"/>
            <a:ext cx="381635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buClrTx/>
              <a:buFontTx/>
              <a:buNone/>
            </a:pPr>
            <a:r>
              <a:rPr lang="pl-PL" sz="2800" b="1">
                <a:latin typeface="Arial" charset="0"/>
              </a:rPr>
              <a:t>Dziękuję za uwagę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6038" y="5811838"/>
            <a:ext cx="4152900" cy="104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just">
              <a:lnSpc>
                <a:spcPct val="93000"/>
              </a:lnSpc>
              <a:buClrTx/>
              <a:buFontTx/>
              <a:buNone/>
            </a:pPr>
            <a:r>
              <a:rPr lang="pl-PL" sz="2000">
                <a:latin typeface="Arial" charset="0"/>
              </a:rPr>
              <a:t>Tekst i foto: Andrzej Ruszlewicz </a:t>
            </a:r>
          </a:p>
          <a:p>
            <a:pPr>
              <a:lnSpc>
                <a:spcPct val="93000"/>
              </a:lnSpc>
              <a:buClrTx/>
              <a:buFontTx/>
              <a:buNone/>
            </a:pPr>
            <a:r>
              <a:rPr lang="pl-PL" sz="2000">
                <a:latin typeface="Arial" charset="0"/>
              </a:rPr>
              <a:t>e-mail: andrzej.ruszlewicz@wp.pl 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272463" y="6432550"/>
            <a:ext cx="10271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3F6732D1-699A-4BF7-929F-6803B1B58CD7}" type="slidenum">
              <a:rPr lang="pl-PL"/>
              <a:pPr/>
              <a:t>29</a:t>
            </a:fld>
            <a:endParaRPr lang="pl-PL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77238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31A9BBB6-56D5-47D3-BF8F-9F0EA6C0E2AB}" type="slidenum">
              <a:rPr lang="pl-PL"/>
              <a:pPr/>
              <a:t>3</a:t>
            </a:fld>
            <a:endParaRPr lang="pl-PL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8475" y="1633538"/>
            <a:ext cx="8045450" cy="184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>
              <a:spcBef>
                <a:spcPts val="800"/>
              </a:spcBef>
            </a:pPr>
            <a:r>
              <a:rPr lang="pl-PL" sz="2400" b="1">
                <a:solidFill>
                  <a:srgbClr val="008000"/>
                </a:solidFill>
                <a:latin typeface="Arial" charset="0"/>
              </a:rPr>
              <a:t>Obszary Natura 2000 w Polsce</a:t>
            </a:r>
          </a:p>
          <a:p>
            <a:pPr algn="ctr">
              <a:spcBef>
                <a:spcPts val="800"/>
              </a:spcBef>
            </a:pPr>
            <a:r>
              <a:rPr lang="pl-PL" sz="2400" b="1">
                <a:solidFill>
                  <a:srgbClr val="008000"/>
                </a:solidFill>
                <a:latin typeface="Arial" charset="0"/>
              </a:rPr>
              <a:t>są częścią Europejskiej Sieci Ekologicznej Natura 2000 i są jedną z dziesięciu krajowych form ochrony przyrody </a:t>
            </a:r>
          </a:p>
          <a:p>
            <a:pPr algn="ctr">
              <a:spcBef>
                <a:spcPts val="800"/>
              </a:spcBef>
            </a:pPr>
            <a:r>
              <a:rPr lang="pl-PL" sz="1200">
                <a:latin typeface="Arial" charset="0"/>
              </a:rPr>
              <a:t>(art. 6.1. ustawy z dnia 16 kwietnia 2004 r. o ochronie przyrody)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04800" y="3722688"/>
            <a:ext cx="865346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400">
                <a:latin typeface="Arial" charset="0"/>
              </a:rPr>
              <a:t>Polska od dnia wstąpienia do UE ma obowiązek je wyznaczyć na swoim terytorium i utrzymać w niepogorszonym stanie 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4656138"/>
            <a:ext cx="29813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8377238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251A2B47-0F62-4B35-962A-770E2A5B7AF5}" type="slidenum">
              <a:rPr lang="pl-PL"/>
              <a:pPr/>
              <a:t>4</a:t>
            </a:fld>
            <a:endParaRPr lang="pl-PL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63525" y="2439988"/>
            <a:ext cx="8653463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600" b="1">
                <a:latin typeface="Arial" charset="0"/>
                <a:cs typeface="Times New Roman" pitchFamily="16" charset="0"/>
              </a:rPr>
              <a:t>Dyrektywa Parlamentu Europejskiego i Rady 2009/147/WE z dnia 30 listopada 2009 r. w sprawie ochrony dzikiego ptactwa</a:t>
            </a:r>
            <a:r>
              <a:rPr lang="pl-PL" sz="2000" b="1">
                <a:latin typeface="Arial" charset="0"/>
                <a:cs typeface="Times New Roman" pitchFamily="16" charset="0"/>
              </a:rPr>
              <a:t> </a:t>
            </a:r>
            <a:r>
              <a:rPr lang="pl-PL" sz="2000">
                <a:latin typeface="Arial" charset="0"/>
                <a:cs typeface="Times New Roman" pitchFamily="16" charset="0"/>
              </a:rPr>
              <a:t>(poprzedzona dyrektywą Rady 79/409/EWG z dnia 2 kwietnia 1979 r. w sprawie ochrony dzikiego ptactwa) </a:t>
            </a:r>
            <a:r>
              <a:rPr lang="pl-PL" sz="2000">
                <a:latin typeface="Arial" charset="0"/>
              </a:rPr>
              <a:t>zwana potocznie „Dyrektywą ptasią” </a:t>
            </a:r>
          </a:p>
          <a:p>
            <a:pPr>
              <a:buClrTx/>
              <a:buSzPct val="45000"/>
              <a:buFontTx/>
              <a:buNone/>
            </a:pPr>
            <a:endParaRPr lang="pl-PL" sz="2000">
              <a:latin typeface="Arial" charset="0"/>
            </a:endParaRPr>
          </a:p>
          <a:p>
            <a:pPr>
              <a:buClrTx/>
              <a:buSzTx/>
              <a:buFontTx/>
              <a:buNone/>
            </a:pPr>
            <a:r>
              <a:rPr lang="pl-PL" sz="2600" b="1">
                <a:latin typeface="Arial" charset="0"/>
                <a:cs typeface="Times New Roman" pitchFamily="16" charset="0"/>
              </a:rPr>
              <a:t>Dyrektywa Rady 92/43/EWG z dnia 21 maja 1992 roku w sprawie ochrony siedlisk przyrodniczych oraz dzikiej fauny i flory </a:t>
            </a:r>
            <a:r>
              <a:rPr lang="pl-PL" sz="2000">
                <a:latin typeface="Arial" charset="0"/>
              </a:rPr>
              <a:t>zwana potocznie „Dyrektywą siedliskową”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36525" y="1779588"/>
            <a:ext cx="8794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ctr"/>
            <a:r>
              <a:rPr lang="pl-PL" sz="1600" b="1">
                <a:solidFill>
                  <a:srgbClr val="008000"/>
                </a:solidFill>
                <a:latin typeface="Arial" charset="0"/>
              </a:rPr>
              <a:t>Podstawa prawna  tworzenia i funkcjonowania obszarów Natura 2000 w Unii Europejskiej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8377238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3DE229C0-A8E6-4BFD-AE97-957D4B3A6FA7}" type="slidenum">
              <a:rPr lang="pl-PL"/>
              <a:pPr/>
              <a:t>5</a:t>
            </a:fld>
            <a:endParaRPr lang="pl-PL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3525" y="2263775"/>
            <a:ext cx="8653463" cy="115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600" b="1">
                <a:latin typeface="Arial" charset="0"/>
                <a:cs typeface="Times New Roman" pitchFamily="16" charset="0"/>
              </a:rPr>
              <a:t>Ustawy z dnia 16 kwietnia 2004 r. o ochronie przyrody </a:t>
            </a:r>
            <a:r>
              <a:rPr lang="pl-PL" sz="2200">
                <a:latin typeface="Arial" charset="0"/>
                <a:cs typeface="Times New Roman" pitchFamily="16" charset="0"/>
              </a:rPr>
              <a:t>– między innymi definicje, sposób wyznaczania, planowanie ochrony, kompetencje i obowiązki, 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6225" y="1779588"/>
            <a:ext cx="809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600" b="1">
                <a:solidFill>
                  <a:srgbClr val="008000"/>
                </a:solidFill>
                <a:latin typeface="Arial" charset="0"/>
              </a:rPr>
              <a:t>Prawo krajowe normujące tworzenie i funkcjonowanie obszarów Natura 2000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09563" y="4430713"/>
            <a:ext cx="3087687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200" b="1">
                <a:latin typeface="Times New Roman" pitchFamily="16" charset="0"/>
              </a:rPr>
              <a:t>Art. 25. </a:t>
            </a:r>
            <a:r>
              <a:rPr lang="pl-PL" sz="1200">
                <a:latin typeface="Times New Roman" pitchFamily="16" charset="0"/>
              </a:rPr>
              <a:t>1. Sieć obszarów Natura 2000 obejmuje: </a:t>
            </a:r>
          </a:p>
          <a:p>
            <a:r>
              <a:rPr lang="pl-PL" sz="1200">
                <a:latin typeface="Times New Roman" pitchFamily="16" charset="0"/>
              </a:rPr>
              <a:t>1) obszary specjalnej ochrony ptaków; </a:t>
            </a:r>
          </a:p>
          <a:p>
            <a:r>
              <a:rPr lang="pl-PL" sz="1200">
                <a:latin typeface="Times New Roman" pitchFamily="16" charset="0"/>
              </a:rPr>
              <a:t>2) specjalne obszary ochrony siedlisk; </a:t>
            </a:r>
          </a:p>
          <a:p>
            <a:r>
              <a:rPr lang="pl-PL" sz="1200">
                <a:latin typeface="Times New Roman" pitchFamily="16" charset="0"/>
              </a:rPr>
              <a:t>3) obszary mające znaczenie dla Wspólnoty.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4163" y="3538538"/>
            <a:ext cx="84264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200" b="1">
                <a:latin typeface="Times New Roman" pitchFamily="16" charset="0"/>
              </a:rPr>
              <a:t>Art. 4. </a:t>
            </a:r>
            <a:r>
              <a:rPr lang="pl-PL" sz="1200">
                <a:latin typeface="Times New Roman" pitchFamily="16" charset="0"/>
              </a:rPr>
              <a:t>1. </a:t>
            </a:r>
            <a:r>
              <a:rPr lang="pl-PL" sz="1200" b="1">
                <a:latin typeface="Times New Roman" pitchFamily="16" charset="0"/>
              </a:rPr>
              <a:t>Obowiązkiem organów administracji publicznej, osób prawnych i innych jednostek organizacyjnych oraz osób fizycznych jest dbałość o przyrodę będącą dziedzictwem i bogactwem narodowym</a:t>
            </a:r>
            <a:r>
              <a:rPr lang="pl-PL" sz="1200">
                <a:latin typeface="Times New Roman" pitchFamily="16" charset="0"/>
              </a:rPr>
              <a:t>. </a:t>
            </a:r>
          </a:p>
          <a:p>
            <a:r>
              <a:rPr lang="pl-PL" sz="1200">
                <a:latin typeface="Times New Roman" pitchFamily="16" charset="0"/>
              </a:rPr>
              <a:t>2. Organy administracji publicznej są obowiązane do zapewnienia warunków prawnych, organizacyjnych i finansowych dla ochrony przyrody. 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285750" y="5411788"/>
            <a:ext cx="88582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200" b="1">
                <a:latin typeface="Times New Roman" pitchFamily="16" charset="0"/>
              </a:rPr>
              <a:t>Art. 27a. </a:t>
            </a:r>
            <a:r>
              <a:rPr lang="pl-PL" sz="1200">
                <a:latin typeface="Times New Roman" pitchFamily="16" charset="0"/>
              </a:rPr>
              <a:t>1. Wyznaczenie obszaru specjalnej ochrony ptaków lub specjalnego obszaru ochrony siedlisk, ….. następuje ……., w drodze rozporządzenia ministra właściwego do spraw środowiska,…... </a:t>
            </a:r>
          </a:p>
          <a:p>
            <a:r>
              <a:rPr lang="pl-PL" sz="1200">
                <a:latin typeface="Times New Roman" pitchFamily="16" charset="0"/>
              </a:rPr>
              <a:t>2. </a:t>
            </a:r>
            <a:r>
              <a:rPr lang="pl-PL" sz="1200" b="1">
                <a:latin typeface="Times New Roman" pitchFamily="16" charset="0"/>
              </a:rPr>
              <a:t>Nadzór nad obszarem Natura 2000</a:t>
            </a:r>
            <a:r>
              <a:rPr lang="pl-PL" sz="1200">
                <a:latin typeface="Times New Roman" pitchFamily="16" charset="0"/>
              </a:rPr>
              <a:t> ……..., </a:t>
            </a:r>
            <a:r>
              <a:rPr lang="pl-PL" sz="1200" b="1">
                <a:latin typeface="Times New Roman" pitchFamily="16" charset="0"/>
              </a:rPr>
              <a:t>sprawuje właściwy regionalny dyrektor ochrony środowiska ….</a:t>
            </a:r>
            <a:r>
              <a:rPr lang="pl-PL" sz="1200">
                <a:latin typeface="Times New Roman" pitchFamily="16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8377238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939DE31C-112E-4116-92D4-856A3F285E59}" type="slidenum">
              <a:rPr lang="pl-PL"/>
              <a:pPr/>
              <a:t>6</a:t>
            </a:fld>
            <a:endParaRPr lang="pl-PL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63525" y="2212975"/>
            <a:ext cx="8653463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600" b="1">
                <a:latin typeface="Arial" charset="0"/>
                <a:cs typeface="Times New Roman" pitchFamily="16" charset="0"/>
              </a:rPr>
              <a:t>Ustawy z dnia 16 kwietnia 2004 r. o ochronie przyrody </a:t>
            </a:r>
            <a:r>
              <a:rPr lang="pl-PL" sz="2200">
                <a:latin typeface="Arial" charset="0"/>
                <a:cs typeface="Times New Roman" pitchFamily="16" charset="0"/>
              </a:rPr>
              <a:t>– również ograniczenia 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76225" y="1779588"/>
            <a:ext cx="809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600" b="1">
                <a:solidFill>
                  <a:srgbClr val="008000"/>
                </a:solidFill>
                <a:latin typeface="Arial" charset="0"/>
              </a:rPr>
              <a:t>Prawo krajowe normujące tworzenie i funkcjonowanie obszarów Natura 2000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93688" y="3238500"/>
            <a:ext cx="8402637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200" b="1">
                <a:latin typeface="Times New Roman" pitchFamily="16" charset="0"/>
              </a:rPr>
              <a:t>Art. 33. </a:t>
            </a:r>
            <a:r>
              <a:rPr lang="pl-PL" sz="1200">
                <a:latin typeface="Times New Roman" pitchFamily="16" charset="0"/>
              </a:rPr>
              <a:t>1. </a:t>
            </a:r>
            <a:r>
              <a:rPr lang="pl-PL" sz="1200" b="1">
                <a:latin typeface="Times New Roman" pitchFamily="16" charset="0"/>
              </a:rPr>
              <a:t>Zabrania się</a:t>
            </a:r>
            <a:r>
              <a:rPr lang="pl-PL" sz="1200">
                <a:latin typeface="Times New Roman" pitchFamily="16" charset="0"/>
              </a:rPr>
              <a:t>, z zastrzeżeniem art. 34, </a:t>
            </a:r>
            <a:r>
              <a:rPr lang="pl-PL" sz="1200" b="1">
                <a:latin typeface="Times New Roman" pitchFamily="16" charset="0"/>
              </a:rPr>
              <a:t>podejmowania działań mogących, osobno lub w połączeniu z innymi działaniami, znacząco negatywnie oddziaływać na cele ochrony obszaru Natura 2000</a:t>
            </a:r>
            <a:r>
              <a:rPr lang="pl-PL" sz="1200">
                <a:latin typeface="Times New Roman" pitchFamily="16" charset="0"/>
              </a:rPr>
              <a:t>, w tym w szczególności: </a:t>
            </a:r>
          </a:p>
          <a:p>
            <a:r>
              <a:rPr lang="pl-PL" sz="1200">
                <a:latin typeface="Times New Roman" pitchFamily="16" charset="0"/>
              </a:rPr>
              <a:t>1) pogorszyć stan siedlisk przyrodniczych lub siedlisk gatunków roślin i zwierząt, dla których ochrony wyznaczono obszar Natura 2000 lub </a:t>
            </a:r>
          </a:p>
          <a:p>
            <a:r>
              <a:rPr lang="pl-PL" sz="1200">
                <a:latin typeface="Times New Roman" pitchFamily="16" charset="0"/>
              </a:rPr>
              <a:t>2) wpłynąć negatywnie na gatunki, dla których ochrony został wyznaczony obszar Natura 2000, lub </a:t>
            </a:r>
          </a:p>
          <a:p>
            <a:r>
              <a:rPr lang="pl-PL" sz="1200">
                <a:latin typeface="Times New Roman" pitchFamily="16" charset="0"/>
              </a:rPr>
              <a:t>3) pogorszyć integralność obszaru Natura 2000 lub jego powiązania z innymi obszarami 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25438" y="4446588"/>
            <a:ext cx="8585200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200">
                <a:latin typeface="Times New Roman" pitchFamily="16" charset="0"/>
              </a:rPr>
              <a:t>3. </a:t>
            </a:r>
            <a:r>
              <a:rPr lang="pl-PL" sz="1200" b="1">
                <a:latin typeface="Times New Roman" pitchFamily="16" charset="0"/>
              </a:rPr>
              <a:t>Projekty polityk, strategii, planów i programów</a:t>
            </a:r>
            <a:r>
              <a:rPr lang="pl-PL" sz="1200">
                <a:latin typeface="Times New Roman" pitchFamily="16" charset="0"/>
              </a:rPr>
              <a:t> oraz zmian do takich dokumentów a także planowane przedsięwzięcia, </a:t>
            </a:r>
            <a:r>
              <a:rPr lang="pl-PL" sz="1200" b="1">
                <a:latin typeface="Times New Roman" pitchFamily="16" charset="0"/>
              </a:rPr>
              <a:t>które mogą znacząco oddziaływać na obszar Natura 2000</a:t>
            </a:r>
            <a:r>
              <a:rPr lang="pl-PL" sz="1200">
                <a:latin typeface="Times New Roman" pitchFamily="16" charset="0"/>
              </a:rPr>
              <a:t>, a które nie są bezpośrednio związane z ochroną obszaru Natura 2000 lub obszarów, o których mowa w ust. 2, lub nie wynikają z tej ochrony, </a:t>
            </a:r>
            <a:r>
              <a:rPr lang="pl-PL" sz="1200" b="1">
                <a:latin typeface="Times New Roman" pitchFamily="16" charset="0"/>
              </a:rPr>
              <a:t>wymagają przeprowadzenia odpowiedniej oceny oddziaływania</a:t>
            </a:r>
            <a:r>
              <a:rPr lang="pl-PL" sz="1200">
                <a:latin typeface="Times New Roman" pitchFamily="16" charset="0"/>
              </a:rPr>
              <a:t> na zasadach określonych w ustawie z dnia 3 października 2008 r. o udostępnianiu informacji o środowisku i jego ochronie, udziale społeczeństwa w ochronie środowiska oraz o ocenach oddziaływania na środowisko.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8377238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ADE240A8-20FB-4BD2-AB62-D5922CBC8145}" type="slidenum">
              <a:rPr lang="pl-PL"/>
              <a:pPr/>
              <a:t>7</a:t>
            </a:fld>
            <a:endParaRPr lang="pl-PL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63525" y="2206625"/>
            <a:ext cx="8653463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600" b="1">
                <a:latin typeface="Arial" charset="0"/>
                <a:cs typeface="Times New Roman" pitchFamily="16" charset="0"/>
              </a:rPr>
              <a:t>Ustawy z dnia 16 kwietnia 2004 r. o ochronie przyrody </a:t>
            </a:r>
            <a:r>
              <a:rPr lang="pl-PL" sz="2200">
                <a:latin typeface="Arial" charset="0"/>
                <a:cs typeface="Times New Roman" pitchFamily="16" charset="0"/>
              </a:rPr>
              <a:t>– również sposoby postępowania w wypadku zagrożeń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76225" y="1779588"/>
            <a:ext cx="809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600" b="1">
                <a:solidFill>
                  <a:srgbClr val="008000"/>
                </a:solidFill>
                <a:latin typeface="Arial" charset="0"/>
              </a:rPr>
              <a:t>Prawo krajowe normujące tworzenie i funkcjonowanie obszarów Natura 2000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93688" y="3260725"/>
            <a:ext cx="8402637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200" b="1">
                <a:latin typeface="Times New Roman" pitchFamily="16" charset="0"/>
              </a:rPr>
              <a:t>Art. 37. </a:t>
            </a:r>
            <a:r>
              <a:rPr lang="pl-PL" sz="1200">
                <a:latin typeface="Times New Roman" pitchFamily="16" charset="0"/>
              </a:rPr>
              <a:t>1. </a:t>
            </a:r>
            <a:r>
              <a:rPr lang="pl-PL" sz="1200" b="1">
                <a:latin typeface="Times New Roman" pitchFamily="16" charset="0"/>
              </a:rPr>
              <a:t>Jeżeli działania mogące znacząco negatywnie oddziaływać na cele ochrony obszaru Natura 2000</a:t>
            </a:r>
            <a:r>
              <a:rPr lang="pl-PL" sz="1200">
                <a:latin typeface="Times New Roman" pitchFamily="16" charset="0"/>
              </a:rPr>
              <a:t> lub obszaru znajdującego się na liście, o której mowa w art. 27 ust. 3 pkt 1, </a:t>
            </a:r>
            <a:r>
              <a:rPr lang="pl-PL" sz="1200" b="1">
                <a:latin typeface="Times New Roman" pitchFamily="16" charset="0"/>
              </a:rPr>
              <a:t>zostały podjęte bez uzyskania zezwolenia</a:t>
            </a:r>
            <a:r>
              <a:rPr lang="pl-PL" sz="1200">
                <a:latin typeface="Times New Roman" pitchFamily="16" charset="0"/>
              </a:rPr>
              <a:t>, o którym mowa w art. 34, l</a:t>
            </a:r>
            <a:r>
              <a:rPr lang="pl-PL" sz="1200" b="1">
                <a:latin typeface="Times New Roman" pitchFamily="16" charset="0"/>
              </a:rPr>
              <a:t>ub uzgodnienia lub decyzji</a:t>
            </a:r>
            <a:r>
              <a:rPr lang="pl-PL" sz="1200">
                <a:latin typeface="Times New Roman" pitchFamily="16" charset="0"/>
              </a:rPr>
              <a:t>, o których mowa w art. 35a, </a:t>
            </a:r>
            <a:r>
              <a:rPr lang="pl-PL" sz="1200" b="1">
                <a:latin typeface="Times New Roman" pitchFamily="16" charset="0"/>
              </a:rPr>
              <a:t>regionalny dyrektor ochrony środowiska</a:t>
            </a:r>
            <a:r>
              <a:rPr lang="pl-PL" sz="1200">
                <a:latin typeface="Times New Roman" pitchFamily="16" charset="0"/>
              </a:rPr>
              <a:t>, …….., </a:t>
            </a:r>
            <a:r>
              <a:rPr lang="pl-PL" sz="1200" b="1">
                <a:latin typeface="Times New Roman" pitchFamily="16" charset="0"/>
              </a:rPr>
              <a:t>wydaje decyzję, w której nakazuje, w zależności od potrzeb, ich natychmiastowe wstrzymanie lub podjęcie niezbędnych działań zapobiegawczych lub działań naprawczych</a:t>
            </a:r>
            <a:r>
              <a:rPr lang="pl-PL" sz="1200">
                <a:latin typeface="Times New Roman" pitchFamily="16" charset="0"/>
              </a:rPr>
              <a:t>. </a:t>
            </a:r>
          </a:p>
          <a:p>
            <a:r>
              <a:rPr lang="pl-PL" sz="1200">
                <a:latin typeface="Times New Roman" pitchFamily="16" charset="0"/>
              </a:rPr>
              <a:t>2. </a:t>
            </a:r>
            <a:r>
              <a:rPr lang="pl-PL" sz="1200" b="1">
                <a:latin typeface="Times New Roman" pitchFamily="16" charset="0"/>
              </a:rPr>
              <a:t>Jeżeli działania na obszarze Natura 2000 zostały podjęte sprzecznie z ustaleniami planu zadań ochronnych lub planu ochrony, regionalny dyrektor ochrony środowiska</a:t>
            </a:r>
            <a:r>
              <a:rPr lang="pl-PL" sz="1200">
                <a:latin typeface="Times New Roman" pitchFamily="16" charset="0"/>
              </a:rPr>
              <a:t>, ……., </a:t>
            </a:r>
            <a:r>
              <a:rPr lang="pl-PL" sz="1200" b="1">
                <a:latin typeface="Times New Roman" pitchFamily="16" charset="0"/>
              </a:rPr>
              <a:t>wydaje decyzję, o której mowa w ust. 1</a:t>
            </a:r>
            <a:r>
              <a:rPr lang="pl-PL" sz="1200">
                <a:latin typeface="Times New Roman" pitchFamily="16" charset="0"/>
              </a:rPr>
              <a:t>, chyba że podjęte działania realizowane są w ramach inwestycji celu publicznego.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8377238" y="6430963"/>
            <a:ext cx="102711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7E43F661-1E2D-4679-AC39-4719243A568C}" type="slidenum">
              <a:rPr lang="pl-PL"/>
              <a:pPr/>
              <a:t>8</a:t>
            </a:fld>
            <a:endParaRPr lang="pl-PL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63525" y="2293938"/>
            <a:ext cx="8653463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600" b="1">
                <a:latin typeface="Arial" charset="0"/>
                <a:cs typeface="Times New Roman" pitchFamily="16" charset="0"/>
              </a:rPr>
              <a:t>Ustawy z dnia 16 kwietnia 2004 r. o ochronie przyrody </a:t>
            </a:r>
            <a:r>
              <a:rPr lang="pl-PL" sz="2200">
                <a:latin typeface="Arial" charset="0"/>
                <a:cs typeface="Times New Roman" pitchFamily="16" charset="0"/>
              </a:rPr>
              <a:t>– także sposób finansowania 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76225" y="1779588"/>
            <a:ext cx="809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600" b="1">
                <a:solidFill>
                  <a:srgbClr val="008000"/>
                </a:solidFill>
                <a:latin typeface="Arial" charset="0"/>
              </a:rPr>
              <a:t>Prawo krajowe normujące tworzenie i funkcjonowanie obszarów Natura 2000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84163" y="3398838"/>
            <a:ext cx="84264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200" b="1">
                <a:latin typeface="Times New Roman" pitchFamily="16" charset="0"/>
              </a:rPr>
              <a:t>Art. 39. </a:t>
            </a:r>
            <a:r>
              <a:rPr lang="pl-PL" sz="1200" b="1">
                <a:latin typeface="Times New Roman;Times New Roman" pitchFamily="16" charset="0"/>
              </a:rPr>
              <a:t>Koszty związane z wdrożeniem i funkcjonowaniem sieci obszarów Natura 2000</a:t>
            </a:r>
            <a:r>
              <a:rPr lang="pl-PL" sz="1200">
                <a:latin typeface="Times New Roman;Times New Roman" pitchFamily="16" charset="0"/>
              </a:rPr>
              <a:t> w zakresie nieobjętym finansowaniem przez Wspólnotę </a:t>
            </a:r>
            <a:r>
              <a:rPr lang="pl-PL" sz="1200" b="1">
                <a:latin typeface="Times New Roman;Times New Roman" pitchFamily="16" charset="0"/>
              </a:rPr>
              <a:t>są finansowane z budżetu państwa</a:t>
            </a:r>
            <a:r>
              <a:rPr lang="pl-PL" sz="1200">
                <a:latin typeface="Times New Roman;Times New Roman" pitchFamily="16" charset="0"/>
              </a:rPr>
              <a:t>, a także </a:t>
            </a:r>
            <a:r>
              <a:rPr lang="pl-PL" sz="1200" b="1">
                <a:latin typeface="Times New Roman;Times New Roman" pitchFamily="16" charset="0"/>
              </a:rPr>
              <a:t>z budżetów jednostek samorządu terytorialnego oraz ze środków Narodowego Funduszu Ochrony Środowiska i Gospodarki Wodnej i wojewódzkich funduszy ochrony środowiska i gospodarki wodnej</a:t>
            </a:r>
            <a:r>
              <a:rPr lang="pl-PL" sz="1200">
                <a:latin typeface="Times New Roman;Times New Roman" pitchFamily="16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286750" y="6430963"/>
            <a:ext cx="10271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fld id="{937A1237-C842-41CC-A788-AED7B989E017}" type="slidenum">
              <a:rPr lang="pl-PL"/>
              <a:pPr/>
              <a:t>9</a:t>
            </a:fld>
            <a:endParaRPr lang="pl-PL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-533400" y="944563"/>
            <a:ext cx="8208963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63525" y="2301875"/>
            <a:ext cx="8653463" cy="167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2600" b="1">
                <a:latin typeface="Arial" charset="0"/>
                <a:cs typeface="Times New Roman" pitchFamily="16" charset="0"/>
              </a:rPr>
              <a:t>Ustawa z dnia 3 października 2008 r. o udostępnianiu informacji o środowisku i jego ochronie, udziale społeczeństwa w ochronie środowiska oraz o ocenach oddziaływania na środowisko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76225" y="1779588"/>
            <a:ext cx="8096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r>
              <a:rPr lang="pl-PL" sz="1600" b="1">
                <a:solidFill>
                  <a:srgbClr val="008000"/>
                </a:solidFill>
                <a:latin typeface="Arial" charset="0"/>
              </a:rPr>
              <a:t>Prawo krajowe normujące tworzenie i funkcjonowanie obszarów Natura 2000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17500" y="4103688"/>
            <a:ext cx="8358188" cy="124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algn="just">
              <a:lnSpc>
                <a:spcPct val="93000"/>
              </a:lnSpc>
              <a:buClrTx/>
              <a:buFontTx/>
              <a:buNone/>
            </a:pPr>
            <a:r>
              <a:rPr lang="pl-PL" sz="2000">
                <a:solidFill>
                  <a:srgbClr val="008000"/>
                </a:solidFill>
                <a:latin typeface="Arial" charset="0"/>
              </a:rPr>
              <a:t>Analiza planowanych działań, planów (przedsięwzięć) pod względem oddziaływań na przedmioty ochrony w obszarach Natura 2000, częstym błędem jest nierzetelna ocena stanu faktycznego (rozpoznanie terenu)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31788" y="5249863"/>
            <a:ext cx="8343900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>
              <a:buClrTx/>
              <a:buFontTx/>
              <a:buNone/>
            </a:pPr>
            <a:r>
              <a:rPr lang="pl-PL" sz="2000" b="1">
                <a:solidFill>
                  <a:srgbClr val="008000"/>
                </a:solidFill>
                <a:latin typeface="Arial" charset="0"/>
              </a:rPr>
              <a:t>Zasada przezorności: nie rozwiane wątpliwości muszą być interpretowane na korzyść środowiska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ea typeface="Microsoft YaHei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</TotalTime>
  <Words>2238</Words>
  <Application>Microsoft Office PowerPoint</Application>
  <PresentationFormat>Pokaz na ekranie (4:3)</PresentationFormat>
  <Paragraphs>176</Paragraphs>
  <Slides>29</Slides>
  <Notes>29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40" baseType="lpstr">
      <vt:lpstr>Times New Roman</vt:lpstr>
      <vt:lpstr>Calibri</vt:lpstr>
      <vt:lpstr>Microsoft YaHei</vt:lpstr>
      <vt:lpstr>Segoe UI</vt:lpstr>
      <vt:lpstr>StarSymbol</vt:lpstr>
      <vt:lpstr>Arial</vt:lpstr>
      <vt:lpstr>MyriadPro-Regular</vt:lpstr>
      <vt:lpstr>Times New Roman;Times New Roman</vt:lpstr>
      <vt:lpstr>SimSun</vt:lpstr>
      <vt:lpstr>Wingdings</vt:lpstr>
      <vt:lpstr>Motyw pakietu Office</vt:lpstr>
      <vt:lpstr>Funkcjonowanie sieci Natura 2000 w Polsce  uwarunkowania prawne, planowanie ochrony, szanse  i bariery w realizacji działań ochronnych i aktywności społeczno-gospodarczej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Radosław Dembiński</dc:creator>
  <cp:lastModifiedBy>Radosław Dembiński</cp:lastModifiedBy>
  <cp:revision>84</cp:revision>
  <cp:lastPrinted>1601-01-01T00:00:00Z</cp:lastPrinted>
  <dcterms:created xsi:type="dcterms:W3CDTF">1601-01-01T00:00:00Z</dcterms:created>
  <dcterms:modified xsi:type="dcterms:W3CDTF">2015-02-25T11:14:39Z</dcterms:modified>
</cp:coreProperties>
</file>