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74" r:id="rId3"/>
    <p:sldId id="331" r:id="rId4"/>
    <p:sldId id="332" r:id="rId5"/>
    <p:sldId id="333" r:id="rId6"/>
    <p:sldId id="334" r:id="rId7"/>
    <p:sldId id="335" r:id="rId8"/>
    <p:sldId id="394" r:id="rId9"/>
    <p:sldId id="336" r:id="rId10"/>
    <p:sldId id="337" r:id="rId11"/>
    <p:sldId id="362" r:id="rId12"/>
    <p:sldId id="395" r:id="rId13"/>
    <p:sldId id="338" r:id="rId14"/>
    <p:sldId id="339" r:id="rId15"/>
    <p:sldId id="340" r:id="rId16"/>
    <p:sldId id="341" r:id="rId17"/>
    <p:sldId id="342" r:id="rId18"/>
    <p:sldId id="396" r:id="rId19"/>
    <p:sldId id="343" r:id="rId20"/>
    <p:sldId id="344" r:id="rId21"/>
    <p:sldId id="363" r:id="rId22"/>
    <p:sldId id="364" r:id="rId23"/>
    <p:sldId id="365" r:id="rId24"/>
    <p:sldId id="397" r:id="rId25"/>
    <p:sldId id="366" r:id="rId26"/>
    <p:sldId id="373" r:id="rId27"/>
    <p:sldId id="367" r:id="rId28"/>
    <p:sldId id="345" r:id="rId29"/>
    <p:sldId id="346" r:id="rId30"/>
    <p:sldId id="368" r:id="rId31"/>
    <p:sldId id="369" r:id="rId32"/>
    <p:sldId id="370" r:id="rId33"/>
    <p:sldId id="371" r:id="rId34"/>
    <p:sldId id="372" r:id="rId35"/>
    <p:sldId id="398" r:id="rId36"/>
    <p:sldId id="378" r:id="rId37"/>
    <p:sldId id="383" r:id="rId38"/>
    <p:sldId id="384" r:id="rId39"/>
    <p:sldId id="388" r:id="rId40"/>
    <p:sldId id="381" r:id="rId41"/>
    <p:sldId id="390" r:id="rId42"/>
    <p:sldId id="399" r:id="rId43"/>
    <p:sldId id="400" r:id="rId44"/>
    <p:sldId id="401" r:id="rId45"/>
    <p:sldId id="402" r:id="rId46"/>
    <p:sldId id="403" r:id="rId47"/>
    <p:sldId id="404" r:id="rId48"/>
    <p:sldId id="405" r:id="rId49"/>
    <p:sldId id="389" r:id="rId50"/>
    <p:sldId id="409" r:id="rId51"/>
    <p:sldId id="411" r:id="rId52"/>
    <p:sldId id="412" r:id="rId53"/>
    <p:sldId id="413" r:id="rId54"/>
    <p:sldId id="329" r:id="rId55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26937"/>
    <a:srgbClr val="95CA20"/>
    <a:srgbClr val="AFE13F"/>
    <a:srgbClr val="76C0D4"/>
    <a:srgbClr val="5F7901"/>
    <a:srgbClr val="7EA002"/>
    <a:srgbClr val="D9D9D9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3" d="100"/>
          <a:sy n="103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1723-90E8-4C26-B4AB-18E4FEA33BF8}" type="datetimeFigureOut">
              <a:rPr lang="pl-PL" smtClean="0"/>
              <a:t>2015-10-29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91BDB-8B0E-4598-B5A5-828B7D4E51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21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4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Obraz1.jpg"/>
          <p:cNvPicPr>
            <a:picLocks noChangeAspect="1"/>
          </p:cNvPicPr>
          <p:nvPr userDrawn="1"/>
        </p:nvPicPr>
        <p:blipFill>
          <a:blip r:embed="rId6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00100" y="35717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00100" y="1600200"/>
            <a:ext cx="7686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tekst</a:t>
            </a:r>
          </a:p>
          <a:p>
            <a:pPr lvl="1"/>
            <a:r>
              <a:rPr lang="pl-PL" dirty="0" smtClean="0"/>
              <a:t>Drugi poziom tekstu</a:t>
            </a:r>
          </a:p>
          <a:p>
            <a:pPr lvl="2"/>
            <a:r>
              <a:rPr lang="pl-PL" dirty="0" smtClean="0"/>
              <a:t>Trzeci poziom tekstu</a:t>
            </a:r>
          </a:p>
          <a:p>
            <a:pPr lvl="3"/>
            <a:r>
              <a:rPr lang="pl-PL" dirty="0" smtClean="0"/>
              <a:t>Czwarty poziom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pole tekstowe 22"/>
          <p:cNvSpPr txBox="1"/>
          <p:nvPr userDrawn="1"/>
        </p:nvSpPr>
        <p:spPr>
          <a:xfrm>
            <a:off x="214282" y="647351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rgbClr val="026937"/>
                </a:solidFill>
              </a:rPr>
              <a:t>Zainwestujmy razem w środowisko</a:t>
            </a:r>
            <a:endParaRPr lang="pl-PL" sz="1400" i="1" dirty="0">
              <a:solidFill>
                <a:srgbClr val="026937"/>
              </a:solidFill>
            </a:endParaRPr>
          </a:p>
        </p:txBody>
      </p:sp>
      <p:pic>
        <p:nvPicPr>
          <p:cNvPr id="9" name="Obraz 8" descr="dekor2.png"/>
          <p:cNvPicPr>
            <a:picLocks noChangeAspect="1"/>
          </p:cNvPicPr>
          <p:nvPr userDrawn="1"/>
        </p:nvPicPr>
        <p:blipFill>
          <a:blip r:embed="rId7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7" b="19207"/>
          <a:stretch/>
        </p:blipFill>
        <p:spPr>
          <a:xfrm>
            <a:off x="5508104" y="6021288"/>
            <a:ext cx="3426328" cy="792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Picture 2" descr="H:\Grupy\DL\FOTOLIA\Fotolia_65208503_M.jpg"/>
          <p:cNvPicPr>
            <a:picLocks noChangeAspect="1" noChangeArrowheads="1"/>
          </p:cNvPicPr>
          <p:nvPr/>
        </p:nvPicPr>
        <p:blipFill>
          <a:blip r:embed="rId2"/>
          <a:srcRect r="3760"/>
          <a:stretch>
            <a:fillRect/>
          </a:stretch>
        </p:blipFill>
        <p:spPr bwMode="auto">
          <a:xfrm>
            <a:off x="-1" y="-26637"/>
            <a:ext cx="9144001" cy="6357958"/>
          </a:xfrm>
          <a:prstGeom prst="rect">
            <a:avLst/>
          </a:prstGeom>
          <a:noFill/>
        </p:spPr>
      </p:pic>
      <p:sp>
        <p:nvSpPr>
          <p:cNvPr id="12" name="Prostokąt 11"/>
          <p:cNvSpPr/>
          <p:nvPr/>
        </p:nvSpPr>
        <p:spPr>
          <a:xfrm>
            <a:off x="0" y="2071678"/>
            <a:ext cx="9144000" cy="428628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0" y="2681282"/>
            <a:ext cx="9144000" cy="1285884"/>
          </a:xfrm>
          <a:prstGeom prst="rect">
            <a:avLst/>
          </a:prstGeom>
          <a:solidFill>
            <a:schemeClr val="bg1">
              <a:lumMod val="75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0" y="4000504"/>
            <a:ext cx="9144000" cy="428628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0" y="4456027"/>
            <a:ext cx="9144000" cy="285752"/>
          </a:xfrm>
          <a:prstGeom prst="rect">
            <a:avLst/>
          </a:prstGeom>
          <a:solidFill>
            <a:srgbClr val="F2F2F2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3131840" y="880579"/>
            <a:ext cx="5655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+mj-lt"/>
                <a:cs typeface="Arial" pitchFamily="34" charset="0"/>
              </a:rPr>
              <a:t>Z a i n w e s t u j m y   r a z e m   w   ś r o d o w i s k o</a:t>
            </a:r>
            <a:endParaRPr lang="pl-PL" sz="2000" i="1" dirty="0">
              <a:latin typeface="+mj-lt"/>
              <a:cs typeface="Arial" pitchFamily="34" charset="0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7" b="19207"/>
          <a:stretch/>
        </p:blipFill>
        <p:spPr>
          <a:xfrm>
            <a:off x="5508104" y="6021288"/>
            <a:ext cx="3426328" cy="792088"/>
          </a:xfrm>
          <a:prstGeom prst="rect">
            <a:avLst/>
          </a:prstGeom>
        </p:spPr>
      </p:pic>
      <p:sp>
        <p:nvSpPr>
          <p:cNvPr id="32" name="pole tekstowe 31"/>
          <p:cNvSpPr txBox="1"/>
          <p:nvPr/>
        </p:nvSpPr>
        <p:spPr>
          <a:xfrm>
            <a:off x="-204845" y="1556792"/>
            <a:ext cx="899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Narodowy Fundusz Ochrony Środowiska i Gospodarki Wodnej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683568" y="2420889"/>
            <a:ext cx="81033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OBSZARÓW CHRONIONYCH W OBECNEJ PERSPEKTYWIE FINANSOWEJ</a:t>
            </a:r>
          </a:p>
          <a:p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Środki krajowe na ochronę przyrody – program priorytetowy: </a:t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Ochrona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przywracanie różnorodności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biologicznej.</a:t>
            </a:r>
          </a:p>
          <a:p>
            <a:pPr algn="ctr"/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 dnia 29.10.2015 roku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4714876" y="5344766"/>
            <a:ext cx="4157634" cy="584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Stanisław Bochniarz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doradca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Program: Ochrona i przywracanie różnorodności biologicznej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772816"/>
            <a:ext cx="7615262" cy="4353347"/>
          </a:xfrm>
        </p:spPr>
        <p:txBody>
          <a:bodyPr/>
          <a:lstStyle/>
          <a:p>
            <a:pPr lvl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Budżet: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 na realizację celu programu wynosi do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zł, w tym: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	dla bezzwrotnych form dofinansowania – do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zł,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	dla zwrotnych form dofinansowania – 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mln zł.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wdrażania: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realizowany będzie w latach 2015 - 2023, przy czym: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	zobowiązania (rozumiane jako podpisywanie umów) podejmowane będą do 2020 r.,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	środki wydatkowane będą do 2023 r..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70802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060848"/>
            <a:ext cx="7615262" cy="4065315"/>
          </a:xfrm>
        </p:spPr>
        <p:txBody>
          <a:bodyPr/>
          <a:lstStyle/>
          <a:p>
            <a:pPr lvl="0"/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Terminy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sposób składania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 smtClean="0"/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Nabór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 odbywa się w trybie: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konkursowym,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ciągłym.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 smtClean="0"/>
          </a:p>
          <a:p>
            <a:pPr marL="0" indent="0"/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Terminy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sposób składania i rozpatrywania wniosków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określone zostaną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odpowiednio  w ogłoszeniu o naborze lub w regulaminie naboru, które zamieszczane będą na stronie internetowej NFOŚiGW.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06147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Przekazywanie środków na dofinansowanie zadań </a:t>
            </a:r>
            <a:r>
              <a:rPr lang="pl-PL" b="1" dirty="0" smtClean="0"/>
              <a:t>państwowych</a:t>
            </a:r>
          </a:p>
          <a:p>
            <a:pPr algn="ctr"/>
            <a:r>
              <a:rPr lang="pl-PL" b="1" dirty="0" smtClean="0"/>
              <a:t>jednostek budżetowych.</a:t>
            </a:r>
            <a:endParaRPr lang="pl-PL" dirty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      Państwowe </a:t>
            </a:r>
            <a:r>
              <a:rPr lang="pl-PL" dirty="0"/>
              <a:t>jednostki budżetowe mogą ubiegać się o przekazanie </a:t>
            </a:r>
            <a:r>
              <a:rPr lang="pl-PL" dirty="0" smtClean="0"/>
              <a:t>środków na </a:t>
            </a:r>
            <a:r>
              <a:rPr lang="pl-PL" dirty="0"/>
              <a:t>realizowane przez siebie zadania zgodne </a:t>
            </a:r>
            <a:r>
              <a:rPr lang="pl-PL" dirty="0" smtClean="0"/>
              <a:t>z</a:t>
            </a:r>
            <a:r>
              <a:rPr lang="pl-PL" dirty="0"/>
              <a:t> </a:t>
            </a:r>
            <a:r>
              <a:rPr lang="pl-PL" dirty="0" smtClean="0"/>
              <a:t>zakresem </a:t>
            </a:r>
            <a:r>
              <a:rPr lang="pl-PL" dirty="0"/>
              <a:t>określonym w</a:t>
            </a:r>
            <a:r>
              <a:rPr lang="pl-PL" dirty="0" smtClean="0"/>
              <a:t> ust. 7.5  programu – „Rodzaje przedsięwzięć”.</a:t>
            </a:r>
          </a:p>
          <a:p>
            <a:pPr lvl="0"/>
            <a:endParaRPr lang="pl-PL" dirty="0"/>
          </a:p>
          <a:p>
            <a:pPr lvl="0"/>
            <a:r>
              <a:rPr lang="pl-PL" sz="1800" i="1" dirty="0" smtClean="0"/>
              <a:t>       Sposób </a:t>
            </a:r>
            <a:r>
              <a:rPr lang="pl-PL" sz="1800" i="1" dirty="0"/>
              <a:t>przekazywania środków państwowym jednostkom budżetowym określa rozporządzenie Rady Ministrów w sprawie gospodarki finansowej Narodowego Funduszu Ochrony Środowiska i Gospodarki Wodnej i wojewódzkich funduszy ochrony środowiska i gospodarki wodnej, a w zakresie tam nieuregulowanym, stosuje się odpowiednio Zasady udzielania dofinansowania ze środków Narodowego Funduszu Ochrony Środowiska i Gospodarki </a:t>
            </a:r>
            <a:r>
              <a:rPr lang="pl-PL" sz="1800" i="1" dirty="0" smtClean="0"/>
              <a:t>Wodnej (z </a:t>
            </a:r>
            <a:r>
              <a:rPr lang="pl-PL" sz="1800" i="1" dirty="0"/>
              <a:t>wyłączeniem § 2 ust. 3  pkt </a:t>
            </a:r>
            <a:r>
              <a:rPr lang="pl-PL" sz="1800" i="1" dirty="0" smtClean="0"/>
              <a:t>1).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9473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844824"/>
            <a:ext cx="7615262" cy="4281339"/>
          </a:xfrm>
        </p:spPr>
        <p:txBody>
          <a:bodyPr>
            <a:normAutofit/>
          </a:bodyPr>
          <a:lstStyle/>
          <a:p>
            <a:pPr lvl="0"/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kwalifikowane.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Okres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kwalifikowalności kosztów od 01.01.2014 r.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31.12.2023 r., w którym  to poniesione koszty mogą być uznane za kwalifikowane (z zastrzeżeniem zgodności  z zasadami udzielania pomocy publicznej).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w zakresie kosztów kwalifikowanych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określają ogólne zasady kwalifikowalności kosztów oraz kategorie kosztów kwalifikowanych w przedsięwzięciach dofinansowywanych ze środków </a:t>
            </a:r>
            <a:r>
              <a:rPr lang="pl-PL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ramach programów priorytetowych. Wytyczne są skierowane do Wnioskodawców/Beneficjentów w zakresie przygotowania Wniosku i późniejszego rozliczania umowy, a także są podstawą dla </a:t>
            </a:r>
            <a:r>
              <a:rPr lang="pl-PL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weryfikacji tych kosztów.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132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188640"/>
            <a:ext cx="7615262" cy="1143000"/>
          </a:xfrm>
        </p:spPr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931224" cy="4353347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Definicja kosztów kwalifikowanych z „Wytycznych …” - za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przedsięwzięcia uznane będą koszty faktycznie poniesione przez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Beneficjenta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spełniające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poniższe warunki łącznie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są zgodne z obowiązującymi przepisami prawa,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niezbędne do realizacji przedsięwzięcia oraz zapewniają 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wdrożenie </a:t>
            </a:r>
            <a:b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funkcjonowanie przedsięwzięcia oraz uzyskanie określonego efektu ekologicznego,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poniesione w okresie kwalifikowalności kosztów,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poniesione przez Beneficjenta lub podmiot upoważniony do ponoszenia koszów, zaakceptowany przez </a:t>
            </a:r>
            <a:r>
              <a:rPr lang="pl-P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wskazany w umowie o dofinansowanie,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	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zgodne z umową o dofinansowanie, w szczególności z aktualnym harmonogramem rzeczowo-finansowym,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	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udokumentowane i możliwe do zidentyfikowania w szczególności poprzez wprowadzenie ich do ewidencji księgowej Beneficjenta oraz ustalone zgodnie z odpowiednimi standardami rachunkowości,  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	nie podlegają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wyłączeniom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finansowania przez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pkt 4 Wytycznych, lub określonych w programie priorytetowym.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35871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772816"/>
            <a:ext cx="7615262" cy="4353347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pl-PL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 </a:t>
            </a:r>
            <a:r>
              <a:rPr lang="pl-PL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programu priorytetowego – wyłączenia.</a:t>
            </a:r>
          </a:p>
          <a:p>
            <a:pPr lvl="0" fontAlgn="base"/>
            <a:endParaRPr lang="pl-PL" sz="2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 winny być zgodnie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„Wytycznymi w zakresie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kosztów</a:t>
            </a:r>
          </a:p>
          <a:p>
            <a:pPr lvl="0" fontAlgn="base"/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kwalifikowanych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 z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zastrzeżeniem dotyczącym między innymi: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zarządzania przedsięwzięciem: </a:t>
            </a:r>
          </a:p>
          <a:p>
            <a:pPr lvl="2" fontAlgn="base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bezpośrednie, związane z zarządzaniem przedsięwzięciem - do 5% wartości projektu; </a:t>
            </a:r>
          </a:p>
          <a:p>
            <a:pPr lvl="2" fontAlgn="base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nadzoru inwestorskiego – do 1% wartości inwestycji objętych nadzorem inwestorskim w przypadku umów ryczałtowych na ich wykonanie i do 1,5% wartości inwestycji rozliczanych na podstawie kosztorysów powykonawczych; </a:t>
            </a:r>
          </a:p>
          <a:p>
            <a:pPr lvl="1" fontAlgn="base"/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nabycia nieruchomości/praw do nieruchomości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koszt kwalifikowany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w ramach wykonania prawa pierwokupu nieruchomości gruntowych w parkach narodowych, w tym nieruchomości zabudowanych, pod warunkiem, że budynki i budowle zostaną przeznaczone do rozbiórki lub wykorzystane do celów statutowych parku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narodowego </a:t>
            </a:r>
            <a:r>
              <a:rPr lang="pl-PL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(poza obecnym naborem);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31143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7831286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 w ramach programu priorytetowego – </a:t>
            </a:r>
            <a:r>
              <a:rPr lang="pl-PL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wyłączenia (cd).</a:t>
            </a:r>
          </a:p>
          <a:p>
            <a:pPr lvl="0"/>
            <a:endParaRPr lang="pl-PL" sz="2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przedsięwzięć dotyczących odtwarzania zasobów przyrodniczych  i krajobrazowych oraz urządzeń i obiektów służących ochronie tych zasobów, zniszczonych w wyniku klęsk żywiołowych lub katastrof naturalnych, kwalifikowane będą wyłącznie koszty prac i zakupów związanych bezpośrednio z usuwaniem powstałych szkód i odtwarzaniem utraconych zasobów przyrodniczych, przy czym wymagane jest  udokumentowanie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zniszczeń</a:t>
            </a:r>
            <a:r>
              <a:rPr lang="pl-PL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pl-PL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prac związanych z prowadzeniem monitoringu w zakresie oceny efektów realizowanych zadań, będą kwalifikowane wyłącznie w ramach przedsięwzięć z zakresu czynnej ochrony gatunków i siedlisk, jako ich integralny element, </a:t>
            </a:r>
            <a:r>
              <a:rPr lang="pl-PL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odnoszący się swym zakresem wyłącznie do działań realizowanych w ramach tych przedsięwzięć  do wysokości 10 % kosztów kwalifikowanych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realizacji przedsięwzięcia;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będą kwalifikowane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zakupu samochodów, </a:t>
            </a:r>
            <a:r>
              <a:rPr lang="pl-PL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quadów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pojazdów jednośladowych, za wyjątkiem samochodów ze specjalistycznym wyposażeniem, służącym ochronie przeciwpożarowej w parkach narodowych. </a:t>
            </a:r>
          </a:p>
          <a:p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7214252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525963"/>
          </a:xfrm>
        </p:spPr>
        <p:txBody>
          <a:bodyPr>
            <a:noAutofit/>
          </a:bodyPr>
          <a:lstStyle/>
          <a:p>
            <a:pPr lvl="0"/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zasady udzielania </a:t>
            </a:r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dofinansowania.</a:t>
            </a:r>
            <a:endParaRPr lang="pl-PL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Formy dofinansowania:</a:t>
            </a: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 dotacja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pożyczka przeznaczona na zachowanie płynności finansowej przedsięwzięć współfinansowanych ze środków Unii Europejskiej. </a:t>
            </a:r>
          </a:p>
          <a:p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Intensywność dofinansowania:  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dotacji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100 % kosztów kwalifikowanych, przy czym: </a:t>
            </a:r>
          </a:p>
          <a:p>
            <a:pPr lvl="1" fontAlgn="base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przedsięwzięć dotyczących wykupu nieruchomości w trybie pierwokupu realizowanych przez parki narodowe na rzecz Skarbu Państwa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dotacji wynosi do 100% kosztów kwalifikowanych; </a:t>
            </a:r>
          </a:p>
          <a:p>
            <a:pPr lvl="1" fontAlgn="base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przedsięwzięć dotyczących ochrony i rewaloryzacji zabytkowych parków  i ogrodów lub dotyczących  aktualizacji do posiadanych licencji oprogramowania GIS dofinansowanie w formie dotacji wynosi do 75 % kosztów kwalifikowanych; </a:t>
            </a:r>
          </a:p>
          <a:p>
            <a:pPr lvl="1" fontAlgn="base"/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pozostałych przedsięwzięć dofinansowanie w formie dotacji wynosi do 90% kosztów kwalifikowanych; </a:t>
            </a:r>
          </a:p>
        </p:txBody>
      </p:sp>
    </p:spTree>
    <p:extLst>
      <p:ext uri="{BB962C8B-B14F-4D97-AF65-F5344CB8AC3E}">
        <p14:creationId xmlns:p14="http://schemas.microsoft.com/office/powerpoint/2010/main" val="287304608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996952"/>
            <a:ext cx="7615262" cy="3129211"/>
          </a:xfrm>
        </p:spPr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Intensywność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dofinansowania (cd):  </a:t>
            </a:r>
          </a:p>
          <a:p>
            <a:pPr lvl="0"/>
            <a:r>
              <a:rPr lang="pl-PL" dirty="0" smtClean="0"/>
              <a:t>      </a:t>
            </a:r>
          </a:p>
          <a:p>
            <a:pPr marL="0" lvl="0" indent="0"/>
            <a:r>
              <a:rPr lang="pl-PL" b="1" dirty="0" smtClean="0"/>
              <a:t>dofinansowanie </a:t>
            </a:r>
            <a:r>
              <a:rPr lang="pl-PL" b="1" dirty="0"/>
              <a:t>w formie przekazania środków na realizację zadań państwowych jednostek budżetowych do 100 % kosztów </a:t>
            </a:r>
            <a:r>
              <a:rPr lang="pl-PL" b="1" dirty="0" smtClean="0"/>
              <a:t>kwalifikowanych.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02998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916832"/>
            <a:ext cx="7615262" cy="4209331"/>
          </a:xfrm>
        </p:spPr>
        <p:txBody>
          <a:bodyPr/>
          <a:lstStyle/>
          <a:p>
            <a:pPr fontAlgn="base"/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zasady udzielania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dofinansowania (cd).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/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pożyczki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m.in.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uzupełnienie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wkładu własnego do 100% kosztów kwalifikowanych, przy czym: </a:t>
            </a:r>
          </a:p>
          <a:p>
            <a:pPr lvl="1" fontAlgn="base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przygotowania dokumentacji projektów przyrodniczych, planowanych do realizacji przy wykorzystaniu funduszy unijnych nowej perspektywy finansowej na lata 2014-2020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100% kosztów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kwalifikowanych;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 formie pożyczki przeznaczonej na zachowanie płynności finansowej przedsięwzięć współfinansowanych ze środków Unii Europejskiej nie może przekraczać niewypłaconej kwoty środków Unii Europejskiej (bądź jej równowartości w przypadku dofinansowania udzielonego w euro).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54176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pl-PL" alt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prezentacji</a:t>
            </a:r>
            <a:endParaRPr lang="pl-PL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00174"/>
            <a:ext cx="7787208" cy="462598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Nowa </a:t>
            </a:r>
            <a:r>
              <a:rPr lang="pl-PL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 programowa Narodowego Funduszu Ochrony Środowiska i Gospodarki Wodnej na lata 2014 – 2023,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Program </a:t>
            </a:r>
            <a:r>
              <a:rPr lang="pl-PL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priorytetowy: Ochrona i przywracanie różnorodności </a:t>
            </a: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biologicznej: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Część </a:t>
            </a:r>
            <a:r>
              <a:rPr lang="pl-PL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Ochrona obszarów i gatunków cennych </a:t>
            </a: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przyrodniczo;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Infrastruktura i Środowisko.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programu,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Wskaźniki osiągniecia celu,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wdrażania,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Terminy i sposób składania wniosków,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zasady udzielania dofinansowania,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dofinansowania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Beneficjenci,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Rodzaje przedsięwzięć,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pl-PL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083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608512"/>
          </a:xfrm>
        </p:spPr>
        <p:txBody>
          <a:bodyPr>
            <a:normAutofit fontScale="85000" lnSpcReduction="20000"/>
          </a:bodyPr>
          <a:lstStyle/>
          <a:p>
            <a:r>
              <a:rPr lang="pl-PL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</a:t>
            </a:r>
            <a:r>
              <a:rPr lang="pl-PL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dofinansowania.</a:t>
            </a:r>
          </a:p>
          <a:p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Ogólne warunki dofinansowania: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gdy dofinansowanie stanowi pomoc publiczną, musi być ono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udzielane zgodnie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regulacjami dotyczącymi pomocy publicznej;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nie podlega umorzeniu. </a:t>
            </a:r>
            <a:endParaRPr lang="pl-PL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pl-PL" sz="2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Warunki udzielenia dotacji: </a:t>
            </a:r>
          </a:p>
          <a:p>
            <a:pPr lvl="0" fontAlgn="base"/>
            <a:endParaRPr lang="pl-PL" sz="2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/>
            <a:r>
              <a:rPr lang="pl-PL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minimalny </a:t>
            </a:r>
            <a:r>
              <a:rPr lang="pl-PL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przedsięwzięcia na etapie składania wniosku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wynosi 300 tys. zł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z wyłączeniem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 dotyczących:  </a:t>
            </a:r>
          </a:p>
          <a:p>
            <a:pPr lvl="1" fontAlgn="base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wykupu nieruchomości w trybie pierwokupu realizowanych przez parki narodowe na rzecz Skarbu Państwa;  </a:t>
            </a:r>
          </a:p>
          <a:p>
            <a:pPr lvl="1" fontAlgn="base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odtworzenia zasobów przyrodniczych i krajobrazowych oraz urządzeń  i obiektów służących ochronie tych zasobów, zniszczonych w wyniku klęsk żywiołowych lub katastrof naturalnych; </a:t>
            </a:r>
          </a:p>
          <a:p>
            <a:pPr lvl="1" fontAlgn="base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zasięgu ogólnopolskim; </a:t>
            </a:r>
          </a:p>
          <a:p>
            <a:pPr lvl="0" fontAlgn="base"/>
            <a:endParaRPr lang="pl-PL" sz="2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maksymalny </a:t>
            </a:r>
            <a:r>
              <a:rPr lang="pl-PL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przedsięwzięcia na etapie składania </a:t>
            </a:r>
            <a:r>
              <a:rPr lang="pl-PL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wynosi 2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tys. zł.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49622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916832"/>
            <a:ext cx="7615262" cy="420933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pl-PL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</a:t>
            </a: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dofinansowania (cd).</a:t>
            </a:r>
            <a:endParaRPr lang="pl-PL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udzielenia pożyczki: </a:t>
            </a: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pożyczki: od 40 tys. zł, z zastrzeżeniem poziomu intensywności dofinansowania określonego w programie; </a:t>
            </a: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stałe: 1% w skali roku. Odsetki z tytułu oprocentowania spłacane są na bieżąco w okresach kwartalnych. Pierwsza spłata na koniec kwartału kalendarzowego, następującego po kwartale, w którym wypłacono pierwszą transzę środków; </a:t>
            </a: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finansowania: pożyczka może być udzielona na okres nie dłuższy niż 8 lat.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(Okres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finansowania jest liczony od daty planowanej wypłaty pierwszej transzy pożyczki do daty planowanej spłaty ostatniej raty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kapitałowej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wypłata transz pożyczki może nastąpić w formie zaliczek  lub refundacji; </a:t>
            </a: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karencji: przy udzielaniu pożyczki może być stosowana karencja w spłacie rat kapitałowych liczona od daty wypłaty ostatniej transzy pożyczki do daty spłaty pierwszej raty kapitałowej, lecz nie dłuższa niż 12 miesięcy od daty zakończenia realizacji przedsięwzięcia;  </a:t>
            </a:r>
          </a:p>
          <a:p>
            <a:pPr lvl="1" fontAlgn="base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nie podlega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umorzeniu.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56804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85000" lnSpcReduction="10000"/>
          </a:bodyPr>
          <a:lstStyle/>
          <a:p>
            <a:pPr fontAlgn="base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dofinansowania (cd).</a:t>
            </a:r>
          </a:p>
          <a:p>
            <a:pPr lvl="0" fontAlgn="base"/>
            <a:endParaRPr lang="pl-PL" dirty="0" smtClean="0"/>
          </a:p>
          <a:p>
            <a:pPr lvl="0" fontAlgn="base"/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udzielenia pożyczki, przeznaczonej </a:t>
            </a:r>
            <a:r>
              <a:rPr lang="pl-PL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zachowanie płynności </a:t>
            </a:r>
            <a:r>
              <a:rPr lang="pl-PL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finansowej</a:t>
            </a:r>
          </a:p>
          <a:p>
            <a:pPr lvl="0" fontAlgn="base"/>
            <a:r>
              <a:rPr lang="pl-PL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 </a:t>
            </a:r>
            <a:r>
              <a:rPr lang="pl-PL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współfinansowanych ze środków Unii Europ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ejskiej: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pożyczki: od 40 tys. zł, z zastrzeżeniem poziomu intensywności dofinansowania określonego w programie;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stałe: 1 % w skali roku. Odsetki z tytułu oprocentowania spłacane są na bieżąco w okresach kwartalnych. Pierwsza spłata na koniec kwartału kalendarzowego, następującego po kwartale, w którym wypłacono pierwszą transzę środków;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finansowania: nie dłużej niż 2 lata od daty zakończenia realizacji projektu; </a:t>
            </a:r>
            <a:endParaRPr lang="pl-PL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karencja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bez karencji;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wypłata transz pożyczki może nastąpić w formie zaliczek;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spłaty: 7 dni od daty wpływu środków Unii Europejskiej na rachunek pożyczkobiorcy, lecz nie dłużej niż okres finansowania; </a:t>
            </a:r>
          </a:p>
          <a:p>
            <a:pPr lvl="1" fontAlgn="base"/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nie podlega umorzeniu.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05298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425355"/>
          </a:xfrm>
        </p:spPr>
        <p:txBody>
          <a:bodyPr>
            <a:normAutofit fontScale="92500" lnSpcReduction="20000"/>
          </a:bodyPr>
          <a:lstStyle/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Beneficjenci: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 narodowe; 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samorządu terytorialnego i ich związki, parki krajobrazowe i ich zespoły, uczelnie wyższe, placówki naukowe Polskiej Akademii Nauk; 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organizacje pozarządowe,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organizacyjne PGL Lasy Państwowe;  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podmioty będące właścicielem, użytkownikiem wieczystym lub zarządcą zabytkowych parków i ogrodów; </a:t>
            </a:r>
          </a:p>
          <a:p>
            <a:pPr marL="457200" lvl="0" indent="-457200" fontAlgn="base">
              <a:buFont typeface="+mj-lt"/>
              <a:buAutoNum type="arabi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naukowe w rozumieniu ustawy z dnia 30 kwietnia 2010 r. o zasadach finansowania nauki.   </a:t>
            </a:r>
          </a:p>
          <a:p>
            <a:r>
              <a:rPr lang="pl-PL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/>
            <a:r>
              <a:rPr lang="pl-PL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przypadku, gdy podmioty wymienione w </a:t>
            </a:r>
            <a:r>
              <a:rPr lang="pl-PL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ppkt</a:t>
            </a:r>
            <a:r>
              <a:rPr lang="pl-PL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1-3 i 5) nie są właścicielem, użytkownikiem wieczystym lub zarządcą obszaru lub obiektu, którego dotyczy przedsięwzięcie, konieczna jest zgoda właściciela, użytkownika wieczystego lub zarządcy na realizację zadań wchodzących w zakres przedsięwzięcia.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8506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/>
          </a:p>
          <a:p>
            <a:pPr algn="ctr"/>
            <a:r>
              <a:rPr lang="pl-PL" b="1" dirty="0" smtClean="0"/>
              <a:t> </a:t>
            </a:r>
            <a:endParaRPr lang="pl-PL" dirty="0"/>
          </a:p>
          <a:p>
            <a:pPr lvl="0"/>
            <a:endParaRPr lang="pl-PL" dirty="0"/>
          </a:p>
          <a:p>
            <a:pPr lvl="0"/>
            <a:r>
              <a:rPr lang="pl-PL" sz="2400" dirty="0"/>
              <a:t>     </a:t>
            </a:r>
            <a:r>
              <a:rPr lang="pl-PL" sz="2400" b="1" dirty="0" smtClean="0"/>
              <a:t>Jak już wcześniej informowano państwowe </a:t>
            </a:r>
            <a:r>
              <a:rPr lang="pl-PL" sz="2400" b="1" dirty="0"/>
              <a:t>jednostki budżetowe mogą ubiegać się o przekazanie środków na realizowane przez siebie zadania zgodne z zakresem określonym w ust. 7.5  programu – „Rodzaje przedsięwzięć”.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8552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72816"/>
            <a:ext cx="7211347" cy="4525963"/>
          </a:xfrm>
        </p:spPr>
        <p:txBody>
          <a:bodyPr>
            <a:normAutofit fontScale="85000" lnSpcReduction="10000"/>
          </a:bodyPr>
          <a:lstStyle/>
          <a:p>
            <a:pPr marL="57150" indent="0"/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przedsięwzięć </a:t>
            </a:r>
            <a:r>
              <a:rPr lang="pl-PL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i="1" dirty="0" smtClean="0">
                <a:solidFill>
                  <a:prstClr val="black"/>
                </a:solidFill>
              </a:rPr>
              <a:t>ust</a:t>
            </a:r>
            <a:r>
              <a:rPr lang="pl-PL" sz="2400" i="1" dirty="0">
                <a:solidFill>
                  <a:prstClr val="black"/>
                </a:solidFill>
              </a:rPr>
              <a:t>. 7.5 </a:t>
            </a:r>
            <a:r>
              <a:rPr lang="pl-PL" sz="2400" i="1" dirty="0" smtClean="0">
                <a:solidFill>
                  <a:prstClr val="black"/>
                </a:solidFill>
              </a:rPr>
              <a:t>Programu)</a:t>
            </a:r>
            <a:r>
              <a:rPr lang="pl-PL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pl-PL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Zarząd Narodowego Funduszu, </a:t>
            </a:r>
            <a:r>
              <a:rPr lang="pl-PL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kierując się zasadą niewypierania środków UE, </a:t>
            </a:r>
            <a:r>
              <a:rPr lang="pl-PL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wybiera </a:t>
            </a:r>
            <a:r>
              <a:rPr lang="pl-PL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rodzaje przedsięwzięć objęte naborami, spośród wskazanych w art. 400a ust. 1 pkt 16, 19, 26-30, 38-40 i 42 ustawy z dnia  </a:t>
            </a:r>
            <a:r>
              <a:rPr lang="pl-PL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pl-PL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kwietnia 2001 r. Prawo ochrony środowiska: </a:t>
            </a:r>
          </a:p>
          <a:p>
            <a:pPr lvl="0" fontAlgn="base">
              <a:buFont typeface="+mj-lt"/>
              <a:buAutoNum type="arabicParenR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wspomaganie systemów gromadzenia i przetwarzania danych związanych z dostępem do informacji o środowisku; </a:t>
            </a:r>
          </a:p>
          <a:p>
            <a:pPr lvl="0" fontAlgn="base">
              <a:buFont typeface="+mj-lt"/>
              <a:buAutoNum type="arabicParenR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przeciwdziałanie klęskom żywiołowym i likwidowanie ich skutków dla środowiska; </a:t>
            </a:r>
          </a:p>
          <a:p>
            <a:pPr lvl="0" fontAlgn="base">
              <a:buFont typeface="+mj-lt"/>
              <a:buAutoNum type="arabicParenR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związane z utrzymaniem i zachowaniem parków oraz ogrodów, będących przedmiotem ochrony na podstawie przepisów o ochronie zabytków i opiece nad zabytkami; </a:t>
            </a:r>
          </a:p>
          <a:p>
            <a:pPr lvl="0" fontAlgn="base">
              <a:buFont typeface="+mj-lt"/>
              <a:buAutoNum type="arabicParenR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opracowywanie planów ochrony dla obszarów podlegających ochronie na podstawie przepisów ustawy z dnia 16 kwietnia 2004 r. o ochronie przyrody oraz prowadzenie monitoringu przyrodniczego; </a:t>
            </a:r>
          </a:p>
          <a:p>
            <a:pPr lvl="0" fontAlgn="base">
              <a:buFont typeface="+mj-lt"/>
              <a:buAutoNum type="arabicParenR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przedsięwzięcia związane z przywracaniem chronionych gatunków roślin lub zwierząt;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8067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00174"/>
            <a:ext cx="7859216" cy="4737138"/>
          </a:xfrm>
        </p:spPr>
        <p:txBody>
          <a:bodyPr>
            <a:normAutofit fontScale="92500" lnSpcReduction="10000"/>
          </a:bodyPr>
          <a:lstStyle/>
          <a:p>
            <a:pPr marL="0" indent="0" fontAlgn="base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przedsięwzięć (cd).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+mj-lt"/>
              <a:buAutoNum type="arabicParenR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 przedsięwzięcia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związane z ochroną przyrody, w tym urządzanie i utrzymanie terenów zieleni,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zadrzewień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zakrzewień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parków; </a:t>
            </a: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  zadania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związane ze zwiększaniem lesistości kraju oraz zapobieganiem szkodom  w lasach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likwidacją tych szkód, spowodowanych przez czynniki biotyczne i abiotyczne; </a:t>
            </a: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 współfinansowanie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 inwestycyjnych, kosztów operacyjnych i działań realizowanych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udziałem środków pochodzących z Unii Europejskiej niepodlegających zwrotowi; </a:t>
            </a: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  przygotowywanie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dokumentacji przedsięwzięć z zakresu ochrony środowiska i gospodarki wodnej, które mają być współfinansowane ze środków pochodzących z Unii Europejskiej, niepodlegających zwrotowi; </a:t>
            </a: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współfinansowanie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 inwestycyjnych, kosztów operacyjnych i działań realizowanych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udziałem środków bezzwrotnych pozyskiwanych w ramach współpracy z organizacjami międzynarodowymi oraz współpracy dwustronnej; </a:t>
            </a:r>
          </a:p>
          <a:p>
            <a:pPr lvl="0" fontAlgn="base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inne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służące ochronie środowiska i gospodarce wodnej, wynikające z zasady zrównoważonego rozwoju i polityki ekologicznej państwa; </a:t>
            </a:r>
          </a:p>
          <a:p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zgodnym z </a:t>
            </a:r>
            <a:r>
              <a:rPr lang="pl-PL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celami programu</a:t>
            </a:r>
            <a:r>
              <a:rPr lang="pl-PL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794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</a:t>
            </a:r>
            <a:r>
              <a:rPr lang="pl-PL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przedsięwzięć.</a:t>
            </a:r>
            <a:endParaRPr lang="pl-PL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DOSTĘPU:</a:t>
            </a:r>
          </a:p>
          <a:p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złożony w terminie określonym w programie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priorytetowym.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złożony na obowiązującym formularzu i w wymaganej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formie.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kompletny i prawidłowo podpisany, wypełniono wszystkie wymagane pola formularza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mieści się w katalogu Beneficjentów, określonym w programie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priorytetowym – </a:t>
            </a:r>
            <a:r>
              <a:rPr lang="pl-PL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ogłoszeniu o naborze.</a:t>
            </a:r>
            <a:endParaRPr lang="pl-PL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złożenia Wniosku oraz w ciągu ostatnich 3 lat przed jego złożeniem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 wypowiedział Wnioskodawcy umowy z przyczyn leżących po stronie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Wnioskodawcy.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wywiązuje się z zobowiązań publicznoprawnych na rzecz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właściwych organów, czy też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podmiotów.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wywiązuje się z zobowiązań cywilnoprawnych na rzecz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i rodzaj przedsięwzięcia jest zgodny z programem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priorytetowym – </a:t>
            </a:r>
            <a:r>
              <a:rPr lang="pl-PL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ogłoszeniem o naborze.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przedsięwzięcia nie jest zakończona przed dniem złożenia wniosku.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786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2598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DOSTĘPU (cd):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przedsięwzięcia i wypłaty dofinansowania są zgodne z programem priorytetowym.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i intensywność wnioskowanego dofinansowania jest zgodna  ze szczegółowymi zasadami udzielania dofinansowania, zawartymi  w programie priorytetowym.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Podpisana umowa o dofinansowanie przedsięwzięcia, w której Wnioskodawca jest beneficjentem lub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współbeneficjentem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dofinansowania ze środków Unii Europejskiej niepodlegających zwrotowi lub ze środków Mechanizmu Finansowego EOG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2009-2014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Programu Operacyjnego PL02 „Ochrona różnorodności biologicznej i ekosystemów” lub ze środków Szwajcarsko - Polskiego Programu Współpracy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(nie ma zastosowania do przedsięwzięć realizowanych bez udziału środków zagranicznych).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/>
              <a:t>	</a:t>
            </a:r>
          </a:p>
          <a:p>
            <a:pPr marL="0" indent="0"/>
            <a:r>
              <a:rPr lang="pl-PL" b="1" i="1" dirty="0" smtClean="0"/>
              <a:t>PODSTAWOWE </a:t>
            </a:r>
            <a:r>
              <a:rPr lang="pl-PL" b="1" i="1" dirty="0"/>
              <a:t>ZASADY OCENY KWALIFIKOWALNOŚCI WNIOSKU W RAMACH KRYTERIÓW DOSTĘPU:</a:t>
            </a:r>
            <a:endParaRPr lang="pl-PL" i="1" dirty="0"/>
          </a:p>
          <a:p>
            <a:r>
              <a:rPr lang="pl-PL" b="1" i="1" dirty="0" smtClean="0"/>
              <a:t>	Ocena </a:t>
            </a:r>
            <a:r>
              <a:rPr lang="pl-PL" b="1" i="1" dirty="0"/>
              <a:t>TAK/NIE – jedna ocena NIE </a:t>
            </a:r>
            <a:r>
              <a:rPr lang="pl-PL" b="1" i="1" dirty="0" smtClean="0"/>
              <a:t>wyklucza.</a:t>
            </a:r>
            <a:endParaRPr lang="pl-PL" i="1" dirty="0"/>
          </a:p>
          <a:p>
            <a:r>
              <a:rPr lang="pl-PL" b="1" i="1" dirty="0" smtClean="0"/>
              <a:t>	</a:t>
            </a:r>
            <a:r>
              <a:rPr lang="pl-PL" b="1" i="1" u="sng" dirty="0" smtClean="0"/>
              <a:t>Na </a:t>
            </a:r>
            <a:r>
              <a:rPr lang="pl-PL" b="1" i="1" u="sng" dirty="0"/>
              <a:t>tym etapie nie ma możliwości uzupełniania </a:t>
            </a:r>
            <a:r>
              <a:rPr lang="pl-PL" b="1" i="1" u="sng" dirty="0" smtClean="0"/>
              <a:t>wniosku.</a:t>
            </a:r>
            <a:endParaRPr lang="pl-PL" i="1" u="sng" dirty="0"/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12305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70000" lnSpcReduction="20000"/>
          </a:bodyPr>
          <a:lstStyle/>
          <a:p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JAKOŚCIOWE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PUNKTOWE.</a:t>
            </a:r>
          </a:p>
          <a:p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Obszar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ZASADNOŚĆ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PRZEDSIĘWZIĘCIA.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Ocena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planowanego efektu ekologicznego – wpływ na realizację wskaźników programu </a:t>
            </a: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priorytetowego.  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Ranga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ochrony obszaru / gatunku, którego dotyczy przedsięwzięcie 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(&gt; 50% kosztów przedsięwzięcia dotyczy ochrony tego obszaru/ gatunku</a:t>
            </a:r>
            <a:r>
              <a:rPr lang="pl-PL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odrzucenia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Priorytet przedsięwzięcia. 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Konieczność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pilność realizacji przedsięwzięcia z punktu widzenia wpływu na przedmiot ochrony </a:t>
            </a:r>
            <a:r>
              <a:rPr lang="pl-PL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potwierdzona przez właściwy organ nadzorujący</a:t>
            </a:r>
            <a:r>
              <a:rPr lang="pl-PL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powoduje odrzucenia</a:t>
            </a:r>
            <a:r>
              <a:rPr lang="pl-PL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wniosku.</a:t>
            </a:r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punktów w obszarze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  maksymalnie 50 pkt.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minimalny próg wymagany dla pozytywnej oceny w ramach obszaru wynosi 60% możliwych do uzyskania punktów</a:t>
            </a:r>
            <a:r>
              <a:rPr lang="pl-PL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02543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620688"/>
            <a:ext cx="7615262" cy="879486"/>
          </a:xfrm>
        </p:spPr>
        <p:txBody>
          <a:bodyPr>
            <a:normAutofit/>
          </a:bodyPr>
          <a:lstStyle/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 oferta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programowa Narodowego Funduszu Ochrony Środowiska i Gospodarki Wodnej na lata 2014 - 2023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      </a:t>
            </a:r>
          </a:p>
          <a:p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Przedstawiamy Państwu ofertę programową Narodowego Funduszu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Ochrony Środowiska 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Gospodarki Wodnej na lata 2015 - 2020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prognozą wydatkowania środków do roku 2023 r.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Celem  wypracowania nowej oferty programowej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ukształtowanie stabilnej, transparentnej i wieloletniej oferty programowej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ten planuje się osiągnąć poprzez ograniczenie liczby programów priorytetowych, oraz ich unifikację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(między innymi: ujednolicenie struktury programu, wytycznych dotyczących: kosztów kwalifikowanych, oceny efektywności kosztowej czy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też oceny działań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edukacyjnych).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641379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JAKOŚCIOWE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PUNKTOWE (cd).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 II. -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WYKONALNOŚĆ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PRZEDSIĘWZIĘCIA.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Ocena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uzasadnienia wyboru przyjętego rozwiązania/technologii (w tym ocena analizy alternatywnych rozwiązań)</a:t>
            </a:r>
          </a:p>
          <a:p>
            <a:r>
              <a:rPr lang="pl-PL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</a:t>
            </a:r>
            <a:r>
              <a:rPr lang="pl-PL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wniosku.</a:t>
            </a:r>
            <a:endParaRPr lang="pl-PL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Ocena realności wdrożenia przyjętego rozwiązania.</a:t>
            </a:r>
          </a:p>
          <a:p>
            <a:r>
              <a:rPr lang="pl-PL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kryterium (uzyskanie 0 pkt)</a:t>
            </a:r>
            <a:r>
              <a:rPr lang="pl-PL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powoduje odrzucenie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wniosku.</a:t>
            </a:r>
            <a:endParaRPr lang="pl-PL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Ocena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przygotowania instytucjonalnego do wdrożenia przyjętego rozwiązania 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dotyczy również podmiotu upoważnionego do ponoszenia kosztów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 </a:t>
            </a:r>
            <a:r>
              <a:rPr lang="pl-PL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odrzucenia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wniosku.</a:t>
            </a:r>
            <a:endParaRPr lang="pl-PL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punktów w obszarze II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maksymalnie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minimalny próg wymagany dla pozytywnej oceny w ramach obszaru wynosi 60% możliwych do uzyskania punktów</a:t>
            </a: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23395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JAKOŚCIOWE PUNKTOWE (cd).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 III. -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EFEKTYWNOŚĆ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KOSZTOWA.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Ocena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niezbędności zakresu przedsięwzięcia dla osiągnięcia efektu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ekologicznego.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</a:t>
            </a:r>
            <a:r>
              <a:rPr lang="pl-PL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powoduje odrzucenie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wniosku.</a:t>
            </a:r>
            <a:endParaRPr lang="pl-PL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Ocena wysokości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pod warunkiem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zaakceptowania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kwalifikowalności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poszczególnych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kategoriach.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przeciętne to koszty wynikające z tabeli standaryzowanych kosztów jednostkowych, powszechnie obowiązujących cenników lub w przypadku braku takowych z ofert rozeznania rynku dostawców i wykonawców).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(uzyskanie 0 pkt)</a:t>
            </a:r>
            <a:r>
              <a:rPr lang="pl-PL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powoduje odrzucenie</a:t>
            </a:r>
            <a:r>
              <a:rPr lang="pl-PL" sz="1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wniosku. </a:t>
            </a:r>
            <a:endParaRPr lang="pl-PL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punktów w obszarze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maksymalnie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minimalny próg wymagany dla pozytywnej oceny w ramach obszaru wynosi 60% możliwych do uzyskania punktów</a:t>
            </a:r>
            <a:r>
              <a:rPr 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4545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92500" lnSpcReduction="20000"/>
          </a:bodyPr>
          <a:lstStyle/>
          <a:p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JAKOŚCIOWE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DOPUSZCZAJĄCE.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dotyczy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Analiza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dotychczasowej sytuacji finansowej Wnioskodawcy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powoduje odrzucenia wniosku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ocena kryterium nr 2 jest pozytywna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Analiza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prognozowanej sytuacji finansowej Wnioskodawcy –  w tym analiza wykonalności i trwałości finansowej.</a:t>
            </a:r>
          </a:p>
          <a:p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 wniosku niezależnie od wyników oceny kryterium nr 1.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DOPUSZCZALNOŚCI POMOCY PUBLICZNEJ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Dopuszczalność pomocy publicznej zgodnie z przepisami o pomocy publicznej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 wniosku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/>
              <a:t>	</a:t>
            </a:r>
            <a:endParaRPr lang="pl-PL" b="1" dirty="0" smtClean="0"/>
          </a:p>
          <a:p>
            <a:pPr marL="0" indent="0"/>
            <a:r>
              <a:rPr lang="pl-PL" b="1" dirty="0" smtClean="0"/>
              <a:t>PODSTAWOWE </a:t>
            </a:r>
            <a:r>
              <a:rPr lang="pl-PL" b="1" dirty="0"/>
              <a:t>ZASADY OCENY KWALIFIKOWALNOŚCI WNIOSKU W RAMACH KRYTERIÓW </a:t>
            </a:r>
            <a:r>
              <a:rPr lang="pl-PL" b="1" dirty="0" smtClean="0"/>
              <a:t>JAKOŚCIOWYCH DOPUSZCZAJACYCH:</a:t>
            </a:r>
            <a:endParaRPr lang="pl-PL" dirty="0"/>
          </a:p>
          <a:p>
            <a:r>
              <a:rPr lang="pl-PL" b="1" dirty="0"/>
              <a:t>	Ocena </a:t>
            </a:r>
            <a:r>
              <a:rPr lang="pl-PL" b="1" dirty="0" smtClean="0"/>
              <a:t>TAK/NIE.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69599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44824"/>
            <a:ext cx="8119318" cy="4281339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KRYTERIA HORYZONTALNE.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przyczynia się do zwiększania świadomości ekologicznej przez edukowanie i informowanie jego odbiorców oraz interesariuszy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efekcie ekologicznym przedsięwzięcia (KEEP).  Możliwa ocena pozytywna i 5 pkt zwiększających łączną sumę punktów (premia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Uwaga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pl-PL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pl-PL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w przedsięwzięciach przyrodniczych obowiązkowy, stąd koszty KEEP są </a:t>
            </a:r>
            <a:r>
              <a:rPr lang="pl-PL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niekwalifikowane.</a:t>
            </a:r>
            <a:endParaRPr lang="pl-PL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7717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209331"/>
          </a:xfrm>
        </p:spPr>
        <p:txBody>
          <a:bodyPr>
            <a:normAutofit lnSpcReduction="10000"/>
          </a:bodyPr>
          <a:lstStyle/>
          <a:p>
            <a:endParaRPr lang="pl-PL" b="1" dirty="0" smtClean="0"/>
          </a:p>
          <a:p>
            <a:r>
              <a:rPr lang="pl-PL" b="1" dirty="0" smtClean="0"/>
              <a:t>Suma </a:t>
            </a:r>
            <a:r>
              <a:rPr lang="pl-PL" b="1" dirty="0"/>
              <a:t>punktów z oceny w obszarach I-III </a:t>
            </a:r>
            <a:r>
              <a:rPr lang="pl-PL" b="1" dirty="0" smtClean="0"/>
              <a:t>– maksymalnie 100 pkt.</a:t>
            </a:r>
            <a:endParaRPr lang="pl-PL" dirty="0"/>
          </a:p>
          <a:p>
            <a:r>
              <a:rPr lang="pl-PL" sz="1400" i="1" dirty="0"/>
              <a:t>(minimalny próg wymagany dla pozytywnej oceny przedsięwzięcia wynosi 60 punktów</a:t>
            </a:r>
            <a:r>
              <a:rPr lang="pl-PL" sz="1400" i="1" dirty="0" smtClean="0"/>
              <a:t>).</a:t>
            </a:r>
            <a:r>
              <a:rPr lang="pl-PL" sz="1400" b="1" dirty="0" smtClean="0"/>
              <a:t> </a:t>
            </a:r>
            <a:endParaRPr lang="pl-PL" sz="1400" dirty="0"/>
          </a:p>
          <a:p>
            <a:endParaRPr lang="pl-PL" b="1" dirty="0" smtClean="0"/>
          </a:p>
          <a:p>
            <a:r>
              <a:rPr lang="pl-PL" b="1" dirty="0" smtClean="0"/>
              <a:t>	Liczba punktów, jakie otrzymać może przedsięwzięcie w ramach oceny kryteriów horyzontalnych </a:t>
            </a:r>
            <a:r>
              <a:rPr lang="pl-PL" i="1" dirty="0" smtClean="0"/>
              <a:t>(jeżeli dotyczy)</a:t>
            </a:r>
            <a:r>
              <a:rPr lang="pl-PL" b="1" dirty="0" smtClean="0"/>
              <a:t> – maksymalnie 5 pkt.</a:t>
            </a:r>
            <a:endParaRPr lang="pl-PL" dirty="0" smtClean="0"/>
          </a:p>
          <a:p>
            <a:endParaRPr lang="pl-PL" b="1" dirty="0" smtClean="0"/>
          </a:p>
          <a:p>
            <a:r>
              <a:rPr lang="pl-PL" b="1" dirty="0" smtClean="0"/>
              <a:t>Ocena </a:t>
            </a:r>
            <a:r>
              <a:rPr lang="pl-PL" b="1" dirty="0"/>
              <a:t>łączna </a:t>
            </a:r>
            <a:r>
              <a:rPr lang="pl-PL" dirty="0"/>
              <a:t>– suma punktów z poszczególnych obszarów tematycznych i kryteriów </a:t>
            </a:r>
            <a:r>
              <a:rPr lang="pl-PL" b="1" dirty="0" smtClean="0"/>
              <a:t> </a:t>
            </a:r>
            <a:r>
              <a:rPr lang="pl-PL" dirty="0" smtClean="0"/>
              <a:t>horyzontalnych – maksymalnie 105 pkt.</a:t>
            </a:r>
            <a:r>
              <a:rPr lang="pl-PL" b="1" dirty="0" smtClean="0"/>
              <a:t> </a:t>
            </a:r>
            <a:endParaRPr lang="pl-PL" dirty="0"/>
          </a:p>
          <a:p>
            <a:r>
              <a:rPr lang="pl-PL" sz="1400" i="1" u="sng" dirty="0"/>
              <a:t>(minimalny próg wymagany dla pozytywnej oceny przedsięwzięcia wynosi 60 </a:t>
            </a:r>
            <a:r>
              <a:rPr lang="pl-PL" sz="1400" i="1" u="sng" dirty="0" smtClean="0"/>
              <a:t>punktów.)</a:t>
            </a:r>
            <a:r>
              <a:rPr lang="pl-PL" sz="1400" b="1" u="sng" dirty="0" smtClean="0"/>
              <a:t> </a:t>
            </a:r>
            <a:endParaRPr lang="pl-PL" sz="1400" u="sng" dirty="0"/>
          </a:p>
          <a:p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b="1" i="1" dirty="0" smtClean="0"/>
              <a:t>	</a:t>
            </a:r>
          </a:p>
          <a:p>
            <a:r>
              <a:rPr lang="pl-PL" sz="1700" b="1" i="1" dirty="0"/>
              <a:t>	</a:t>
            </a:r>
            <a:r>
              <a:rPr lang="pl-PL" sz="1700" b="1" i="1" dirty="0" smtClean="0"/>
              <a:t>Na </a:t>
            </a:r>
            <a:r>
              <a:rPr lang="pl-PL" sz="1700" b="1" i="1" dirty="0"/>
              <a:t>tym etapie </a:t>
            </a:r>
            <a:r>
              <a:rPr lang="pl-PL" sz="1700" b="1" i="1" dirty="0" smtClean="0"/>
              <a:t>istnieje możliwości </a:t>
            </a:r>
            <a:r>
              <a:rPr lang="pl-PL" sz="1700" b="1" i="1" dirty="0"/>
              <a:t>uzupełniania </a:t>
            </a:r>
            <a:r>
              <a:rPr lang="pl-PL" sz="1700" b="1" i="1" dirty="0" smtClean="0"/>
              <a:t>wniosku (wyjaśnienia wątpliwości oceniającego).</a:t>
            </a:r>
            <a:endParaRPr lang="pl-PL" sz="1700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33802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pl-PL" dirty="0" smtClean="0"/>
              <a:t>      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      </a:t>
            </a:r>
            <a:r>
              <a:rPr lang="pl-PL" b="1" dirty="0" smtClean="0"/>
              <a:t>Wnioski </a:t>
            </a:r>
            <a:r>
              <a:rPr lang="pl-PL" b="1" dirty="0"/>
              <a:t>o pożyczkę dotyczące przedsięwzięć współfinansowanych ze środków Unii Europejskiej niepodlegających zwrotowi lub ze środków, Mechanizmu Finansowego EOG 2009-2014 w ramach Programu Operacyjnego PL02 „Ochrona różnorodności biologicznej i ekosystemów” lub Szwajcarsko - Polskiego Programu Współpracy, podlegają ocenie tylko wg kryteriów dostępu oraz kryteriów jakościowych dopuszczających, z możliwością dokonania oceny efektywności kosztowej.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6912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764704"/>
            <a:ext cx="761526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1) Ochrona obszarów i gatunków cennych przyrodniczo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604448" cy="4464496"/>
          </a:xfrm>
        </p:spPr>
        <p:txBody>
          <a:bodyPr>
            <a:noAutofit/>
          </a:bodyPr>
          <a:lstStyle/>
          <a:p>
            <a:r>
              <a:rPr lang="pl-PL" sz="1800" b="1" i="1" dirty="0" smtClean="0"/>
              <a:t>        Wnioski o dofinansowanie przedsięwzięcia w formie przekazania środków </a:t>
            </a:r>
          </a:p>
          <a:p>
            <a:r>
              <a:rPr lang="pl-PL" sz="1800" b="1" i="1" dirty="0" smtClean="0"/>
              <a:t>        państwowych jednostek budżetowych rozpatrywane są zgodnie z Procedurą: </a:t>
            </a:r>
            <a:endParaRPr lang="pl-PL" sz="1800" dirty="0"/>
          </a:p>
          <a:p>
            <a:pPr algn="ctr"/>
            <a:r>
              <a:rPr lang="pl-PL" sz="1800" b="1" i="1" dirty="0" smtClean="0"/>
              <a:t>„Rozpatrywanie </a:t>
            </a:r>
            <a:r>
              <a:rPr lang="pl-PL" sz="1800" b="1" i="1" dirty="0"/>
              <a:t>wniosków o przekazanie środków na </a:t>
            </a:r>
            <a:r>
              <a:rPr lang="pl-PL" sz="1800" b="1" i="1" dirty="0" smtClean="0"/>
              <a:t>realizację</a:t>
            </a:r>
            <a:br>
              <a:rPr lang="pl-PL" sz="1800" b="1" i="1" dirty="0" smtClean="0"/>
            </a:br>
            <a:r>
              <a:rPr lang="pl-PL" sz="1800" b="1" i="1" dirty="0" smtClean="0"/>
              <a:t> </a:t>
            </a:r>
            <a:r>
              <a:rPr lang="pl-PL" sz="1800" b="1" i="1" dirty="0"/>
              <a:t>zadań państwowych jednostek </a:t>
            </a:r>
            <a:r>
              <a:rPr lang="pl-PL" sz="1800" b="1" i="1" dirty="0" smtClean="0"/>
              <a:t>budżetowych”.</a:t>
            </a:r>
          </a:p>
          <a:p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Nabór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państwowych jednostek budżetowych odbywa się w trybie</a:t>
            </a:r>
          </a:p>
          <a:p>
            <a:pPr algn="ctr"/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ciągłym (</a:t>
            </a:r>
            <a:r>
              <a:rPr lang="pl-PL" sz="1800" i="1" dirty="0" smtClean="0"/>
              <a:t>nabór, w którym oceniane przedsięwzięcia nie są porównywane między sobą</a:t>
            </a:r>
            <a:r>
              <a:rPr lang="pl-PL" sz="1800" dirty="0" smtClean="0"/>
              <a:t>)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 smtClean="0"/>
          </a:p>
          <a:p>
            <a:r>
              <a:rPr lang="pl-PL" sz="1400" dirty="0" smtClean="0"/>
              <a:t>Etapy rozpatrywania wniosków:</a:t>
            </a:r>
          </a:p>
          <a:p>
            <a:pPr lvl="0">
              <a:buFont typeface="+mj-lt"/>
              <a:buAutoNum type="arabicParenR"/>
            </a:pPr>
            <a:r>
              <a:rPr lang="pl-PL" sz="1400" dirty="0"/>
              <a:t>Rejestrowanie Wniosków o przekazanie środków.</a:t>
            </a:r>
          </a:p>
          <a:p>
            <a:pPr lvl="0">
              <a:buFont typeface="+mj-lt"/>
              <a:buAutoNum type="arabicParenR"/>
            </a:pPr>
            <a:r>
              <a:rPr lang="pl-PL" sz="1400" dirty="0"/>
              <a:t>Ocena formalna Wniosku. </a:t>
            </a:r>
          </a:p>
          <a:p>
            <a:pPr lvl="0">
              <a:buFont typeface="+mj-lt"/>
              <a:buAutoNum type="arabicParenR"/>
            </a:pPr>
            <a:r>
              <a:rPr lang="pl-PL" sz="1400" dirty="0"/>
              <a:t>Ocena ekologiczno-techniczna Wniosku. </a:t>
            </a:r>
          </a:p>
          <a:p>
            <a:pPr lvl="0">
              <a:buFont typeface="+mj-lt"/>
              <a:buAutoNum type="arabicParenR"/>
            </a:pPr>
            <a:r>
              <a:rPr lang="pl-PL" sz="1400" dirty="0"/>
              <a:t>Tworzenie list zadań zakwalifikowanych do </a:t>
            </a:r>
            <a:r>
              <a:rPr lang="pl-PL" sz="1400" dirty="0" smtClean="0"/>
              <a:t>dofinansowania.</a:t>
            </a:r>
            <a:endParaRPr lang="pl-PL" sz="1400" dirty="0"/>
          </a:p>
          <a:p>
            <a:pPr lvl="0">
              <a:buFont typeface="+mj-lt"/>
              <a:buAutoNum type="arabicParenR"/>
            </a:pPr>
            <a:r>
              <a:rPr lang="pl-PL" sz="1400" dirty="0"/>
              <a:t>Negocjacje warunków dofinansowania zadania.</a:t>
            </a:r>
          </a:p>
          <a:p>
            <a:pPr lvl="0">
              <a:buFont typeface="+mj-lt"/>
              <a:buAutoNum type="arabicParenR"/>
            </a:pPr>
            <a:r>
              <a:rPr lang="pl-PL" sz="1400" dirty="0"/>
              <a:t>Udzielenie dofinansowania.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914167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0990" y="620688"/>
            <a:ext cx="761526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Ochrona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przywracanie różnorodności biologicznej</a:t>
            </a:r>
            <a:b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Środowisko.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132856"/>
            <a:ext cx="7615262" cy="3993307"/>
          </a:xfrm>
        </p:spPr>
        <p:txBody>
          <a:bodyPr>
            <a:no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pPr lvl="0" algn="ctr"/>
            <a:r>
              <a:rPr lang="pl-PL" b="1" dirty="0" smtClean="0"/>
              <a:t> </a:t>
            </a:r>
            <a:r>
              <a:rPr lang="pl-PL" b="1" dirty="0"/>
              <a:t>Terminy i sposób składania </a:t>
            </a:r>
            <a:r>
              <a:rPr lang="pl-PL" b="1" dirty="0" smtClean="0"/>
              <a:t>wniosków:</a:t>
            </a:r>
            <a:endParaRPr lang="pl-PL" dirty="0"/>
          </a:p>
          <a:p>
            <a:pPr algn="ctr"/>
            <a:r>
              <a:rPr lang="pl-PL" dirty="0"/>
              <a:t>Nabór wniosków odbywa się w trybie </a:t>
            </a:r>
            <a:r>
              <a:rPr lang="pl-PL" b="1" dirty="0"/>
              <a:t>ciągłym</a:t>
            </a:r>
            <a:r>
              <a:rPr lang="pl-PL" dirty="0"/>
              <a:t>.</a:t>
            </a:r>
          </a:p>
          <a:p>
            <a:endParaRPr lang="pl-PL" sz="1800" i="1" dirty="0" smtClean="0"/>
          </a:p>
          <a:p>
            <a:pPr algn="ctr"/>
            <a:r>
              <a:rPr lang="pl-PL" sz="1800" i="1" dirty="0" smtClean="0"/>
              <a:t>Terminy</a:t>
            </a:r>
            <a:r>
              <a:rPr lang="pl-PL" sz="1800" i="1" dirty="0"/>
              <a:t>, sposób składania i rozpatrywania wniosków określone </a:t>
            </a:r>
            <a:r>
              <a:rPr lang="pl-PL" sz="1800" i="1" dirty="0" smtClean="0"/>
              <a:t>zostaną </a:t>
            </a:r>
          </a:p>
          <a:p>
            <a:pPr algn="ctr"/>
            <a:r>
              <a:rPr lang="pl-PL" sz="1800" i="1" dirty="0" smtClean="0"/>
              <a:t> </a:t>
            </a:r>
            <a:r>
              <a:rPr lang="pl-PL" sz="1800" i="1" dirty="0"/>
              <a:t>odpowiednio w ogłoszeniu o naborze lub w regulaminie naboru, </a:t>
            </a:r>
            <a:r>
              <a:rPr lang="pl-PL" sz="1800" i="1" dirty="0" smtClean="0"/>
              <a:t>które</a:t>
            </a:r>
          </a:p>
          <a:p>
            <a:pPr algn="ctr"/>
            <a:r>
              <a:rPr lang="pl-PL" sz="1800" i="1" dirty="0" smtClean="0"/>
              <a:t> </a:t>
            </a:r>
            <a:r>
              <a:rPr lang="pl-PL" sz="1800" i="1" dirty="0"/>
              <a:t>zamieszczane będą na stronie internetowej NFOŚiGW.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734150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32656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628800"/>
            <a:ext cx="7931224" cy="4497363"/>
          </a:xfrm>
        </p:spPr>
        <p:txBody>
          <a:bodyPr>
            <a:normAutofit/>
          </a:bodyPr>
          <a:lstStyle/>
          <a:p>
            <a:pPr lvl="0"/>
            <a:endParaRPr lang="pl-PL" b="1" u="sng" dirty="0" smtClean="0"/>
          </a:p>
          <a:p>
            <a:pPr lvl="0"/>
            <a:r>
              <a:rPr lang="pl-PL" b="1" u="sng" dirty="0" smtClean="0"/>
              <a:t>Koszty kwalifikowane:</a:t>
            </a:r>
            <a:endParaRPr lang="pl-PL" u="sng" dirty="0"/>
          </a:p>
          <a:p>
            <a:pPr lvl="0"/>
            <a:r>
              <a:rPr lang="pl-PL" dirty="0" smtClean="0"/>
              <a:t>      Okres </a:t>
            </a:r>
            <a:r>
              <a:rPr lang="pl-PL" dirty="0"/>
              <a:t>kwalifikowalności kosztów od 01.01.2014 r. do 31.12.2023 r., w którym to poniesione koszty mogą być uznane za kwalifikowane. </a:t>
            </a:r>
          </a:p>
          <a:p>
            <a:pPr lvl="0"/>
            <a:r>
              <a:rPr lang="pl-PL" dirty="0" smtClean="0"/>
              <a:t>       Koszty </a:t>
            </a:r>
            <a:r>
              <a:rPr lang="pl-PL" dirty="0"/>
              <a:t>kwalifikowane - zgodnie z „Wytycznymi w zakresie kosztów kwalifikowanych” NFOŚiGW, z zastrzeżeniem, że zakres kosztów kwalifikowanych (co do rodzaju) jest zgodny z właściwymi wytycznymi w zakresie kosztów kwalifikowanych w ramach </a:t>
            </a:r>
            <a:r>
              <a:rPr lang="pl-PL" dirty="0" err="1"/>
              <a:t>POIiŚ</a:t>
            </a:r>
            <a:r>
              <a:rPr lang="pl-PL" dirty="0"/>
              <a:t> 2014-2020</a:t>
            </a:r>
            <a:r>
              <a:rPr lang="pl-PL" dirty="0" smtClean="0"/>
              <a:t>.</a:t>
            </a:r>
          </a:p>
          <a:p>
            <a:pPr lvl="0"/>
            <a:endParaRPr lang="pl-PL" dirty="0" smtClean="0"/>
          </a:p>
          <a:p>
            <a:r>
              <a:rPr lang="pl-PL" b="1" u="sng" dirty="0"/>
              <a:t>Formy </a:t>
            </a:r>
            <a:r>
              <a:rPr lang="pl-PL" b="1" u="sng" dirty="0" smtClean="0"/>
              <a:t>dofinansowania:</a:t>
            </a:r>
            <a:endParaRPr lang="pl-PL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dotacja;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pożyczka, w tym pożyczka na zachowanie płynności finansowej przedsięwzięć współfinansowanych ze środków Unii Europejskiej.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55610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988840"/>
            <a:ext cx="7615262" cy="4525963"/>
          </a:xfrm>
        </p:spPr>
        <p:txBody>
          <a:bodyPr>
            <a:normAutofit fontScale="85000" lnSpcReduction="20000"/>
          </a:bodyPr>
          <a:lstStyle/>
          <a:p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Intensywność dofinansowania: 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dotacji:</a:t>
            </a:r>
          </a:p>
          <a:p>
            <a:pPr marL="0" lv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 realizowanych w ramach działania 2.4 zgodnie z Szczegółowym opisem osi priorytetowych (SZOOP) II osi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POIiŚ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2014-2020 wybieranych w trybie konkursowym:</a:t>
            </a:r>
          </a:p>
          <a:p>
            <a:pPr marL="0" indent="0"/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do 5% kosztów kwalifikowanych z uwzględnieniem warunków określonych w SZOOP</a:t>
            </a:r>
            <a:r>
              <a:rPr lang="pl-PL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endParaRPr lang="pl-P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Dla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przedsięwzięć realizowanych w ramach działania 2.4 zgodnie z Szczegółowym opisem osi priorytetowych II osi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POIiŚ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2014-2020 z następujących typów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projektów: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Opracowanie instrumentów planistycznych dla obszarów Natura 2000. Plany ochrony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Rozwój bazy ośrodków prowadzących działalność w zakresie edukacji podlegających parkom narodowym. </a:t>
            </a:r>
          </a:p>
          <a:p>
            <a:pPr marL="0" indent="0"/>
            <a:r>
              <a:rPr 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do 10% kosztów kwalifikowanych, z uwzględnieniem warunków określonych w SZOOP.</a:t>
            </a:r>
          </a:p>
          <a:p>
            <a:pPr lvl="0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289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 oferta programowa Narodowego Funduszu Ochrony Środowiska i Gospodarki Wodnej na lata 2014 - 2023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844824"/>
            <a:ext cx="7615262" cy="4281339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Przygotowując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aktualizację naszych programów priorytetowych mieliśmy na względzie przede wszystkim: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ukształtowanie  wieloletniej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programowej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 okres zgodny ze strategią Bezpieczeństwo Energetyczne i Środowisko oraz perspektywą finansową Unii Europejskiej 2014-2020,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poprawę komunikacji z naszymi wnioskodawcami,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usprawnienie procesu oceny wniosków i przyznawania dofinansowania,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transparentność  procesu oceny dzięki zastosowaniu czytelnych kryteriów wyboru przedsięwzięć,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premiowanie działań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edukacyjnych  w ramach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realizowanych przedsięwzięć.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04393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620688"/>
            <a:ext cx="761526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353347"/>
          </a:xfrm>
        </p:spPr>
        <p:txBody>
          <a:bodyPr>
            <a:normAutofit/>
          </a:bodyPr>
          <a:lstStyle/>
          <a:p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Intensywność dofinansowania (cd): </a:t>
            </a: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l-PL" u="sng" dirty="0"/>
              <a:t>Dofinansowanie w formie pożyczki </a:t>
            </a:r>
            <a:r>
              <a:rPr lang="pl-PL" dirty="0"/>
              <a:t>– uzupełnienie wkładu własnego do 100% kosztów kwalifikowanych, przy czym:</a:t>
            </a:r>
          </a:p>
          <a:p>
            <a:pPr lvl="1"/>
            <a:r>
              <a:rPr lang="pl-PL" dirty="0" smtClean="0"/>
              <a:t>maksymalna </a:t>
            </a:r>
            <a:r>
              <a:rPr lang="pl-PL" dirty="0"/>
              <a:t>wartość pożyczki nie może być większa niż różnica między wysokością kosztów kwalifikowanych a kwotą dofinansowania ze środków Funduszu Spójności oraz (jeżeli dotyczy) dofinansowania w formie dotacji ze środków NFOŚiGW lub </a:t>
            </a:r>
            <a:r>
              <a:rPr lang="pl-PL" dirty="0" err="1"/>
              <a:t>wfośigw</a:t>
            </a:r>
            <a:r>
              <a:rPr lang="pl-PL" dirty="0"/>
              <a:t>. </a:t>
            </a:r>
          </a:p>
          <a:p>
            <a:pPr lvl="1"/>
            <a:r>
              <a:rPr lang="pl-PL" dirty="0" smtClean="0"/>
              <a:t>maksymalna </a:t>
            </a:r>
            <a:r>
              <a:rPr lang="pl-PL" dirty="0"/>
              <a:t>wartość pożyczki na zachowanie płynności finansowej nie może być większa niż niewypłacona kwota dofinansowania ze środków Funduszu Spójności.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1305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Warunki dofinansowania:</a:t>
            </a:r>
            <a:endParaRPr lang="pl-PL" dirty="0"/>
          </a:p>
          <a:p>
            <a:pPr lvl="0"/>
            <a:r>
              <a:rPr lang="pl-PL" dirty="0"/>
              <a:t>Warunki udzielenia dofinansowania w formie dotacji: 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dofinansowanie w formie dotacji dotyczy wyłącznie projektów wybieranych w trybie konkursowym;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decyzja Zarządu NFOŚiGW w sprawie udzielenia dofinansowania podejmowana jest po przedłożeniu w NFOŚiGW decyzji Instytucji Pośredniczącej </a:t>
            </a:r>
            <a:r>
              <a:rPr lang="pl-PL" dirty="0" err="1"/>
              <a:t>POIiŚ</a:t>
            </a:r>
            <a:r>
              <a:rPr lang="pl-PL" dirty="0"/>
              <a:t> potwierdzającej przyznanie dofinansowania;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podpisanie umowy o dofinansowanie ze środków NFOŚiGW uwarunkowane jest zawarciem umowy dofinansowania projektu ze środków </a:t>
            </a:r>
            <a:r>
              <a:rPr lang="pl-PL" dirty="0" err="1"/>
              <a:t>POIiŚ</a:t>
            </a:r>
            <a:r>
              <a:rPr lang="pl-PL" dirty="0"/>
              <a:t> 2014-2020.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1261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Warunki </a:t>
            </a:r>
            <a:r>
              <a:rPr lang="pl-PL" b="1" dirty="0" smtClean="0"/>
              <a:t>dofinansowania (cd):</a:t>
            </a:r>
          </a:p>
          <a:p>
            <a:endParaRPr lang="pl-PL" dirty="0"/>
          </a:p>
          <a:p>
            <a:pPr lvl="0"/>
            <a:r>
              <a:rPr lang="pl-PL" dirty="0"/>
              <a:t>Warunki udzielenia dofinansowania w formie pożyczki: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kwota pożyczki: od 40 tys. zł, z zastrzeżeniem poziomu intensywności dofinansowania określonego w programie;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oprocentowanie stałe: 1% w skali roku. Odsetki z tytułu oprocentowania spłacane są na bieżąco w okresach kwartalnych. Pierwsza spłata na koniec kwartału kalendarzowego, następującego po kwartale, w którym wypłacono pierwszą transzę środków,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okres finansowania: pożyczka może być udzielona na okres nie dłuższy niż 8 lat. Okres finansowania jest liczony od daty planowanej wypłaty pierwszej transzy pożyczki do daty planowanej spłaty ostatniej raty kapitałowej; 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okres karencji: przy udzielaniu pożyczki może być stosowana karencja w spłacie rat kapitałowych liczona od daty wypłaty ostatniej transzy pożyczki do daty spłaty pierwszej raty kapitałowej, lecz nie dłuższa niż 12 miesięcy od daty zakończenia realizacji przedsięwzięcia; 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pożyczka nie podlega umorzeniu;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decyzja Zarządu NFOŚiGW w sprawie udzielenia dofinansowania podejmowana jest po przedłożeniu w NFOŚiGW decyzji Instytucji Pośredniczącej </a:t>
            </a:r>
            <a:r>
              <a:rPr lang="pl-PL" dirty="0" err="1"/>
              <a:t>POIiŚ</a:t>
            </a:r>
            <a:r>
              <a:rPr lang="pl-PL" dirty="0"/>
              <a:t> potwierdzającej przyznanie dofinansowania;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podpisanie umowy dofinansowania ze środków NFOŚiGW uwarunkowane jest zawarciem umowy dofinansowania przedsięwzięcia ze środków </a:t>
            </a:r>
            <a:r>
              <a:rPr lang="pl-PL" dirty="0" err="1"/>
              <a:t>POIiŚ</a:t>
            </a:r>
            <a:r>
              <a:rPr lang="pl-PL" dirty="0"/>
              <a:t> 2014-2020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7071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00808"/>
            <a:ext cx="7615262" cy="4525963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Warunki dofinansowania (cd</a:t>
            </a:r>
            <a:r>
              <a:rPr lang="pl-PL" b="1" dirty="0" smtClean="0"/>
              <a:t>):</a:t>
            </a:r>
          </a:p>
          <a:p>
            <a:endParaRPr lang="pl-PL" b="1" dirty="0"/>
          </a:p>
          <a:p>
            <a:pPr marL="0" lvl="0" indent="0"/>
            <a:r>
              <a:rPr lang="pl-PL" dirty="0"/>
              <a:t>Warunki udzielenia dofinansowania w formie pożyczki, przeznaczonej na zachowanie płynności finansowej przedsięwzięć współfinansowanych ze środków Unii Europejskiej: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kwota pożyczki: od 40 tys. zł, z zastrzeżeniem poziomu intensywności dofinansowania określonego w programie;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oprocentowanie stałe: 1 % w skali roku. Odsetki z tytułu oprocentowania spłacane są na bieżąco w okresach kwartalnych. Pierwsza spłata na koniec kwartału kalendarzowego, następującego po kwartale, w którym wypłacono pierwszą transzę środków;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okres finansowania: nie dłużej niż 2 lata od daty zakończenia realizacji projektu;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karencja: bez karencji;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termin spłaty: 7 dni od daty wpływu środków Unii Europejskiej na rachunek pożyczkobiorcy, lecz nie dłużej niż okres finansowania;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pożyczka nie podlega umorzeniu;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dirty="0"/>
              <a:t>podpisanie umowy dofinansowania ze środków NFOŚiGW uwarunkowane jest zawarciem umowy dofinansowania przedsięwzięcia ze środków </a:t>
            </a:r>
            <a:r>
              <a:rPr lang="pl-PL" dirty="0" err="1"/>
              <a:t>POIiŚ</a:t>
            </a:r>
            <a:r>
              <a:rPr lang="pl-PL" dirty="0"/>
              <a:t> 2014-2020.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742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Beneficjenci: </a:t>
            </a:r>
            <a:endParaRPr lang="pl-PL" dirty="0"/>
          </a:p>
          <a:p>
            <a:pPr marL="457200" lvl="0" indent="-457200">
              <a:buFont typeface="+mj-lt"/>
              <a:buAutoNum type="arabicParenR"/>
            </a:pPr>
            <a:r>
              <a:rPr lang="pl-PL" dirty="0"/>
              <a:t>Beneficjenci działania 2.4, II osi priorytetowej Programu Operacyjnego Infrastruktura i Środowisko 2014-2020;</a:t>
            </a:r>
          </a:p>
          <a:p>
            <a:pPr marL="457200" lvl="0" indent="-457200">
              <a:buFont typeface="+mj-lt"/>
              <a:buAutoNum type="arabicParenR"/>
            </a:pPr>
            <a:r>
              <a:rPr lang="pl-PL" dirty="0"/>
              <a:t>Podmioty upoważnione przez Beneficjentów wymienionych w pkt. 1) do ponoszenia wydatków kwalifikowanych.</a:t>
            </a:r>
          </a:p>
          <a:p>
            <a:endParaRPr lang="pl-PL" b="1" dirty="0"/>
          </a:p>
          <a:p>
            <a:r>
              <a:rPr lang="pl-PL" b="1" dirty="0" smtClean="0"/>
              <a:t>Rodzaje przedsięwzięć:</a:t>
            </a:r>
            <a:endParaRPr lang="pl-PL" dirty="0"/>
          </a:p>
          <a:p>
            <a:r>
              <a:rPr lang="pl-PL" dirty="0" smtClean="0"/>
              <a:t>      Przedsięwzięcia </a:t>
            </a:r>
            <a:r>
              <a:rPr lang="pl-PL" dirty="0"/>
              <a:t>wymienione w Szczegółowym opisie osi priorytetowych Programu Operacyjnego Infrastruktura i Środowisko 2014-2020 II oś priorytetowa, działanie 2.4.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8100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3819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DOSTĘPU: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złożony w terminie określonym w programie priorytetowym.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złożony na obowiązującym formularzu i w wymaganej formie.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jest kompletny i prawidłowo podpisany, wypełniono wszystkie wymagane pola formularza wniosku.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mieści się w katalogu Beneficjentów, określonym w programie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priorytetowym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złożenia Wniosku oraz w ciągu ostatnich 3 lat przed jego złożeniem NFOŚiGW nie wypowiedział Wnioskodawcy umowy z przyczyn leżących po stronie Wnioskodawcy.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wywiązuje się z zobowiązań publicznoprawnych na rzecz NFOŚiGW, właściwych organów, czy też podmiotów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941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DOSTĘPU (cd):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wywiązuje się z zobowiązań cywilnoprawnych na rzecz NFOŚiGW.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rodzaj przedsięwzięcia jest zgodny z programem priorytetowym.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przedsięwzięcia nie jest zakończona przed dniem złożenia wniosku.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przedsięwzięcia i wypłaty dofinansowania są zgodne z programem priorytetowym.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i intensywność wnioskowanego dofinansowania jest zgodna  ze szczegółowymi zasadami udzielania dofinansowania, zawartymi  w programie priorytetowym.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u="sng" dirty="0"/>
              <a:t>Wniosek o dofinansowanie ze środków </a:t>
            </a:r>
            <a:r>
              <a:rPr lang="pl-PL" u="sng" dirty="0" err="1"/>
              <a:t>POIiŚ</a:t>
            </a:r>
            <a:r>
              <a:rPr lang="pl-PL" u="sng" dirty="0"/>
              <a:t> 2014-2020 uzyskał w ramach oceny merytorycznej I stopnia status projektu podstawowego i został umieszczony na liście rankingowej zatwierdzonej przez Instytucję Pośredniczącą </a:t>
            </a:r>
            <a:r>
              <a:rPr lang="pl-PL" u="sng" dirty="0" err="1"/>
              <a:t>POIiŚ</a:t>
            </a:r>
            <a:r>
              <a:rPr lang="pl-PL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3553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sz="2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</a:t>
            </a:r>
            <a:r>
              <a:rPr lang="pl-PL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JAKOŚCIOWE </a:t>
            </a:r>
            <a:r>
              <a:rPr lang="pl-PL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PUNKTOWE -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EFEKTYWNOŚĆ KOSZTOWA:</a:t>
            </a:r>
            <a:endParaRPr lang="pl-P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Ocena 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wysokości kosztów pod warunkiem zaakceptowania ich kwalifikowalności w poszczególnych kategoriach. </a:t>
            </a:r>
            <a:endParaRPr lang="pl-PL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pl-PL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przeciętne to koszty wynikające z tabeli standaryzowanych kosztów jednostkowych, powszechnie obowiązujących cenników lub w przypadku braku takowych z ofert rozeznania rynku dostawców i wykonawców</a:t>
            </a:r>
            <a:r>
              <a:rPr lang="pl-PL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02590" indent="-402590" algn="l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pl-PL" sz="1000" dirty="0" smtClean="0"/>
          </a:p>
          <a:p>
            <a:pPr marL="402590" indent="-402590" algn="l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</a:t>
            </a: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oceny:</a:t>
            </a:r>
            <a:endParaRPr lang="pl-PL" sz="15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2590" lvl="0" indent="-402590" algn="l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l-PL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pkt - koszt uzyskania planowanego efektu (rzeczowego/ekologicznego) jest wysoki (powyżej 120% kosztów przeciętnych) i nieuzasadniony w kontekście spodziewanych korzyści środowiskowych</a:t>
            </a:r>
            <a:r>
              <a:rPr lang="pl-PL" sz="15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02590" indent="-402590" algn="l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pkt - koszt uzyskania planowanego efektu (rzeczowego/ekologicznego) jest uzasadniony w kontekście spodziewanych korzyści środowiskowych)</a:t>
            </a:r>
            <a:endParaRPr lang="pl-PL" sz="15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5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</a:t>
            </a:r>
            <a:r>
              <a:rPr lang="pl-PL" sz="1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kryterium (uzyskanie 0 pkt)</a:t>
            </a:r>
            <a:r>
              <a:rPr lang="pl-PL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powoduje odrzucenie</a:t>
            </a:r>
            <a:r>
              <a:rPr lang="pl-PL" sz="15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wniosku. </a:t>
            </a:r>
            <a:endParaRPr lang="pl-PL" sz="1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Liczba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punktów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maksymalnie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pl-PL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3036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91158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</a:t>
            </a:r>
            <a:r>
              <a:rPr lang="pl-PL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42535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kryteria wyboru przedsięwzięć.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JAKOŚCIOWE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DOPUSZCZAJĄCE:</a:t>
            </a:r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FINANSOWA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dotyczy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/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Analiza dotychczasowej sytuacji finansowej Wnioskodawcy.</a:t>
            </a:r>
          </a:p>
          <a:p>
            <a:pPr marL="0" indent="0"/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powoduje odrzucenia wniosku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ocena kryterium nr 2 jest pozytywna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Analiza prognozowanej sytuacji finansowej Wnioskodawcy –  w tym analiza wykonalności i trwałości finansowej.</a:t>
            </a:r>
          </a:p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 wniosku niezależnie od wyników oceny kryterium nr 1.</a:t>
            </a:r>
          </a:p>
          <a:p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DOPUSZCZALNOŚCI POMOCY PUBLICZNEJ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ile dotyczy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Dopuszczalność pomocy publicznej zgodnie z przepisami o pomocy publicznej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Negatywna ocena kryterium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powoduje odrzucenie wniosku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315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476672"/>
            <a:ext cx="7615262" cy="864096"/>
          </a:xfrm>
        </p:spPr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2) Współfinansowanie projektów Programu Operacyjnego </a:t>
            </a:r>
            <a:b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i Środowisko.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708920"/>
            <a:ext cx="7859216" cy="3417243"/>
          </a:xfrm>
        </p:spPr>
        <p:txBody>
          <a:bodyPr>
            <a:normAutofit/>
          </a:bodyPr>
          <a:lstStyle/>
          <a:p>
            <a:pPr lvl="0"/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b="1" dirty="0" smtClean="0"/>
              <a:t>Wnioski </a:t>
            </a:r>
            <a:r>
              <a:rPr lang="pl-PL" b="1" dirty="0"/>
              <a:t>o dofinansowanie przedsięwzięć współfinansowanych ze środków Unii Europejskiej niepodlegających zwrotowi, w ramach Programu Operacyjnego Infrastruktura i Środowisko 2014-2020, podlegają ocenie tylko wg kryteriów dostępu oraz kryteriów jakościowych dopuszczających z możliwością dokonania oceny efektywności kosztowej w zakresie kryteriów jakościowych punktowych. </a:t>
            </a:r>
          </a:p>
          <a:p>
            <a:pPr lvl="0"/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2090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 oferta programowa Narodowego Funduszu Ochrony Środowiska i Gospodarki Wodnej na lata 2014 - 2023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844824"/>
            <a:ext cx="7615262" cy="428133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     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opracowywaniu nowej oferty programowej powstały dokumenty stanowiące podstawę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każdego programu priorytetowego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l-PL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w zakresie kosztów kwalifikowanych finansowanych ze środków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stosowania i oceny efektywności kosztowej w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stosowania i oceny działań edukacyjnych w ofercie produktowej </a:t>
            </a:r>
            <a:r>
              <a:rPr lang="pl-PL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stosowania i oceny kryterium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ekoinnowacyjności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+mj-lt"/>
              <a:buAutoNum type="arabicParenR"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opracowywania szczegółowych kryteriów wyboru przedsięwzięć finansowanych ze środków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+mj-lt"/>
              <a:buAutoNum type="arabicParenR"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Wytyczne ustalania warunków dofinansowania w programach priorytetowych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+mj-lt"/>
              <a:buAutoNum type="arabicParenR"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Politykę zarządzania ryzykiem w </a:t>
            </a:r>
            <a:r>
              <a:rPr lang="pl-P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NFOŚiGW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177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623554"/>
          </a:xfrm>
        </p:spPr>
        <p:txBody>
          <a:bodyPr/>
          <a:lstStyle/>
          <a:p>
            <a:pPr algn="ctr"/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l-PL" i="1" dirty="0" smtClean="0"/>
              <a:t>1. Kto </a:t>
            </a:r>
            <a:r>
              <a:rPr lang="pl-PL" i="1" dirty="0"/>
              <a:t>i na jakich zasadach może być beneficjentem w ramach programu, w tym </a:t>
            </a:r>
            <a:br>
              <a:rPr lang="pl-PL" i="1" dirty="0"/>
            </a:br>
            <a:r>
              <a:rPr lang="pl-PL" i="1" dirty="0"/>
              <a:t>w szczególności wskazanie o jakie projekty mogą ubiegać się parki narodowe, regionalne dyrekcje ochrony środowiska oraz urzędy morskie ?</a:t>
            </a:r>
            <a:endParaRPr lang="pl-PL" dirty="0"/>
          </a:p>
          <a:p>
            <a:r>
              <a:rPr lang="pl-PL" dirty="0" smtClean="0"/>
              <a:t>         Odp.:  </a:t>
            </a:r>
            <a:r>
              <a:rPr lang="pl-PL" dirty="0"/>
              <a:t>Rodzaj beneficjentów wskazany jest w ust. 7.4 Programu. W trakcie ogłaszana naboru wniosków wskazane są: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/>
              <a:t>rodzaje przedsięwzięć objęte naborem;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/>
              <a:t>planowana alokacja środków na dany </a:t>
            </a:r>
            <a:r>
              <a:rPr lang="pl-PL" dirty="0" smtClean="0"/>
              <a:t>nabór;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 smtClean="0"/>
              <a:t>termin </a:t>
            </a:r>
            <a:r>
              <a:rPr lang="pl-PL" dirty="0"/>
              <a:t>naboru wniosków</a:t>
            </a:r>
            <a:r>
              <a:rPr lang="pl-PL" dirty="0" smtClean="0"/>
              <a:t>; 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 smtClean="0"/>
              <a:t>beneficjenci </a:t>
            </a:r>
            <a:r>
              <a:rPr lang="pl-PL" dirty="0"/>
              <a:t>(ewentualnie w odniesieniu do rodzaju przedsięwzięć).</a:t>
            </a:r>
          </a:p>
          <a:p>
            <a:pPr lvl="0"/>
            <a:r>
              <a:rPr lang="pl-PL" i="1" dirty="0" smtClean="0"/>
              <a:t>2.   Czy </a:t>
            </a:r>
            <a:r>
              <a:rPr lang="pl-PL" i="1" dirty="0"/>
              <a:t>w ramach programu możliwe jest sfinansowanie monitoringu określonego na podstawie planów ochrony i planów zadań dla obszarów Natura 2000 na obszarach morskich i lądowych ?</a:t>
            </a:r>
            <a:endParaRPr lang="pl-PL" dirty="0"/>
          </a:p>
          <a:p>
            <a:r>
              <a:rPr lang="pl-PL" dirty="0" smtClean="0"/>
              <a:t>         Odp.: Nie. </a:t>
            </a:r>
            <a:r>
              <a:rPr lang="pl-PL" dirty="0"/>
              <a:t>10 % kosztów kwalifikowanych można przeznaczyć na ocenę efektów realizowanych w ramach przedsięwzięcia prac.</a:t>
            </a:r>
          </a:p>
          <a:p>
            <a:pPr lvl="0"/>
            <a:r>
              <a:rPr lang="pl-PL" i="1" dirty="0" smtClean="0"/>
              <a:t>3.   Czy </a:t>
            </a:r>
            <a:r>
              <a:rPr lang="pl-PL" i="1" dirty="0"/>
              <a:t>istnieje możliwość zmniejszenia minimalnej kwoty wniosku ?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Wielkości minimalnego i maksymalnego kosztu realizacji przedsięwzięcia (oraz odstępstwa) zostały określone w Programie. O ile zaistnieje taka uzasadniona potrzeba to zmiany tych wartości będą rozważane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4.     </a:t>
            </a:r>
            <a:r>
              <a:rPr lang="pl-PL" i="1" dirty="0" smtClean="0"/>
              <a:t>Czy </a:t>
            </a:r>
            <a:r>
              <a:rPr lang="pl-PL" i="1" dirty="0"/>
              <a:t>istnieje możliwość rozszerzenia listy gatunków objętych projektem (nie tylko gatunki zagrożone) ?</a:t>
            </a:r>
            <a:endParaRPr lang="pl-PL" dirty="0"/>
          </a:p>
          <a:p>
            <a:r>
              <a:rPr lang="pl-PL" dirty="0" smtClean="0"/>
              <a:t>         Odp</a:t>
            </a:r>
            <a:r>
              <a:rPr lang="pl-PL" dirty="0"/>
              <a:t>. Tak. Program nie precyzuje listy (ust. 7.5).</a:t>
            </a:r>
          </a:p>
          <a:p>
            <a:pPr lvl="0"/>
            <a:r>
              <a:rPr lang="pl-PL" i="1" dirty="0" smtClean="0"/>
              <a:t>5.  Czy </a:t>
            </a:r>
            <a:r>
              <a:rPr lang="pl-PL" i="1" dirty="0"/>
              <a:t>istnieje możliwość finansowania działań poza terenem parku narodowego (ochrona korytarzy ekologicznych, przejść dla zwierząt) ?</a:t>
            </a:r>
            <a:endParaRPr lang="pl-PL" dirty="0"/>
          </a:p>
          <a:p>
            <a:r>
              <a:rPr lang="pl-PL" dirty="0" smtClean="0"/>
              <a:t>       Odp.: </a:t>
            </a:r>
            <a:r>
              <a:rPr lang="pl-PL" dirty="0"/>
              <a:t>Tak, o ile taki zakres znajdzie się w ogłoszeniu o naborze.</a:t>
            </a:r>
          </a:p>
          <a:p>
            <a:pPr lvl="0"/>
            <a:r>
              <a:rPr lang="pl-PL" i="1" dirty="0" smtClean="0"/>
              <a:t>6.    Czy </a:t>
            </a:r>
            <a:r>
              <a:rPr lang="pl-PL" i="1" dirty="0"/>
              <a:t>istnieje możliwość łączenia w jednym wniosku zadań z różnych priorytetów (np. ochrona przyrody i edukacja) ?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Tak w zakresie rodzajów przedsięwzięć objętych danym naborem. Edukacja nie jest zaliczana do rodzajów przedsięwzięć w ramach programu. Wnioskodawca może realizować tzw. KEEP  (gdy zadania/działania w ramach przedsięwzięcia przyczyniają się do zwiększania świadomości ekologicznej przez edukowanie i informowanie jego odbiorców oraz interesariuszy o efekcie ekologicznym przedsięwzięcia) – koszty tych działań nie są kwalifikowane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1198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623554"/>
          </a:xfrm>
        </p:spPr>
        <p:txBody>
          <a:bodyPr/>
          <a:lstStyle/>
          <a:p>
            <a:pPr algn="ctr"/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i="1" dirty="0" smtClean="0"/>
              <a:t> 7.  Gdy </a:t>
            </a:r>
            <a:r>
              <a:rPr lang="pl-PL" i="1" dirty="0"/>
              <a:t>niezbędne jest finansowanie działań ochronnych (takich jak: usuwanie czeremchy amerykańskiej, barszczu Sosnowskiego, obrączkowanie drzew) w rezerwatach przyrody i obszarach Natura 2000 położonych na terenie PGL LP, które nie mogą być realizowane ze środków nadleśnictwa. Kto może być beneficjentem - RDOŚ czy nadleśnictwo? 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Wszyscy beneficjenci ujęci w ogłoszeniu o naborze.</a:t>
            </a:r>
          </a:p>
          <a:p>
            <a:pPr lvl="0"/>
            <a:r>
              <a:rPr lang="pl-PL" i="1" dirty="0" smtClean="0"/>
              <a:t>8.   W </a:t>
            </a:r>
            <a:r>
              <a:rPr lang="pl-PL" i="1" dirty="0"/>
              <a:t>jaki program wpisuje się zaplanowane zadanie tworzenie platform na drzewach i słupach dla ptaków objętych ochroną.? 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Powyższy Program „Ochrona i przywracanie…”.</a:t>
            </a:r>
          </a:p>
          <a:p>
            <a:pPr lvl="0"/>
            <a:r>
              <a:rPr lang="pl-PL" i="1" dirty="0" smtClean="0"/>
              <a:t>9.     Czy </a:t>
            </a:r>
            <a:r>
              <a:rPr lang="pl-PL" i="1" dirty="0"/>
              <a:t>możliwy będzie wykup gruntów prywatnych w rezerwatach przyrody (beneficjent RDOS) ?</a:t>
            </a:r>
            <a:endParaRPr lang="pl-PL" dirty="0"/>
          </a:p>
          <a:p>
            <a:r>
              <a:rPr lang="pl-PL" dirty="0" smtClean="0"/>
              <a:t>         Odp.: Nie. </a:t>
            </a:r>
            <a:r>
              <a:rPr lang="pl-PL" dirty="0"/>
              <a:t>Tylko w ramach pierwokupów w parkach narodowych.</a:t>
            </a:r>
          </a:p>
          <a:p>
            <a:pPr lvl="0"/>
            <a:r>
              <a:rPr lang="pl-PL" i="1" dirty="0" smtClean="0"/>
              <a:t>10.  Czy </a:t>
            </a:r>
            <a:r>
              <a:rPr lang="pl-PL" i="1" dirty="0"/>
              <a:t>aktualnie dokumentacja techniczna potrzebna do uzyskania odpowiednich zezwoleń (np. </a:t>
            </a:r>
            <a:r>
              <a:rPr lang="pl-PL" i="1" dirty="0" err="1"/>
              <a:t>wodno</a:t>
            </a:r>
            <a:r>
              <a:rPr lang="pl-PL" i="1" dirty="0"/>
              <a:t> prawnych, pozwoleń na budowę przy budowie zastawek) stanowi koszt kwalifikowany projektów dotyczących  działań czynnej ochrony ?</a:t>
            </a:r>
            <a:endParaRPr lang="pl-PL" dirty="0"/>
          </a:p>
          <a:p>
            <a:r>
              <a:rPr lang="pl-PL" dirty="0" smtClean="0"/>
              <a:t>         Odp.: Tak.</a:t>
            </a:r>
            <a:endParaRPr lang="pl-PL" dirty="0"/>
          </a:p>
          <a:p>
            <a:pPr lvl="0"/>
            <a:r>
              <a:rPr lang="pl-PL" i="1" dirty="0" smtClean="0"/>
              <a:t>11.   Czy </a:t>
            </a:r>
            <a:r>
              <a:rPr lang="pl-PL" i="1" dirty="0"/>
              <a:t>istnieje możliwość wprowadzenia mechanizmu, umożliwiającego organowi ochrony przyrody odpowiedzialnemu za nadzorowanie obszarów Natura 2000 konsultacje z NFOŚiGW, przed złożeniem wniosku do tej instytucji, projektów związanych z realizacją działań ochronnych wynikających z obowiązków nałożonych przez ustawę o ochronie przyrody lub inne akty prawne krajowe i międzynarodowe ?</a:t>
            </a:r>
            <a:endParaRPr lang="pl-PL" dirty="0"/>
          </a:p>
          <a:p>
            <a:r>
              <a:rPr lang="pl-PL" dirty="0" smtClean="0"/>
              <a:t>         Odp.:   </a:t>
            </a:r>
            <a:r>
              <a:rPr lang="pl-PL" dirty="0"/>
              <a:t>Po każdym ogłoszeniu naboru wniosków w razie jakichkolwiek wątpliwości czy pytań do dyspozycji potencjalnych wnioskodawców są: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/>
              <a:t>szkolenia,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 smtClean="0"/>
              <a:t>adres </a:t>
            </a:r>
            <a:r>
              <a:rPr lang="pl-PL" dirty="0"/>
              <a:t>internetowy dla danego naboru – zadawanie pytań i zgłaszanie ewentualnych uwag,</a:t>
            </a:r>
          </a:p>
          <a:p>
            <a:pPr marL="857250" lvl="1" indent="-457200">
              <a:buFont typeface="+mj-lt"/>
              <a:buAutoNum type="alphaLcParenR"/>
            </a:pPr>
            <a:r>
              <a:rPr lang="pl-PL" dirty="0"/>
              <a:t>środki komunikacji takie jak np. telefon – na stronie NFOŚiGW są wskazane osoby odpowiedzialne za informowanie.</a:t>
            </a:r>
          </a:p>
          <a:p>
            <a:pPr marL="0" indent="0"/>
            <a:r>
              <a:rPr lang="pl-PL" dirty="0"/>
              <a:t>Preferencyjne traktowanie jednego beneficjenta względem innych poprzez umożliwienie odrębnych konsultacji organom ochrony przyrody może budzić wątpliwości odnośnie równego traktowania wnioskodawców.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10382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623554"/>
          </a:xfrm>
        </p:spPr>
        <p:txBody>
          <a:bodyPr/>
          <a:lstStyle/>
          <a:p>
            <a:pPr algn="ctr"/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8965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i="1" dirty="0" smtClean="0"/>
              <a:t>12. Czy </a:t>
            </a:r>
            <a:r>
              <a:rPr lang="pl-PL" i="1" dirty="0"/>
              <a:t>jest możliwość zmiany terminu składania dokumentów aplikacyjnych, aby w przypadkach  konieczności zbilansowania wkładu własnego przez środki pochodzące z NFOŚiGW dokumenty aplikacyjne składane do Funduszów były zbieżne ? 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Tak. W takich wypadkach ogłaszany jest nabór ciągły (terminy są korelowane z naborem w danym programie, do którego przewidziano uzupełnienie wkładu własnego).</a:t>
            </a:r>
          </a:p>
          <a:p>
            <a:pPr lvl="0"/>
            <a:r>
              <a:rPr lang="pl-PL" i="1" dirty="0" smtClean="0"/>
              <a:t>13.  Czy </a:t>
            </a:r>
            <a:r>
              <a:rPr lang="pl-PL" i="1" dirty="0"/>
              <a:t>jest możliwość składania dokumentów aplikacyjnych dla zadań już realizowanych ?</a:t>
            </a:r>
            <a:endParaRPr lang="pl-PL" dirty="0"/>
          </a:p>
          <a:p>
            <a:r>
              <a:rPr lang="pl-PL" dirty="0" smtClean="0"/>
              <a:t>        Odp.: </a:t>
            </a:r>
            <a:r>
              <a:rPr lang="pl-PL" dirty="0"/>
              <a:t>Tak. W okresie kwalifikowalności kosztów objętym Programem (ust. 6.1).</a:t>
            </a:r>
          </a:p>
          <a:p>
            <a:pPr lvl="0"/>
            <a:r>
              <a:rPr lang="pl-PL" i="1" dirty="0" smtClean="0"/>
              <a:t>14. Czy </a:t>
            </a:r>
            <a:r>
              <a:rPr lang="pl-PL" i="1" dirty="0"/>
              <a:t>jest możliwość składania jednego wniosku aplikacyjnego przez dwie lub więcej jednostki (jako </a:t>
            </a:r>
            <a:r>
              <a:rPr lang="pl-PL" i="1" dirty="0" err="1"/>
              <a:t>współbeneficjentów</a:t>
            </a:r>
            <a:r>
              <a:rPr lang="pl-PL" i="1" dirty="0"/>
              <a:t>) na większym obszarze, np. kilka obszarów Natura 2000. </a:t>
            </a:r>
            <a:endParaRPr lang="pl-PL" dirty="0"/>
          </a:p>
          <a:p>
            <a:r>
              <a:rPr lang="pl-PL" dirty="0" smtClean="0"/>
              <a:t>        Odp</a:t>
            </a:r>
            <a:r>
              <a:rPr lang="pl-PL" dirty="0"/>
              <a:t>. Nie. Możliwi beneficjenci zostali wskazani w Programie (ust. 7.4). Jest możliwość wystąpienia o zgodę na ponoszenie kosztów przez inny podmiot.</a:t>
            </a:r>
          </a:p>
          <a:p>
            <a:pPr lvl="0"/>
            <a:r>
              <a:rPr lang="pl-PL" i="1" dirty="0" smtClean="0"/>
              <a:t>15. Jaka </a:t>
            </a:r>
            <a:r>
              <a:rPr lang="pl-PL" i="1" dirty="0"/>
              <a:t>jest dopuszczalna wielkość kwoty przyznanej na dodatek zadaniowy dla osoby realizującej projekt ?</a:t>
            </a:r>
            <a:endParaRPr lang="pl-PL" dirty="0"/>
          </a:p>
          <a:p>
            <a:r>
              <a:rPr lang="pl-PL" dirty="0" smtClean="0"/>
              <a:t>       Odp.: </a:t>
            </a:r>
            <a:r>
              <a:rPr lang="pl-PL" dirty="0"/>
              <a:t>Co to jest dodatek zadaniowy dla osoby zatrudnionej na etacie opłacanym np. z budżetu Państwa ?   </a:t>
            </a:r>
            <a:r>
              <a:rPr lang="pl-PL" b="1" dirty="0"/>
              <a:t>Wytyczne w zakresie kosztów kwalifikowanych </a:t>
            </a:r>
            <a:r>
              <a:rPr lang="pl-PL" dirty="0"/>
              <a:t>precyzują zakres kosztów kwalifikowanych – w tym tych związanych z zarządzaniem przedsięwzięciem. Ponadto pragniemy zwrócić uwagę na fakt, iż na zarządzanie przedsięwzięciem można przeznaczyć maksymalnie 5 % kosztów kwalifikowanych, a najczęściej minimalny wkład własny to 10 %.</a:t>
            </a:r>
          </a:p>
          <a:p>
            <a:r>
              <a:rPr lang="pl-PL" dirty="0" smtClean="0"/>
              <a:t>       Ponadto </a:t>
            </a:r>
            <a:r>
              <a:rPr lang="pl-PL" dirty="0"/>
              <a:t>pragniemy poinformować, iż Narodowy Fundusz nie finansuje działalności statutowej jednostek budżetowych, na podstawie wewnętrznych dokumentów księgowych potwierdzających koszty wynikające z obowiązków służbowych danej osoby. </a:t>
            </a:r>
            <a:endParaRPr lang="pl-PL" dirty="0" smtClean="0"/>
          </a:p>
          <a:p>
            <a:pPr lvl="0"/>
            <a:r>
              <a:rPr lang="pl-PL" i="1" dirty="0" smtClean="0"/>
              <a:t>16.  Czy </a:t>
            </a:r>
            <a:r>
              <a:rPr lang="pl-PL" i="1" dirty="0"/>
              <a:t>istnieje konieczność prowadzenia kart ewidencji czasu pracy na rzecz projektu ?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Jak wyżej. Za środki przyznane na realizację przedsięwzięcia kupowany jest efekt – zakres ujęty w harmonogramie rzeczowo-finansowym odebrany stosownym protokołem (odbioru) i na tej podstawie wystawionym rachunkiem, fakturą, itp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  <a:p>
            <a:pPr lvl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72831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623554"/>
          </a:xfrm>
        </p:spPr>
        <p:txBody>
          <a:bodyPr/>
          <a:lstStyle/>
          <a:p>
            <a:pPr algn="ctr"/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Ochrona i przywracanie różnorodności biologicznej</a:t>
            </a:r>
            <a:b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46449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i="1" dirty="0" smtClean="0"/>
              <a:t>17. Ile </a:t>
            </a:r>
            <a:r>
              <a:rPr lang="pl-PL" i="1" dirty="0"/>
              <a:t>środków w projekcie w % można przeznaczyć na wynagrodzenia osób zaangażowanych w jego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realizację </a:t>
            </a:r>
            <a:r>
              <a:rPr lang="pl-PL" i="1" dirty="0"/>
              <a:t>?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W zależności od potrzeb. Tylko koszty związane z zarządzaniem i nadzorem są ograniczone. Jeśli chodzi np. o prace w ramach działań ochronnych, Program nie określa limitu za wyjątkiem kosztów monitoringu – 10% </a:t>
            </a:r>
            <a:r>
              <a:rPr lang="pl-PL" dirty="0" smtClean="0"/>
              <a:t>kosztów kwalifikowanych. </a:t>
            </a:r>
            <a:r>
              <a:rPr lang="pl-PL" dirty="0"/>
              <a:t>Należy natomiast mieć na względzie wymóg stosowania prawa zamówień publicznych do wyłonienia wykonawców i dostawców realizujących poszczególne działania, co zasadniczo powinno ograniczać zakres rozliczany w ramach wynagrodzeń osób, na rzecz usług zewnętrznych realizowanych przez inne podmioty.</a:t>
            </a:r>
          </a:p>
          <a:p>
            <a:pPr lvl="0"/>
            <a:r>
              <a:rPr lang="pl-PL" i="1" dirty="0" smtClean="0"/>
              <a:t>18. Jakie </a:t>
            </a:r>
            <a:r>
              <a:rPr lang="pl-PL" i="1" dirty="0"/>
              <a:t>będą zasady rozliczania VAT ?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Podatek od towarów i usług (VAT) jest kosztem kwalifikowanym tylko wówczas, gdy jest on faktycznie i ostatecznie ponoszony przez Beneficjenta, a Beneficjent nie ma prawnej możliwości odliczenia podatku naliczonego od podatku należnego w jakiejkolwiek części, zgodnie z przepisami ustawy o podatku od towarów i usług. Podatek VAT, który można odliczyć, nie może być uznany za kwalifikowany, nawet jeżeli nie został faktycznie odzyskany przez Beneficjenta. Oznacza to, że w przypadkach, gdy Beneficjent może odliczyć podatek VAT, ale rezygnuje z tej możliwości, podatek VAT nie jest kosztem kwalifikowanym. </a:t>
            </a:r>
          </a:p>
          <a:p>
            <a:r>
              <a:rPr lang="pl-PL" dirty="0" smtClean="0"/>
              <a:t>         Beneficjent </a:t>
            </a:r>
            <a:r>
              <a:rPr lang="pl-PL" dirty="0"/>
              <a:t>zobowiązany jest złożyć oświadczenie, że w ramach realizowanego przedsięwzięcia będzie miał/nie będzie miał możliwości odliczenia podatku VAT poniesionego w związku z realizacją przedsięwzięcia.</a:t>
            </a:r>
          </a:p>
          <a:p>
            <a:r>
              <a:rPr lang="pl-PL" i="1" dirty="0"/>
              <a:t>19. Czy są przewidziane dodatkowe szkolenia oraz wytyczne dla beneficjentów? </a:t>
            </a:r>
            <a:endParaRPr lang="pl-PL" dirty="0"/>
          </a:p>
          <a:p>
            <a:r>
              <a:rPr lang="pl-PL" dirty="0" smtClean="0"/>
              <a:t>         Odp.: </a:t>
            </a:r>
            <a:r>
              <a:rPr lang="pl-PL" dirty="0"/>
              <a:t>Wytyczne są dostępne na stronie internetowej NFOŚiGW a szkolenia są na bieżąco organizowane w ramach naborów bądź zgłaszanych potrzeb.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2245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786058"/>
            <a:ext cx="8229600" cy="685792"/>
          </a:xfrm>
        </p:spPr>
        <p:txBody>
          <a:bodyPr>
            <a:noAutofit/>
          </a:bodyPr>
          <a:lstStyle/>
          <a:p>
            <a:pPr algn="r"/>
            <a:r>
              <a:rPr lang="pl-PL" sz="4000" dirty="0" smtClean="0"/>
              <a:t>Dziękuję za uwagę</a:t>
            </a: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14282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4282" y="3643314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Stanisław Bochniarz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2200" dirty="0" smtClean="0"/>
              <a:t>tel.: (22) 459 05 89 </a:t>
            </a:r>
          </a:p>
          <a:p>
            <a:pPr marL="342900" indent="-342900" algn="r">
              <a:spcBef>
                <a:spcPct val="20000"/>
              </a:spcBef>
            </a:pPr>
            <a:r>
              <a:rPr lang="pl-PL" sz="2200" dirty="0" smtClean="0"/>
              <a:t>e-mail: </a:t>
            </a:r>
            <a:r>
              <a:rPr lang="pl-PL" sz="2200" dirty="0" err="1" smtClean="0"/>
              <a:t>stanislaw.bochniarz</a:t>
            </a:r>
            <a:r>
              <a:rPr lang="pl-PL" sz="2200" dirty="0" smtClean="0"/>
              <a:t>@ nfosigw.gov.pl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Grupy\DL\FOTOLIA\fotolia_30069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643050"/>
            <a:ext cx="1804081" cy="1187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Nowa oferta programowa Narodowego Funduszu Ochrony Środowiska i Gospodarki Wodnej na lata 2014 - 2023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428133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pl-PL" dirty="0" smtClean="0"/>
              <a:t>    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Otoczenie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Narodowego Funduszu 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istniejące ograniczenia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znaczące ograniczenie wpływów z opłat i kar za gospodarcze korzystanie ze środowiska stanowiących dochody Narodowego Funduszu powoduje konieczność ograniczenia pomocy bezzwrotnej Funduszu,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szeroka oferta możliwej do uzyskania pomocy bezzwrotnej przede wszystkim Unii Europejskiej,</a:t>
            </a:r>
          </a:p>
          <a:p>
            <a:pPr marL="0" indent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STĄD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zasada przyjęta przez Narodowy Fundusz w stosunku do środków krajowych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niewypieranie środków pomocy bezzwrotnej Unii Europejskiej 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przede wszystkim pomoc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absorbcji tych środków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(dofinansowanie udziału własnego, pożyczki na zachowanie płynności finansowej).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94047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620688"/>
            <a:ext cx="7615262" cy="879486"/>
          </a:xfrm>
        </p:spPr>
        <p:txBody>
          <a:bodyPr>
            <a:normAutofit/>
          </a:bodyPr>
          <a:lstStyle/>
          <a:p>
            <a:pPr algn="ctr"/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Program: Ochrona </a:t>
            </a:r>
            <a:r>
              <a:rPr lang="pl-PL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przywracanie różnorodności </a:t>
            </a:r>
            <a:r>
              <a:rPr lang="pl-PL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biologicznej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l-PL" b="1" dirty="0" smtClean="0"/>
          </a:p>
          <a:p>
            <a:pPr lvl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programu:</a:t>
            </a:r>
          </a:p>
          <a:p>
            <a:pPr lvl="0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Powstrzymanie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procesu utraty różnorodności biologicznej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krajobrazowej, odtworzenie  i wzbogacenie zasobów przyrody oraz skuteczne zarządzanie gatunkami i siedliskami (w tym rozpoznanie pojawiających się zagrożeń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Font typeface="+mj-lt"/>
              <a:buAutoNum type="arabicParenR"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Wzmocnienie działań z zakresu edukacji ekologicznej służących ochronie przyrody.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418762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Program: Ochrona i przywracanie różnorodności biologicznej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2492896"/>
            <a:ext cx="7615262" cy="3633267"/>
          </a:xfrm>
        </p:spPr>
        <p:txBody>
          <a:bodyPr/>
          <a:lstStyle/>
          <a:p>
            <a:pPr marL="0" lvl="0" indent="0"/>
            <a:endParaRPr lang="pl-PL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Ochrona i przywracanie różnorodności biologicznej </a:t>
            </a:r>
            <a:r>
              <a:rPr lang="pl-PL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składa się z dwu części:</a:t>
            </a:r>
          </a:p>
          <a:p>
            <a:pPr marL="0" lvl="0" indent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Ochrona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obszarów i gatunków cennych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przyrodniczo.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Współfinansowanie projektów Programu Operacyjnego Infrastruktura i Środowisko.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58706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Program: Ochrona i przywracanie różnorodności biologicznej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849291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Wskaźniki </a:t>
            </a:r>
            <a:r>
              <a:rPr lang="pl-PL" b="1" dirty="0"/>
              <a:t>osiągnięcia celu: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powierzchnia siedlisk  wspartych w zakresie uzyskania lepszego statusu ochrony;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liczba gatunków z czerwonej księgi gatunków zagrożonych, dla których wykonano działania ochronne bądź opracowano programy ochrony;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liczba gatunków inwazyjnych, dla których przeprowadzono działania lub opracowano programy/wytyczne mające na celu ograniczenia ich presji na otoczenie;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powierzchnia obszarów chronionych, dla których zapewniono wzrost efektywności zarządzania m.in. poprzez opracowanie planów ochrony i planów zadań ochronnych oraz tworzenie i aktualizację baz danych, w tym GIS;   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powierzchnia zabytkowych parków i ogrodów, objęta </a:t>
            </a:r>
            <a:r>
              <a:rPr lang="pl-PL" b="1" dirty="0" smtClean="0"/>
              <a:t>rewaloryzacją;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liczba parków narodowych, w których wsparto ośrodki edukacji ekologicznej;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b="1" dirty="0"/>
              <a:t>zasięg zrealizowanych przedsięwzięć edukacyjno-promocyjnych oraz </a:t>
            </a:r>
            <a:r>
              <a:rPr lang="pl-PL" b="1" dirty="0" smtClean="0"/>
              <a:t>informacyjnych.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13246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3923</Words>
  <Application>Microsoft Office PowerPoint</Application>
  <PresentationFormat>Pokaz na ekranie (4:3)</PresentationFormat>
  <Paragraphs>556</Paragraphs>
  <Slides>54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54</vt:i4>
      </vt:variant>
    </vt:vector>
  </HeadingPairs>
  <TitlesOfParts>
    <vt:vector size="60" baseType="lpstr">
      <vt:lpstr>Arial</vt:lpstr>
      <vt:lpstr>Calibri</vt:lpstr>
      <vt:lpstr>Courier New</vt:lpstr>
      <vt:lpstr>Times New Roman</vt:lpstr>
      <vt:lpstr>Wingdings</vt:lpstr>
      <vt:lpstr>Motyw pakietu Office</vt:lpstr>
      <vt:lpstr>Prezentacja programu PowerPoint</vt:lpstr>
      <vt:lpstr> Plan prezentacji</vt:lpstr>
      <vt:lpstr>Nowa oferta programowa Narodowego Funduszu Ochrony Środowiska i Gospodarki Wodnej na lata 2014 - 2023</vt:lpstr>
      <vt:lpstr>Nowa oferta programowa Narodowego Funduszu Ochrony Środowiska i Gospodarki Wodnej na lata 2014 - 2023</vt:lpstr>
      <vt:lpstr>Nowa oferta programowa Narodowego Funduszu Ochrony Środowiska i Gospodarki Wodnej na lata 2014 - 2023</vt:lpstr>
      <vt:lpstr>Nowa oferta programowa Narodowego Funduszu Ochrony Środowiska i Gospodarki Wodnej na lata 2014 - 2023</vt:lpstr>
      <vt:lpstr>Program: Ochrona i przywracanie różnorodności biologicznej </vt:lpstr>
      <vt:lpstr>Program: Ochrona i przywracanie różnorodności biologicznej </vt:lpstr>
      <vt:lpstr> Program: Ochrona i przywracanie różnorodności biologicznej </vt:lpstr>
      <vt:lpstr> Program: Ochrona i przywracanie różnorodności biologicznej 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Ochrona i przywracanie różnorodności biologicznej Część 1) Ochrona obszarów i gatunków cennych przyrodniczo</vt:lpstr>
      <vt:lpstr> Ochrona i przywracanie różnorodności biologicznej Część 2) Współfinansowanie projektów Programu Operacyjnego  Infrastruktura i Środowisko. 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Część 2) Współfinansowanie projektów Programu Operacyjnego  Infrastruktura i Środowisko.</vt:lpstr>
      <vt:lpstr>Ochrona i przywracanie różnorodności biologicznej PYTANIA</vt:lpstr>
      <vt:lpstr>Ochrona i przywracanie różnorodności biologicznej PYTANIA</vt:lpstr>
      <vt:lpstr>Ochrona i przywracanie różnorodności biologicznej PYTANIA</vt:lpstr>
      <vt:lpstr>Ochrona i przywracanie różnorodności biologicznej PYTANIA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Bochniarz Stanisław</cp:lastModifiedBy>
  <cp:revision>495</cp:revision>
  <cp:lastPrinted>2015-10-28T09:35:45Z</cp:lastPrinted>
  <dcterms:created xsi:type="dcterms:W3CDTF">2014-08-06T13:18:13Z</dcterms:created>
  <dcterms:modified xsi:type="dcterms:W3CDTF">2015-10-29T06:51:00Z</dcterms:modified>
</cp:coreProperties>
</file>